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
  </p:notesMasterIdLst>
  <p:sldIdLst>
    <p:sldId id="257" r:id="rId3"/>
    <p:sldId id="464" r:id="rId4"/>
    <p:sldId id="398" r:id="rId5"/>
    <p:sldId id="399" r:id="rId6"/>
    <p:sldId id="400" r:id="rId7"/>
    <p:sldId id="401" r:id="rId8"/>
    <p:sldId id="402" r:id="rId9"/>
    <p:sldId id="404" r:id="rId10"/>
    <p:sldId id="258" r:id="rId11"/>
    <p:sldId id="465" r:id="rId13"/>
    <p:sldId id="310" r:id="rId14"/>
    <p:sldId id="263" r:id="rId15"/>
    <p:sldId id="374" r:id="rId16"/>
    <p:sldId id="375" r:id="rId17"/>
    <p:sldId id="377" r:id="rId18"/>
    <p:sldId id="376" r:id="rId19"/>
    <p:sldId id="407" r:id="rId20"/>
    <p:sldId id="361" r:id="rId21"/>
    <p:sldId id="370" r:id="rId22"/>
    <p:sldId id="371" r:id="rId23"/>
    <p:sldId id="372" r:id="rId24"/>
    <p:sldId id="373" r:id="rId25"/>
    <p:sldId id="313" r:id="rId26"/>
    <p:sldId id="410" r:id="rId27"/>
    <p:sldId id="408" r:id="rId28"/>
    <p:sldId id="388" r:id="rId29"/>
    <p:sldId id="411" r:id="rId30"/>
    <p:sldId id="267" r:id="rId31"/>
    <p:sldId id="414" r:id="rId32"/>
    <p:sldId id="415" r:id="rId33"/>
    <p:sldId id="269" r:id="rId34"/>
    <p:sldId id="270" r:id="rId35"/>
    <p:sldId id="271" r:id="rId36"/>
    <p:sldId id="272" r:id="rId37"/>
    <p:sldId id="417" r:id="rId38"/>
    <p:sldId id="418" r:id="rId39"/>
    <p:sldId id="315" r:id="rId40"/>
    <p:sldId id="389" r:id="rId41"/>
    <p:sldId id="425" r:id="rId42"/>
    <p:sldId id="390" r:id="rId43"/>
    <p:sldId id="426" r:id="rId44"/>
    <p:sldId id="427" r:id="rId45"/>
    <p:sldId id="316" r:id="rId46"/>
    <p:sldId id="428" r:id="rId47"/>
    <p:sldId id="429" r:id="rId48"/>
    <p:sldId id="419" r:id="rId49"/>
    <p:sldId id="364" r:id="rId50"/>
    <p:sldId id="338" r:id="rId51"/>
    <p:sldId id="351" r:id="rId52"/>
    <p:sldId id="352" r:id="rId53"/>
    <p:sldId id="353" r:id="rId54"/>
    <p:sldId id="280" r:id="rId55"/>
    <p:sldId id="282" r:id="rId56"/>
    <p:sldId id="284" r:id="rId57"/>
    <p:sldId id="467" r:id="rId58"/>
    <p:sldId id="468" r:id="rId59"/>
    <p:sldId id="469" r:id="rId60"/>
    <p:sldId id="472" r:id="rId61"/>
    <p:sldId id="470" r:id="rId62"/>
    <p:sldId id="466" r:id="rId63"/>
    <p:sldId id="431" r:id="rId64"/>
    <p:sldId id="432" r:id="rId65"/>
    <p:sldId id="487" r:id="rId66"/>
    <p:sldId id="488" r:id="rId67"/>
    <p:sldId id="433" r:id="rId68"/>
    <p:sldId id="434" r:id="rId69"/>
    <p:sldId id="435" r:id="rId70"/>
    <p:sldId id="436" r:id="rId71"/>
    <p:sldId id="437" r:id="rId72"/>
    <p:sldId id="462" r:id="rId73"/>
    <p:sldId id="473" r:id="rId74"/>
    <p:sldId id="463" r:id="rId75"/>
    <p:sldId id="440" r:id="rId76"/>
    <p:sldId id="441" r:id="rId77"/>
    <p:sldId id="442" r:id="rId78"/>
    <p:sldId id="443" r:id="rId79"/>
    <p:sldId id="444" r:id="rId80"/>
    <p:sldId id="445" r:id="rId81"/>
    <p:sldId id="446" r:id="rId82"/>
    <p:sldId id="447" r:id="rId83"/>
    <p:sldId id="448" r:id="rId84"/>
    <p:sldId id="394" r:id="rId85"/>
    <p:sldId id="395" r:id="rId86"/>
    <p:sldId id="474" r:id="rId87"/>
    <p:sldId id="476" r:id="rId88"/>
    <p:sldId id="477" r:id="rId89"/>
    <p:sldId id="478" r:id="rId90"/>
    <p:sldId id="479" r:id="rId91"/>
    <p:sldId id="480" r:id="rId92"/>
    <p:sldId id="481" r:id="rId93"/>
    <p:sldId id="482" r:id="rId94"/>
    <p:sldId id="485" r:id="rId95"/>
    <p:sldId id="439" r:id="rId96"/>
    <p:sldId id="483" r:id="rId97"/>
    <p:sldId id="484" r:id="rId98"/>
    <p:sldId id="451" r:id="rId99"/>
    <p:sldId id="355" r:id="rId100"/>
    <p:sldId id="460" r:id="rId101"/>
    <p:sldId id="486" r:id="rId102"/>
    <p:sldId id="392" r:id="rId103"/>
    <p:sldId id="453" r:id="rId104"/>
    <p:sldId id="438" r:id="rId105"/>
    <p:sldId id="461" r:id="rId106"/>
    <p:sldId id="449" r:id="rId107"/>
    <p:sldId id="455" r:id="rId108"/>
    <p:sldId id="457" r:id="rId109"/>
    <p:sldId id="459" r:id="rId110"/>
    <p:sldId id="489" r:id="rId111"/>
    <p:sldId id="490" r:id="rId112"/>
    <p:sldId id="491" r:id="rId113"/>
    <p:sldId id="492" r:id="rId114"/>
    <p:sldId id="493" r:id="rId115"/>
    <p:sldId id="494" r:id="rId116"/>
    <p:sldId id="495" r:id="rId117"/>
    <p:sldId id="382" r:id="rId118"/>
    <p:sldId id="346" r:id="rId119"/>
    <p:sldId id="347" r:id="rId120"/>
    <p:sldId id="498" r:id="rId121"/>
    <p:sldId id="496" r:id="rId122"/>
    <p:sldId id="303" r:id="rId123"/>
    <p:sldId id="497" r:id="rId124"/>
    <p:sldId id="281" r:id="rId125"/>
    <p:sldId id="321" r:id="rId126"/>
    <p:sldId id="322" r:id="rId127"/>
    <p:sldId id="341" r:id="rId128"/>
    <p:sldId id="305" r:id="rId129"/>
    <p:sldId id="306" r:id="rId130"/>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CC0000"/>
    <a:srgbClr val="C218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84" autoAdjust="0"/>
    <p:restoredTop sz="94660"/>
  </p:normalViewPr>
  <p:slideViewPr>
    <p:cSldViewPr>
      <p:cViewPr varScale="1">
        <p:scale>
          <a:sx n="43" d="100"/>
          <a:sy n="43" d="100"/>
        </p:scale>
        <p:origin x="1282" y="5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7.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6.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3" Type="http://schemas.openxmlformats.org/officeDocument/2006/relationships/tableStyles" Target="tableStyles.xml"/><Relationship Id="rId132" Type="http://schemas.openxmlformats.org/officeDocument/2006/relationships/viewProps" Target="viewProps.xml"/><Relationship Id="rId131" Type="http://schemas.openxmlformats.org/officeDocument/2006/relationships/presProps" Target="presProps.xml"/><Relationship Id="rId130" Type="http://schemas.openxmlformats.org/officeDocument/2006/relationships/slide" Target="slides/slide127.xml"/><Relationship Id="rId13" Type="http://schemas.openxmlformats.org/officeDocument/2006/relationships/slide" Target="slides/slide10.xml"/><Relationship Id="rId129" Type="http://schemas.openxmlformats.org/officeDocument/2006/relationships/slide" Target="slides/slide126.xml"/><Relationship Id="rId128" Type="http://schemas.openxmlformats.org/officeDocument/2006/relationships/slide" Target="slides/slide125.xml"/><Relationship Id="rId127" Type="http://schemas.openxmlformats.org/officeDocument/2006/relationships/slide" Target="slides/slide124.xml"/><Relationship Id="rId126" Type="http://schemas.openxmlformats.org/officeDocument/2006/relationships/slide" Target="slides/slide123.xml"/><Relationship Id="rId125" Type="http://schemas.openxmlformats.org/officeDocument/2006/relationships/slide" Target="slides/slide122.xml"/><Relationship Id="rId124" Type="http://schemas.openxmlformats.org/officeDocument/2006/relationships/slide" Target="slides/slide121.xml"/><Relationship Id="rId123" Type="http://schemas.openxmlformats.org/officeDocument/2006/relationships/slide" Target="slides/slide120.xml"/><Relationship Id="rId122" Type="http://schemas.openxmlformats.org/officeDocument/2006/relationships/slide" Target="slides/slide119.xml"/><Relationship Id="rId121" Type="http://schemas.openxmlformats.org/officeDocument/2006/relationships/slide" Target="slides/slide118.xml"/><Relationship Id="rId120" Type="http://schemas.openxmlformats.org/officeDocument/2006/relationships/slide" Target="slides/slide117.xml"/><Relationship Id="rId12" Type="http://schemas.openxmlformats.org/officeDocument/2006/relationships/notesMaster" Target="notesMasters/notesMaster1.xml"/><Relationship Id="rId119" Type="http://schemas.openxmlformats.org/officeDocument/2006/relationships/slide" Target="slides/slide116.xml"/><Relationship Id="rId118" Type="http://schemas.openxmlformats.org/officeDocument/2006/relationships/slide" Target="slides/slide115.xml"/><Relationship Id="rId117" Type="http://schemas.openxmlformats.org/officeDocument/2006/relationships/slide" Target="slides/slide114.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9.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2D964A-3015-4E6A-8B5F-76BF5EDAF23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AA6BF4-BE66-4AE9-BEC0-582D48192FE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9619135D-236A-442F-B139-9D3DC78F66A5}"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AA6BF4-BE66-4AE9-BEC0-582D48192FE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DAA6BF4-BE66-4AE9-BEC0-582D48192FE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277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3277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Calibri" panose="020F0502020204030204" charset="0"/>
                <a:ea typeface="宋体" panose="02010600030101010101" pitchFamily="2" charset="-122"/>
              </a:defRPr>
            </a:lvl1pPr>
            <a:lvl2pPr marL="742950" indent="-285750">
              <a:defRPr sz="1900">
                <a:solidFill>
                  <a:schemeClr val="tx1"/>
                </a:solidFill>
                <a:latin typeface="Calibri" panose="020F0502020204030204" charset="0"/>
                <a:ea typeface="宋体" panose="02010600030101010101" pitchFamily="2" charset="-122"/>
              </a:defRPr>
            </a:lvl2pPr>
            <a:lvl3pPr marL="1143000" indent="-228600">
              <a:defRPr sz="1900">
                <a:solidFill>
                  <a:schemeClr val="tx1"/>
                </a:solidFill>
                <a:latin typeface="Calibri" panose="020F0502020204030204" charset="0"/>
                <a:ea typeface="宋体" panose="02010600030101010101" pitchFamily="2" charset="-122"/>
              </a:defRPr>
            </a:lvl3pPr>
            <a:lvl4pPr marL="1600200" indent="-228600">
              <a:defRPr sz="1900">
                <a:solidFill>
                  <a:schemeClr val="tx1"/>
                </a:solidFill>
                <a:latin typeface="Calibri" panose="020F0502020204030204" charset="0"/>
                <a:ea typeface="宋体" panose="02010600030101010101" pitchFamily="2" charset="-122"/>
              </a:defRPr>
            </a:lvl4pPr>
            <a:lvl5pPr marL="2057400" indent="-228600">
              <a:defRPr sz="1900">
                <a:solidFill>
                  <a:schemeClr val="tx1"/>
                </a:solidFill>
                <a:latin typeface="Calibri" panose="020F0502020204030204" charset="0"/>
                <a:ea typeface="宋体" panose="02010600030101010101" pitchFamily="2" charset="-122"/>
              </a:defRPr>
            </a:lvl5pPr>
            <a:lvl6pPr marL="2514600" indent="-228600" defTabSz="912495" eaLnBrk="0" fontAlgn="base" hangingPunct="0">
              <a:spcBef>
                <a:spcPct val="0"/>
              </a:spcBef>
              <a:spcAft>
                <a:spcPct val="0"/>
              </a:spcAft>
              <a:defRPr sz="1900">
                <a:solidFill>
                  <a:schemeClr val="tx1"/>
                </a:solidFill>
                <a:latin typeface="Calibri" panose="020F0502020204030204" charset="0"/>
                <a:ea typeface="宋体" panose="02010600030101010101" pitchFamily="2" charset="-122"/>
              </a:defRPr>
            </a:lvl6pPr>
            <a:lvl7pPr marL="2971800" indent="-228600" defTabSz="912495" eaLnBrk="0" fontAlgn="base" hangingPunct="0">
              <a:spcBef>
                <a:spcPct val="0"/>
              </a:spcBef>
              <a:spcAft>
                <a:spcPct val="0"/>
              </a:spcAft>
              <a:defRPr sz="1900">
                <a:solidFill>
                  <a:schemeClr val="tx1"/>
                </a:solidFill>
                <a:latin typeface="Calibri" panose="020F0502020204030204" charset="0"/>
                <a:ea typeface="宋体" panose="02010600030101010101" pitchFamily="2" charset="-122"/>
              </a:defRPr>
            </a:lvl7pPr>
            <a:lvl8pPr marL="3429000" indent="-228600" defTabSz="912495" eaLnBrk="0" fontAlgn="base" hangingPunct="0">
              <a:spcBef>
                <a:spcPct val="0"/>
              </a:spcBef>
              <a:spcAft>
                <a:spcPct val="0"/>
              </a:spcAft>
              <a:defRPr sz="1900">
                <a:solidFill>
                  <a:schemeClr val="tx1"/>
                </a:solidFill>
                <a:latin typeface="Calibri" panose="020F0502020204030204" charset="0"/>
                <a:ea typeface="宋体" panose="02010600030101010101" pitchFamily="2" charset="-122"/>
              </a:defRPr>
            </a:lvl8pPr>
            <a:lvl9pPr marL="3886200" indent="-228600" defTabSz="912495" eaLnBrk="0" fontAlgn="base" hangingPunct="0">
              <a:spcBef>
                <a:spcPct val="0"/>
              </a:spcBef>
              <a:spcAft>
                <a:spcPct val="0"/>
              </a:spcAft>
              <a:defRPr sz="1900">
                <a:solidFill>
                  <a:schemeClr val="tx1"/>
                </a:solidFill>
                <a:latin typeface="Calibri" panose="020F0502020204030204" charset="0"/>
                <a:ea typeface="宋体" panose="02010600030101010101" pitchFamily="2" charset="-122"/>
              </a:defRPr>
            </a:lvl9pPr>
          </a:lstStyle>
          <a:p>
            <a:fld id="{E7F5DFB5-0488-4F03-9211-A6E2A3E35B91}" type="slidenum">
              <a:rPr lang="zh-CN" altLang="en-US" sz="1200" smtClean="0">
                <a:solidFill>
                  <a:srgbClr val="000000"/>
                </a:solidFill>
              </a:rPr>
            </a:fld>
            <a:endParaRPr lang="zh-CN" altLang="en-US" sz="120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619135D-236A-442F-B139-9D3DC78F66A5}"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DAA6BF4-BE66-4AE9-BEC0-582D48192FE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6DAA6BF4-BE66-4AE9-BEC0-582D48192FE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D1A97BE-3C37-4E6A-9D97-08430E7F8D88}"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CD785816-F7D5-4091-AEB6-1E43709031E0}"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E2A7A8C4-80D2-44C6-BF32-57E5BB18D4BA}"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defTabSz="684530">
              <a:defRPr/>
            </a:lvl1pPr>
          </a:lstStyle>
          <a:p>
            <a:pPr>
              <a:defRPr/>
            </a:pPr>
            <a:fld id="{6C04FD4C-0B0D-4C21-A7F3-8DD033AED1B6}" type="datetimeFigureOut">
              <a:rPr lang="zh-CN" altLang="en-US"/>
            </a:fld>
            <a:endParaRPr lang="zh-CN" altLang="en-US"/>
          </a:p>
        </p:txBody>
      </p:sp>
      <p:sp>
        <p:nvSpPr>
          <p:cNvPr id="3" name="页脚占位符 4"/>
          <p:cNvSpPr>
            <a:spLocks noGrp="1"/>
          </p:cNvSpPr>
          <p:nvPr>
            <p:ph type="ftr" sz="quarter" idx="11"/>
          </p:nvPr>
        </p:nvSpPr>
        <p:spPr/>
        <p:txBody>
          <a:bodyPr/>
          <a:lstStyle>
            <a:lvl1pPr defTabSz="684530">
              <a:defRPr/>
            </a:lvl1pPr>
          </a:lstStyle>
          <a:p>
            <a:pPr>
              <a:defRPr/>
            </a:pPr>
            <a:endParaRPr lang="zh-CN" altLang="en-US"/>
          </a:p>
        </p:txBody>
      </p:sp>
      <p:sp>
        <p:nvSpPr>
          <p:cNvPr id="4" name="灯片编号占位符 5"/>
          <p:cNvSpPr>
            <a:spLocks noGrp="1"/>
          </p:cNvSpPr>
          <p:nvPr>
            <p:ph type="sldNum" sz="quarter" idx="12"/>
          </p:nvPr>
        </p:nvSpPr>
        <p:spPr/>
        <p:txBody>
          <a:bodyPr/>
          <a:lstStyle>
            <a:lvl1pPr defTabSz="684530">
              <a:defRPr/>
            </a:lvl1pPr>
          </a:lstStyle>
          <a:p>
            <a:pPr>
              <a:defRPr/>
            </a:pPr>
            <a:fld id="{4B7BC86A-3587-49EB-9EFD-927F22744CFF}" type="slidenum">
              <a:rPr lang="zh-CN" altLang="en-US"/>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cxnSp>
        <p:nvCxnSpPr>
          <p:cNvPr id="10" name="直接连接符 25"/>
          <p:cNvCxnSpPr/>
          <p:nvPr userDrawn="1"/>
        </p:nvCxnSpPr>
        <p:spPr>
          <a:xfrm>
            <a:off x="2415779" y="142875"/>
            <a:ext cx="0" cy="26193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直接连接符 26"/>
          <p:cNvCxnSpPr/>
          <p:nvPr userDrawn="1"/>
        </p:nvCxnSpPr>
        <p:spPr>
          <a:xfrm>
            <a:off x="4027885" y="142875"/>
            <a:ext cx="0" cy="26193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直接连接符 27"/>
          <p:cNvCxnSpPr/>
          <p:nvPr userDrawn="1"/>
        </p:nvCxnSpPr>
        <p:spPr>
          <a:xfrm>
            <a:off x="5639991" y="142875"/>
            <a:ext cx="0" cy="26193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接连接符 30"/>
          <p:cNvCxnSpPr/>
          <p:nvPr userDrawn="1"/>
        </p:nvCxnSpPr>
        <p:spPr>
          <a:xfrm>
            <a:off x="2411760" y="116632"/>
            <a:ext cx="0" cy="26193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接连接符 33"/>
          <p:cNvCxnSpPr/>
          <p:nvPr userDrawn="1"/>
        </p:nvCxnSpPr>
        <p:spPr>
          <a:xfrm>
            <a:off x="4023866" y="116632"/>
            <a:ext cx="0" cy="26193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直接连接符 34"/>
          <p:cNvCxnSpPr/>
          <p:nvPr userDrawn="1"/>
        </p:nvCxnSpPr>
        <p:spPr>
          <a:xfrm>
            <a:off x="5635972" y="116632"/>
            <a:ext cx="0" cy="26193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
        <p:nvSpPr>
          <p:cNvPr id="2" name="矩形 1"/>
          <p:cNvSpPr/>
          <p:nvPr userDrawn="1"/>
        </p:nvSpPr>
        <p:spPr>
          <a:xfrm>
            <a:off x="816769" y="1"/>
            <a:ext cx="7460456" cy="542925"/>
          </a:xfrm>
          <a:prstGeom prst="rect">
            <a:avLst/>
          </a:prstGeom>
          <a:solidFill>
            <a:srgbClr val="6CA62C"/>
          </a:solidFill>
          <a:ln>
            <a:noFill/>
          </a:ln>
          <a:effectLst/>
        </p:spPr>
        <p:style>
          <a:lnRef idx="1">
            <a:schemeClr val="dk1"/>
          </a:lnRef>
          <a:fillRef idx="3">
            <a:schemeClr val="dk1"/>
          </a:fillRef>
          <a:effectRef idx="2">
            <a:schemeClr val="dk1"/>
          </a:effectRef>
          <a:fontRef idx="minor">
            <a:schemeClr val="lt1"/>
          </a:fontRef>
        </p:style>
        <p:txBody>
          <a:bodyPr anchor="ctr"/>
          <a:lstStyle/>
          <a:p>
            <a:pPr algn="ctr" fontAlgn="auto">
              <a:spcBef>
                <a:spcPts val="0"/>
              </a:spcBef>
              <a:spcAft>
                <a:spcPts val="0"/>
              </a:spcAft>
              <a:defRPr/>
            </a:pPr>
            <a:endParaRPr lang="en-US" sz="1350"/>
          </a:p>
        </p:txBody>
      </p:sp>
      <p:cxnSp>
        <p:nvCxnSpPr>
          <p:cNvPr id="3" name="直接连接符 3"/>
          <p:cNvCxnSpPr/>
          <p:nvPr userDrawn="1"/>
        </p:nvCxnSpPr>
        <p:spPr>
          <a:xfrm>
            <a:off x="2415779" y="142875"/>
            <a:ext cx="0" cy="26193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5"/>
          <p:cNvSpPr>
            <a:spLocks noChangeArrowheads="1"/>
          </p:cNvSpPr>
          <p:nvPr userDrawn="1"/>
        </p:nvSpPr>
        <p:spPr bwMode="auto">
          <a:xfrm rot="16200000">
            <a:off x="7050683" y="220465"/>
            <a:ext cx="1196975" cy="756047"/>
          </a:xfrm>
          <a:custGeom>
            <a:avLst/>
            <a:gdLst/>
            <a:ahLst/>
            <a:cxnLst/>
            <a:rect l="l" t="t" r="r" b="b"/>
            <a:pathLst>
              <a:path w="4732299" h="655200">
                <a:moveTo>
                  <a:pt x="29842" y="0"/>
                </a:moveTo>
                <a:lnTo>
                  <a:pt x="4732299" y="0"/>
                </a:lnTo>
                <a:lnTo>
                  <a:pt x="4732299" y="655200"/>
                </a:lnTo>
                <a:lnTo>
                  <a:pt x="0" y="655200"/>
                </a:lnTo>
                <a:lnTo>
                  <a:pt x="0" y="651669"/>
                </a:lnTo>
                <a:lnTo>
                  <a:pt x="25384" y="651669"/>
                </a:lnTo>
                <a:lnTo>
                  <a:pt x="393662" y="323851"/>
                </a:lnTo>
                <a:close/>
              </a:path>
            </a:pathLst>
          </a:custGeom>
          <a:solidFill>
            <a:schemeClr val="bg1">
              <a:alpha val="85000"/>
            </a:schemeClr>
          </a:solidFill>
          <a:ln w="3175" cap="flat" cmpd="sng" algn="ctr">
            <a:noFill/>
            <a:prstDash val="solid"/>
          </a:ln>
          <a:effectLst>
            <a:outerShdw blurRad="50800" dist="38100" dir="5400000" algn="t" rotWithShape="0">
              <a:prstClr val="black">
                <a:alpha val="40000"/>
              </a:prstClr>
            </a:outerShdw>
          </a:effectLst>
        </p:spPr>
        <p:txBody>
          <a:bodyPr anchor="ctr"/>
          <a:lstStyle/>
          <a:p>
            <a:pPr algn="ctr" fontAlgn="auto">
              <a:lnSpc>
                <a:spcPct val="120000"/>
              </a:lnSpc>
              <a:spcBef>
                <a:spcPts val="0"/>
              </a:spcBef>
              <a:spcAft>
                <a:spcPts val="0"/>
              </a:spcAft>
              <a:defRPr/>
            </a:pPr>
            <a:endParaRPr lang="zh-CN" altLang="en-US" sz="1350" b="1" kern="0" dirty="0">
              <a:solidFill>
                <a:srgbClr val="F9F9F9"/>
              </a:solidFill>
              <a:latin typeface="微软雅黑" panose="020B0503020204020204" pitchFamily="34" charset="-122"/>
              <a:ea typeface="微软雅黑" panose="020B0503020204020204" pitchFamily="34" charset="-122"/>
            </a:endParaRPr>
          </a:p>
        </p:txBody>
      </p:sp>
      <p:cxnSp>
        <p:nvCxnSpPr>
          <p:cNvPr id="6" name="直接连接符 6"/>
          <p:cNvCxnSpPr/>
          <p:nvPr userDrawn="1"/>
        </p:nvCxnSpPr>
        <p:spPr>
          <a:xfrm>
            <a:off x="4027885" y="142875"/>
            <a:ext cx="0" cy="26193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直接连接符 7"/>
          <p:cNvCxnSpPr/>
          <p:nvPr userDrawn="1"/>
        </p:nvCxnSpPr>
        <p:spPr>
          <a:xfrm>
            <a:off x="5639991" y="142875"/>
            <a:ext cx="0" cy="26193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等腰三角形 10"/>
          <p:cNvSpPr/>
          <p:nvPr userDrawn="1"/>
        </p:nvSpPr>
        <p:spPr>
          <a:xfrm flipV="1">
            <a:off x="3163437" y="517526"/>
            <a:ext cx="216694" cy="161925"/>
          </a:xfrm>
          <a:prstGeom prst="triangle">
            <a:avLst/>
          </a:prstGeom>
          <a:solidFill>
            <a:srgbClr val="6CA62C"/>
          </a:solidFill>
          <a:ln>
            <a:noFill/>
          </a:ln>
          <a:effectLst/>
        </p:spPr>
        <p:style>
          <a:lnRef idx="1">
            <a:schemeClr val="dk1"/>
          </a:lnRef>
          <a:fillRef idx="3">
            <a:schemeClr val="dk1"/>
          </a:fillRef>
          <a:effectRef idx="2">
            <a:schemeClr val="dk1"/>
          </a:effectRef>
          <a:fontRef idx="minor">
            <a:schemeClr val="lt1"/>
          </a:fontRef>
        </p:style>
        <p:txBody>
          <a:bodyPr anchor="ctr"/>
          <a:lstStyle/>
          <a:p>
            <a:pPr algn="ctr" fontAlgn="auto">
              <a:spcBef>
                <a:spcPts val="0"/>
              </a:spcBef>
              <a:spcAft>
                <a:spcPts val="0"/>
              </a:spcAft>
              <a:defRPr/>
            </a:pPr>
            <a:endParaRPr lang="en-US" sz="1350"/>
          </a:p>
        </p:txBody>
      </p:sp>
      <p:sp>
        <p:nvSpPr>
          <p:cNvPr id="13" name="TextBox 13"/>
          <p:cNvSpPr txBox="1"/>
          <p:nvPr userDrawn="1"/>
        </p:nvSpPr>
        <p:spPr>
          <a:xfrm>
            <a:off x="7271147" y="179389"/>
            <a:ext cx="756047" cy="276999"/>
          </a:xfrm>
          <a:prstGeom prst="rect">
            <a:avLst/>
          </a:prstGeom>
          <a:noFill/>
          <a:effectLst/>
        </p:spPr>
        <p:txBody>
          <a:bodyPr>
            <a:spAutoFit/>
          </a:bodyPr>
          <a:lstStyle/>
          <a:p>
            <a:pPr algn="ctr" fontAlgn="auto">
              <a:spcBef>
                <a:spcPts val="0"/>
              </a:spcBef>
              <a:spcAft>
                <a:spcPts val="0"/>
              </a:spcAft>
              <a:defRPr/>
            </a:pPr>
            <a:r>
              <a:rPr lang="zh-CN" altLang="en-US" sz="1200" dirty="0">
                <a:solidFill>
                  <a:srgbClr val="7BC14A"/>
                </a:solidFill>
                <a:latin typeface="微软雅黑" panose="020B0503020204020204" pitchFamily="34" charset="-122"/>
                <a:ea typeface="微软雅黑" panose="020B0503020204020204" pitchFamily="34" charset="-122"/>
              </a:rPr>
              <a:t>正文</a:t>
            </a:r>
            <a:endParaRPr lang="en-US" altLang="zh-CN" sz="1200" dirty="0">
              <a:solidFill>
                <a:srgbClr val="7BC14A"/>
              </a:solidFill>
              <a:latin typeface="微软雅黑" panose="020B0503020204020204" pitchFamily="34" charset="-122"/>
              <a:ea typeface="微软雅黑" panose="020B0503020204020204" pitchFamily="34" charset="-122"/>
            </a:endParaRPr>
          </a:p>
        </p:txBody>
      </p:sp>
      <p:cxnSp>
        <p:nvCxnSpPr>
          <p:cNvPr id="14" name="直接连接符 14"/>
          <p:cNvCxnSpPr/>
          <p:nvPr userDrawn="1"/>
        </p:nvCxnSpPr>
        <p:spPr>
          <a:xfrm>
            <a:off x="7379494" y="542925"/>
            <a:ext cx="540544" cy="0"/>
          </a:xfrm>
          <a:prstGeom prst="line">
            <a:avLst/>
          </a:prstGeom>
          <a:ln>
            <a:solidFill>
              <a:srgbClr val="7BC14A"/>
            </a:solidFill>
          </a:ln>
        </p:spPr>
        <p:style>
          <a:lnRef idx="1">
            <a:schemeClr val="accent1"/>
          </a:lnRef>
          <a:fillRef idx="0">
            <a:schemeClr val="accent1"/>
          </a:fillRef>
          <a:effectRef idx="0">
            <a:schemeClr val="accent1"/>
          </a:effectRef>
          <a:fontRef idx="minor">
            <a:schemeClr val="tx1"/>
          </a:fontRef>
        </p:style>
      </p:cxnSp>
      <p:sp>
        <p:nvSpPr>
          <p:cNvPr id="15" name="TextBox 15"/>
          <p:cNvSpPr txBox="1"/>
          <p:nvPr userDrawn="1"/>
        </p:nvSpPr>
        <p:spPr>
          <a:xfrm>
            <a:off x="7271147" y="611188"/>
            <a:ext cx="756047" cy="300082"/>
          </a:xfrm>
          <a:prstGeom prst="rect">
            <a:avLst/>
          </a:prstGeom>
          <a:noFill/>
          <a:effectLst/>
        </p:spPr>
        <p:txBody>
          <a:bodyPr>
            <a:spAutoFit/>
          </a:bodyPr>
          <a:lstStyle/>
          <a:p>
            <a:pPr algn="ctr" fontAlgn="auto">
              <a:spcBef>
                <a:spcPts val="0"/>
              </a:spcBef>
              <a:spcAft>
                <a:spcPts val="0"/>
              </a:spcAft>
              <a:defRPr/>
            </a:pPr>
            <a:r>
              <a:rPr lang="zh-CN" altLang="en-US" sz="1350" b="1" dirty="0">
                <a:solidFill>
                  <a:srgbClr val="7BC14A"/>
                </a:solidFill>
                <a:latin typeface="微软雅黑" panose="020B0503020204020204" pitchFamily="34" charset="-122"/>
                <a:ea typeface="微软雅黑" panose="020B0503020204020204" pitchFamily="34" charset="-122"/>
              </a:rPr>
              <a:t>第二节</a:t>
            </a:r>
            <a:endParaRPr lang="en-US" altLang="zh-CN" sz="1350" b="1" dirty="0">
              <a:solidFill>
                <a:srgbClr val="7BC14A"/>
              </a:solidFill>
              <a:latin typeface="微软雅黑" panose="020B0503020204020204" pitchFamily="34" charset="-122"/>
              <a:ea typeface="微软雅黑" panose="020B0503020204020204" pitchFamily="34" charset="-122"/>
            </a:endParaRPr>
          </a:p>
        </p:txBody>
      </p:sp>
      <p:cxnSp>
        <p:nvCxnSpPr>
          <p:cNvPr id="16" name="直接连接符 34"/>
          <p:cNvCxnSpPr/>
          <p:nvPr userDrawn="1"/>
        </p:nvCxnSpPr>
        <p:spPr>
          <a:xfrm>
            <a:off x="792956" y="1412876"/>
            <a:ext cx="0" cy="5040313"/>
          </a:xfrm>
          <a:prstGeom prst="line">
            <a:avLst/>
          </a:prstGeom>
          <a:ln>
            <a:solidFill>
              <a:srgbClr val="92D050"/>
            </a:solidFill>
          </a:ln>
        </p:spPr>
        <p:style>
          <a:lnRef idx="1">
            <a:schemeClr val="accent3"/>
          </a:lnRef>
          <a:fillRef idx="0">
            <a:schemeClr val="accent3"/>
          </a:fillRef>
          <a:effectRef idx="0">
            <a:schemeClr val="accent3"/>
          </a:effectRef>
          <a:fontRef idx="minor">
            <a:schemeClr val="tx1"/>
          </a:fontRef>
        </p:style>
      </p:cxnSp>
      <p:sp>
        <p:nvSpPr>
          <p:cNvPr id="18" name="TextBox 36"/>
          <p:cNvSpPr txBox="1"/>
          <p:nvPr userDrawn="1"/>
        </p:nvSpPr>
        <p:spPr>
          <a:xfrm>
            <a:off x="354360" y="2497139"/>
            <a:ext cx="461665" cy="3641725"/>
          </a:xfrm>
          <a:prstGeom prst="rect">
            <a:avLst/>
          </a:prstGeom>
          <a:noFill/>
        </p:spPr>
        <p:txBody>
          <a:bodyPr vert="eaVert" anchor="ctr">
            <a:spAutoFit/>
          </a:bodyPr>
          <a:lstStyle/>
          <a:p>
            <a:pPr algn="ctr" fontAlgn="auto">
              <a:spcBef>
                <a:spcPts val="0"/>
              </a:spcBef>
              <a:spcAft>
                <a:spcPts val="0"/>
              </a:spcAft>
              <a:defRPr/>
            </a:pPr>
            <a:r>
              <a:rPr lang="zh-CN" altLang="en-US" sz="1800" spc="30" dirty="0">
                <a:solidFill>
                  <a:schemeClr val="bg1"/>
                </a:solidFill>
                <a:latin typeface="微软雅黑" panose="020B0503020204020204" pitchFamily="34" charset="-122"/>
                <a:ea typeface="微软雅黑" panose="020B0503020204020204" pitchFamily="34" charset="-122"/>
              </a:rPr>
              <a:t>案例的编排与设计</a:t>
            </a:r>
            <a:endParaRPr lang="zh-CN" altLang="en-US" sz="1800" spc="30" dirty="0">
              <a:solidFill>
                <a:schemeClr val="bg1"/>
              </a:solidFill>
              <a:latin typeface="微软雅黑" panose="020B0503020204020204" pitchFamily="34" charset="-122"/>
              <a:ea typeface="微软雅黑" panose="020B0503020204020204" pitchFamily="34" charset="-122"/>
            </a:endParaRPr>
          </a:p>
        </p:txBody>
      </p:sp>
      <p:cxnSp>
        <p:nvCxnSpPr>
          <p:cNvPr id="20" name="直接连接符 38"/>
          <p:cNvCxnSpPr/>
          <p:nvPr userDrawn="1"/>
        </p:nvCxnSpPr>
        <p:spPr>
          <a:xfrm>
            <a:off x="792956" y="6453188"/>
            <a:ext cx="971550" cy="0"/>
          </a:xfrm>
          <a:prstGeom prst="line">
            <a:avLst/>
          </a:prstGeom>
          <a:ln>
            <a:solidFill>
              <a:srgbClr val="92D050"/>
            </a:solidFill>
          </a:ln>
        </p:spPr>
        <p:style>
          <a:lnRef idx="1">
            <a:schemeClr val="accent6"/>
          </a:lnRef>
          <a:fillRef idx="0">
            <a:schemeClr val="accent6"/>
          </a:fillRef>
          <a:effectRef idx="0">
            <a:schemeClr val="accent6"/>
          </a:effectRef>
          <a:fontRef idx="minor">
            <a:schemeClr val="tx1"/>
          </a:fontRef>
        </p:style>
      </p:cxnSp>
      <p:sp>
        <p:nvSpPr>
          <p:cNvPr id="21" name="Freeform 10"/>
          <p:cNvSpPr/>
          <p:nvPr/>
        </p:nvSpPr>
        <p:spPr bwMode="auto">
          <a:xfrm>
            <a:off x="7542610" y="6267450"/>
            <a:ext cx="850106" cy="330200"/>
          </a:xfrm>
          <a:custGeom>
            <a:avLst/>
            <a:gdLst>
              <a:gd name="T0" fmla="*/ 563 w 1126"/>
              <a:gd name="T1" fmla="*/ 0 h 327"/>
              <a:gd name="T2" fmla="*/ 0 w 1126"/>
              <a:gd name="T3" fmla="*/ 327 h 327"/>
              <a:gd name="T4" fmla="*/ 1126 w 1126"/>
              <a:gd name="T5" fmla="*/ 327 h 327"/>
              <a:gd name="T6" fmla="*/ 563 w 1126"/>
              <a:gd name="T7" fmla="*/ 0 h 327"/>
              <a:gd name="T8" fmla="*/ 0 60000 65536"/>
              <a:gd name="T9" fmla="*/ 0 60000 65536"/>
              <a:gd name="T10" fmla="*/ 0 60000 65536"/>
              <a:gd name="T11" fmla="*/ 0 60000 65536"/>
              <a:gd name="T12" fmla="*/ 0 w 1126"/>
              <a:gd name="T13" fmla="*/ 0 h 327"/>
              <a:gd name="T14" fmla="*/ 1126 w 1126"/>
              <a:gd name="T15" fmla="*/ 327 h 327"/>
            </a:gdLst>
            <a:ahLst/>
            <a:cxnLst>
              <a:cxn ang="T8">
                <a:pos x="T0" y="T1"/>
              </a:cxn>
              <a:cxn ang="T9">
                <a:pos x="T2" y="T3"/>
              </a:cxn>
              <a:cxn ang="T10">
                <a:pos x="T4" y="T5"/>
              </a:cxn>
              <a:cxn ang="T11">
                <a:pos x="T6" y="T7"/>
              </a:cxn>
            </a:cxnLst>
            <a:rect l="T12" t="T13" r="T14" b="T15"/>
            <a:pathLst>
              <a:path w="1126" h="327">
                <a:moveTo>
                  <a:pt x="563" y="0"/>
                </a:moveTo>
                <a:cubicBezTo>
                  <a:pt x="322" y="0"/>
                  <a:pt x="112" y="132"/>
                  <a:pt x="0" y="327"/>
                </a:cubicBezTo>
                <a:cubicBezTo>
                  <a:pt x="1126" y="327"/>
                  <a:pt x="1126" y="327"/>
                  <a:pt x="1126" y="327"/>
                </a:cubicBezTo>
                <a:cubicBezTo>
                  <a:pt x="1014" y="132"/>
                  <a:pt x="804" y="0"/>
                  <a:pt x="563" y="0"/>
                </a:cubicBezTo>
                <a:close/>
              </a:path>
            </a:pathLst>
          </a:custGeom>
          <a:gradFill rotWithShape="1">
            <a:gsLst>
              <a:gs pos="0">
                <a:srgbClr val="F68426">
                  <a:alpha val="70000"/>
                </a:srgbClr>
              </a:gs>
              <a:gs pos="100000">
                <a:srgbClr val="800000">
                  <a:alpha val="0"/>
                </a:srgbClr>
              </a:gs>
            </a:gsLst>
            <a:lin ang="5400000" scaled="1"/>
          </a:gradFill>
          <a:ln>
            <a:noFill/>
          </a:ln>
        </p:spPr>
        <p:txBody>
          <a:bodyPr/>
          <a:lstStyle/>
          <a:p>
            <a:pPr fontAlgn="auto">
              <a:spcBef>
                <a:spcPts val="0"/>
              </a:spcBef>
              <a:spcAft>
                <a:spcPts val="0"/>
              </a:spcAft>
              <a:defRPr/>
            </a:pPr>
            <a:endParaRPr lang="zh-CN" altLang="en-US" sz="1350" kern="0">
              <a:solidFill>
                <a:sysClr val="windowText" lastClr="000000"/>
              </a:solidFill>
              <a:latin typeface="+mn-lt"/>
              <a:ea typeface="微软雅黑" panose="020B0503020204020204" pitchFamily="34" charset="-122"/>
            </a:endParaRPr>
          </a:p>
        </p:txBody>
      </p:sp>
      <p:sp>
        <p:nvSpPr>
          <p:cNvPr id="11" name="TextBox 11"/>
          <p:cNvSpPr txBox="1"/>
          <p:nvPr userDrawn="1"/>
        </p:nvSpPr>
        <p:spPr>
          <a:xfrm>
            <a:off x="2465767" y="120248"/>
            <a:ext cx="1612037" cy="300082"/>
          </a:xfrm>
          <a:prstGeom prst="rect">
            <a:avLst/>
          </a:prstGeom>
          <a:noFill/>
          <a:effectLst>
            <a:reflection blurRad="6350" stA="50000" endA="300" endPos="38500" dist="50800" dir="5400000" sy="-100000" algn="bl" rotWithShape="0"/>
          </a:effectLst>
        </p:spPr>
        <p:txBody>
          <a:bodyPr>
            <a:spAutoFit/>
          </a:bodyPr>
          <a:lstStyle/>
          <a:p>
            <a:pPr algn="ctr" fontAlgn="auto">
              <a:spcBef>
                <a:spcPts val="0"/>
              </a:spcBef>
              <a:spcAft>
                <a:spcPts val="0"/>
              </a:spcAft>
              <a:defRPr/>
            </a:pPr>
            <a:r>
              <a:rPr lang="zh-CN" altLang="en-US" sz="1350" b="1" dirty="0">
                <a:solidFill>
                  <a:schemeClr val="bg1"/>
                </a:solidFill>
                <a:latin typeface="微软雅黑" panose="020B0503020204020204" pitchFamily="34" charset="-122"/>
                <a:ea typeface="微软雅黑" panose="020B0503020204020204" pitchFamily="34" charset="-122"/>
              </a:rPr>
              <a:t>教学内容的选择</a:t>
            </a:r>
            <a:endParaRPr lang="zh-CN" altLang="en-US" sz="135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A7BC73A8-0D89-480E-9BAE-8720187AB3FB}"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3A89E7BD-8DE1-4BDE-958D-FE6C47A01EDE}"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7345A7F8-91A3-42EB-B975-E7DFECAC56F7}"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1E980413-A5AE-495E-9966-A61FB9EE8FA4}" type="datetime1">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BE47A764-7CC9-4C25-A788-463CA151D11B}" type="datetime1">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29060AF-7AAC-4B1B-AA6A-A5495E2FEB6C}" type="datetime1">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A1EBDF0F-FEA7-4623-94B2-D826F52C9290}"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7834DE27-EF83-4D3E-A172-9C4BB6D7B3B4}"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image" Target="../media/image1.jpeg"/><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C6046D-C891-479F-BF42-8FF24C853728}" type="datetime1">
              <a:rPr lang="zh-CN" altLang="en-US" smtClean="0"/>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5B4E39-F20D-4CCA-B929-0DDB2BF4E3A1}"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jpe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9.jpeg"/></Relationships>
</file>

<file path=ppt/slides/_rels/slide1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image" Target="../media/image90.jpeg"/></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4.jpeg"/><Relationship Id="rId1" Type="http://schemas.openxmlformats.org/officeDocument/2006/relationships/image" Target="../media/image93.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5.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6.jpeg"/></Relationships>
</file>

<file path=ppt/slides/_rels/slide1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7.jpeg"/><Relationship Id="rId1" Type="http://schemas.openxmlformats.org/officeDocument/2006/relationships/hyperlink" Target="http://images.shobserver.com/news/news/2016/7/27/84119262-7427-4dca-aaab-a81f7ea81575.jp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image" Target="../media/image19.jpeg"/><Relationship Id="rId7" Type="http://schemas.openxmlformats.org/officeDocument/2006/relationships/image" Target="../media/image18.jpeg"/><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13.jpeg"/><Relationship Id="rId10" Type="http://schemas.openxmlformats.org/officeDocument/2006/relationships/notesSlide" Target="../notesSlides/notesSlide3.xml"/><Relationship Id="rId1" Type="http://schemas.openxmlformats.org/officeDocument/2006/relationships/image" Target="../media/image12.jpe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2.xml"/><Relationship Id="rId2" Type="http://schemas.openxmlformats.org/officeDocument/2006/relationships/slide" Target="slide17.xml"/><Relationship Id="rId1"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jpeg"/><Relationship Id="rId1" Type="http://schemas.openxmlformats.org/officeDocument/2006/relationships/image" Target="../media/image26.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png"/><Relationship Id="rId1"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image" Target="../media/image30.jpe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png"/></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43.jpeg"/></Relationships>
</file>

<file path=ppt/slides/_rels/slide4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7.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8.jpe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50.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1.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3.jpeg"/><Relationship Id="rId1" Type="http://schemas.openxmlformats.org/officeDocument/2006/relationships/image" Target="../media/image52.jpe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5.jpeg"/><Relationship Id="rId1" Type="http://schemas.openxmlformats.org/officeDocument/2006/relationships/image" Target="../media/image54.jpe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7.png"/><Relationship Id="rId1" Type="http://schemas.openxmlformats.org/officeDocument/2006/relationships/image" Target="../media/image56.png"/></Relationships>
</file>

<file path=ppt/slides/_rels/slide6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image" Target="../media/image59.jpeg"/><Relationship Id="rId1" Type="http://schemas.openxmlformats.org/officeDocument/2006/relationships/image" Target="../media/image58.jpeg"/></Relationships>
</file>

<file path=ppt/slides/_rels/slide6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image" Target="../media/image6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3.jpeg"/></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4.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6.jpeg"/><Relationship Id="rId1" Type="http://schemas.openxmlformats.org/officeDocument/2006/relationships/image" Target="../media/image65.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8.jpeg"/><Relationship Id="rId1" Type="http://schemas.openxmlformats.org/officeDocument/2006/relationships/image" Target="../media/image67.jpe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0.jpeg"/><Relationship Id="rId1" Type="http://schemas.openxmlformats.org/officeDocument/2006/relationships/image" Target="../media/image69.jpe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2.jpeg"/><Relationship Id="rId1" Type="http://schemas.openxmlformats.org/officeDocument/2006/relationships/image" Target="../media/image7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image" Target="../media/image73.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7.jpeg"/><Relationship Id="rId1" Type="http://schemas.openxmlformats.org/officeDocument/2006/relationships/image" Target="../media/image76.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8.png"/></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9.png"/></Relationships>
</file>

<file path=ppt/slides/_rels/slide9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80.png"/></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6.jpeg"/></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8.jpeg"/><Relationship Id="rId1" Type="http://schemas.openxmlformats.org/officeDocument/2006/relationships/image" Target="../media/image87.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duotone>
              <a:schemeClr val="accent3">
                <a:shade val="45000"/>
                <a:satMod val="135000"/>
              </a:schemeClr>
              <a:prstClr val="white"/>
            </a:duotone>
          </a:blip>
          <a:srcRect/>
          <a:tile tx="0" ty="0" sx="100000" sy="100000" flip="none" algn="tl"/>
        </a:blipFill>
        <a:effectLst/>
      </p:bgPr>
    </p:bg>
    <p:spTree>
      <p:nvGrpSpPr>
        <p:cNvPr id="1" name=""/>
        <p:cNvGrpSpPr/>
        <p:nvPr/>
      </p:nvGrpSpPr>
      <p:grpSpPr>
        <a:xfrm>
          <a:off x="0" y="0"/>
          <a:ext cx="0" cy="0"/>
          <a:chOff x="0" y="0"/>
          <a:chExt cx="0" cy="0"/>
        </a:xfrm>
      </p:grpSpPr>
      <p:pic>
        <p:nvPicPr>
          <p:cNvPr id="5" name="图片 4" descr="C:\Users\zzq\Pictures\banner5.jpg"/>
          <p:cNvPicPr/>
          <p:nvPr/>
        </p:nvPicPr>
        <p:blipFill>
          <a:blip r:embed="rId2" cstate="print">
            <a:duotone>
              <a:schemeClr val="accent3">
                <a:shade val="45000"/>
                <a:satMod val="135000"/>
              </a:schemeClr>
              <a:prstClr val="white"/>
            </a:duotone>
            <a:lum bright="18000" contrast="-2000"/>
          </a:blip>
          <a:srcRect l="34590" t="432" r="6662" b="433"/>
          <a:stretch>
            <a:fillRect/>
          </a:stretch>
        </p:blipFill>
        <p:spPr bwMode="auto">
          <a:xfrm>
            <a:off x="0" y="0"/>
            <a:ext cx="9144000" cy="6858000"/>
          </a:xfrm>
          <a:prstGeom prst="rect">
            <a:avLst/>
          </a:prstGeom>
          <a:noFill/>
          <a:ln w="9525">
            <a:noFill/>
            <a:miter lim="800000"/>
            <a:headEnd/>
            <a:tailEnd/>
          </a:ln>
          <a:effectLst>
            <a:outerShdw blurRad="50800" dist="50800" dir="5400000" algn="ctr" rotWithShape="0">
              <a:schemeClr val="accent6">
                <a:lumMod val="60000"/>
                <a:lumOff val="40000"/>
              </a:schemeClr>
            </a:outerShdw>
          </a:effectLst>
        </p:spPr>
      </p:pic>
      <p:sp>
        <p:nvSpPr>
          <p:cNvPr id="10" name="标题 9"/>
          <p:cNvSpPr>
            <a:spLocks noGrp="1"/>
          </p:cNvSpPr>
          <p:nvPr>
            <p:ph type="title"/>
          </p:nvPr>
        </p:nvSpPr>
        <p:spPr>
          <a:xfrm>
            <a:off x="1043608" y="1076739"/>
            <a:ext cx="7344816" cy="2352261"/>
          </a:xfrm>
        </p:spPr>
        <p:txBody>
          <a:bodyPr>
            <a:normAutofit/>
          </a:bodyPr>
          <a:lstStyle/>
          <a:p>
            <a:pPr>
              <a:lnSpc>
                <a:spcPct val="150000"/>
              </a:lnSpc>
            </a:pPr>
            <a:r>
              <a:rPr lang="zh-CN" altLang="en-US" sz="4000" b="1" dirty="0">
                <a:latin typeface="黑体" panose="02010609060101010101" pitchFamily="49" charset="-122"/>
                <a:ea typeface="黑体" panose="02010609060101010101" pitchFamily="49" charset="-122"/>
              </a:rPr>
              <a:t>把思政教育有效融入</a:t>
            </a:r>
            <a:br>
              <a:rPr lang="en-US" altLang="zh-CN" sz="4000" b="1" dirty="0">
                <a:latin typeface="黑体" panose="02010609060101010101" pitchFamily="49" charset="-122"/>
                <a:ea typeface="黑体" panose="02010609060101010101" pitchFamily="49" charset="-122"/>
              </a:rPr>
            </a:br>
            <a:r>
              <a:rPr lang="zh-CN" altLang="en-US" sz="4000" b="1" dirty="0">
                <a:latin typeface="黑体" panose="02010609060101010101" pitchFamily="49" charset="-122"/>
                <a:ea typeface="黑体" panose="02010609060101010101" pitchFamily="49" charset="-122"/>
              </a:rPr>
              <a:t>专业教学的探索与实践</a:t>
            </a:r>
            <a:endParaRPr lang="zh-CN" altLang="en-US" sz="4000" b="1" dirty="0">
              <a:latin typeface="黑体" panose="02010609060101010101" pitchFamily="49" charset="-122"/>
              <a:ea typeface="黑体" panose="02010609060101010101" pitchFamily="49" charset="-122"/>
            </a:endParaRPr>
          </a:p>
        </p:txBody>
      </p:sp>
      <p:sp>
        <p:nvSpPr>
          <p:cNvPr id="11" name="内容占位符 10"/>
          <p:cNvSpPr>
            <a:spLocks noGrp="1"/>
          </p:cNvSpPr>
          <p:nvPr>
            <p:ph idx="1"/>
          </p:nvPr>
        </p:nvSpPr>
        <p:spPr>
          <a:xfrm>
            <a:off x="2339752" y="4298646"/>
            <a:ext cx="4752528" cy="1632181"/>
          </a:xfrm>
        </p:spPr>
        <p:txBody>
          <a:bodyPr>
            <a:noAutofit/>
          </a:bodyPr>
          <a:lstStyle/>
          <a:p>
            <a:pPr>
              <a:lnSpc>
                <a:spcPct val="160000"/>
              </a:lnSpc>
              <a:buNone/>
            </a:pPr>
            <a:r>
              <a:rPr lang="zh-CN" altLang="en-US" sz="2800" dirty="0">
                <a:latin typeface="黑体" panose="02010609060101010101" pitchFamily="49" charset="-122"/>
                <a:ea typeface="黑体" panose="02010609060101010101" pitchFamily="49" charset="-122"/>
              </a:rPr>
              <a:t>上海中医药大学  张智强</a:t>
            </a:r>
            <a:endParaRPr lang="en-US" altLang="zh-CN" sz="2800" dirty="0">
              <a:latin typeface="黑体" panose="02010609060101010101" pitchFamily="49" charset="-122"/>
              <a:ea typeface="黑体" panose="02010609060101010101" pitchFamily="49" charset="-122"/>
            </a:endParaRPr>
          </a:p>
          <a:p>
            <a:pPr>
              <a:lnSpc>
                <a:spcPct val="160000"/>
              </a:lnSpc>
              <a:buNone/>
            </a:pPr>
            <a:r>
              <a:rPr lang="en-US" altLang="zh-CN" sz="2800" dirty="0">
                <a:latin typeface="黑体" panose="02010609060101010101" pitchFamily="49" charset="-122"/>
                <a:ea typeface="黑体" panose="02010609060101010101" pitchFamily="49" charset="-122"/>
              </a:rPr>
              <a:t>        2018.4.25</a:t>
            </a:r>
            <a:endParaRPr lang="zh-CN" altLang="en-US" sz="2800" dirty="0">
              <a:latin typeface="黑体" panose="02010609060101010101" pitchFamily="49" charset="-122"/>
              <a:ea typeface="黑体" panose="02010609060101010101" pitchFamily="49" charset="-122"/>
            </a:endParaRPr>
          </a:p>
        </p:txBody>
      </p:sp>
      <p:sp>
        <p:nvSpPr>
          <p:cNvPr id="12" name="灯片编号占位符 11"/>
          <p:cNvSpPr>
            <a:spLocks noGrp="1"/>
          </p:cNvSpPr>
          <p:nvPr>
            <p:ph type="sldNum" sz="quarter" idx="12"/>
          </p:nvPr>
        </p:nvSpPr>
        <p:spPr>
          <a:xfrm>
            <a:off x="6588224" y="6492875"/>
            <a:ext cx="2133600" cy="365125"/>
          </a:xfrm>
        </p:spPr>
        <p:txBody>
          <a:bodyPr/>
          <a:lstStyle/>
          <a:p>
            <a:fld id="{0C913308-F349-4B6D-A68A-DD1791B4A57B}" type="slidenum">
              <a:rPr lang="zh-CN" altLang="en-US" smtClean="0"/>
            </a:fld>
            <a:endParaRPr lang="zh-CN" altLang="en-US"/>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404664"/>
            <a:ext cx="8229600" cy="1143000"/>
          </a:xfrm>
        </p:spPr>
        <p:txBody>
          <a:bodyPr>
            <a:normAutofit/>
          </a:bodyPr>
          <a:lstStyle/>
          <a:p>
            <a:pPr algn="l"/>
            <a:r>
              <a:rPr lang="zh-CN" altLang="en-US" sz="4000" dirty="0">
                <a:solidFill>
                  <a:srgbClr val="C00000"/>
                </a:solidFill>
              </a:rPr>
              <a:t>与大家交流第二方面内容：</a:t>
            </a:r>
            <a:endParaRPr lang="zh-CN" altLang="en-US" sz="4000" dirty="0">
              <a:solidFill>
                <a:srgbClr val="C00000"/>
              </a:solidFill>
            </a:endParaRPr>
          </a:p>
        </p:txBody>
      </p:sp>
      <p:sp>
        <p:nvSpPr>
          <p:cNvPr id="3" name="内容占位符 2"/>
          <p:cNvSpPr>
            <a:spLocks noGrp="1"/>
          </p:cNvSpPr>
          <p:nvPr>
            <p:ph idx="1"/>
          </p:nvPr>
        </p:nvSpPr>
        <p:spPr>
          <a:xfrm>
            <a:off x="1067653" y="1823584"/>
            <a:ext cx="7008694" cy="4253036"/>
          </a:xfrm>
          <a:solidFill>
            <a:schemeClr val="bg2">
              <a:lumMod val="20000"/>
              <a:lumOff val="80000"/>
            </a:schemeClr>
          </a:solidFill>
        </p:spPr>
        <p:txBody>
          <a:bodyPr anchor="ctr">
            <a:normAutofit/>
          </a:bodyPr>
          <a:lstStyle/>
          <a:p>
            <a:pPr marL="0" indent="0">
              <a:lnSpc>
                <a:spcPct val="150000"/>
              </a:lnSpc>
              <a:buNone/>
            </a:pPr>
            <a:r>
              <a:rPr lang="zh-CN" altLang="en-US" sz="3600" b="1" dirty="0">
                <a:latin typeface="黑体" panose="02010609060101010101" pitchFamily="49" charset="-122"/>
                <a:ea typeface="黑体" panose="02010609060101010101" pitchFamily="49" charset="-122"/>
              </a:rPr>
              <a:t>   一、老话题 新任务</a:t>
            </a:r>
            <a:endParaRPr lang="en-US" altLang="zh-CN" sz="3600" b="1" dirty="0">
              <a:latin typeface="黑体" panose="02010609060101010101" pitchFamily="49" charset="-122"/>
              <a:ea typeface="黑体" panose="02010609060101010101" pitchFamily="49" charset="-122"/>
            </a:endParaRPr>
          </a:p>
          <a:p>
            <a:pPr marL="0" indent="0">
              <a:lnSpc>
                <a:spcPct val="150000"/>
              </a:lnSpc>
              <a:buNone/>
            </a:pPr>
            <a:r>
              <a:rPr lang="zh-CN" altLang="en-US" sz="3600" b="1" dirty="0">
                <a:latin typeface="黑体" panose="02010609060101010101" pitchFamily="49" charset="-122"/>
                <a:ea typeface="黑体" panose="02010609060101010101" pitchFamily="49" charset="-122"/>
              </a:rPr>
              <a:t>   </a:t>
            </a:r>
            <a:r>
              <a:rPr lang="zh-CN" altLang="en-US" sz="3600" b="1" dirty="0">
                <a:solidFill>
                  <a:srgbClr val="C00000"/>
                </a:solidFill>
                <a:latin typeface="黑体" panose="02010609060101010101" pitchFamily="49" charset="-122"/>
                <a:ea typeface="黑体" panose="02010609060101010101" pitchFamily="49" charset="-122"/>
              </a:rPr>
              <a:t>二、可行性</a:t>
            </a:r>
            <a:r>
              <a:rPr lang="en-US" altLang="zh-CN" sz="3600" b="1" dirty="0">
                <a:solidFill>
                  <a:srgbClr val="C00000"/>
                </a:solidFill>
                <a:latin typeface="黑体" panose="02010609060101010101" pitchFamily="49" charset="-122"/>
                <a:ea typeface="黑体" panose="02010609060101010101" pitchFamily="49" charset="-122"/>
              </a:rPr>
              <a:t> </a:t>
            </a:r>
            <a:r>
              <a:rPr lang="zh-CN" altLang="en-US" sz="3600" b="1" dirty="0">
                <a:solidFill>
                  <a:srgbClr val="C00000"/>
                </a:solidFill>
                <a:latin typeface="黑体" panose="02010609060101010101" pitchFamily="49" charset="-122"/>
                <a:ea typeface="黑体" panose="02010609060101010101" pitchFamily="49" charset="-122"/>
              </a:rPr>
              <a:t>有效性</a:t>
            </a:r>
            <a:r>
              <a:rPr lang="zh-CN" altLang="en-US" sz="3600" dirty="0">
                <a:solidFill>
                  <a:srgbClr val="C00000"/>
                </a:solidFill>
                <a:latin typeface="仿宋" panose="02010609060101010101" pitchFamily="49" charset="-122"/>
                <a:ea typeface="仿宋" panose="02010609060101010101" pitchFamily="49" charset="-122"/>
              </a:rPr>
              <a:t>（重点）</a:t>
            </a:r>
            <a:endParaRPr lang="en-US" altLang="zh-CN" sz="3600" b="1" dirty="0">
              <a:solidFill>
                <a:srgbClr val="C00000"/>
              </a:solidFill>
              <a:latin typeface="黑体" panose="02010609060101010101" pitchFamily="49" charset="-122"/>
              <a:ea typeface="黑体" panose="02010609060101010101" pitchFamily="49" charset="-122"/>
            </a:endParaRPr>
          </a:p>
          <a:p>
            <a:pPr marL="0" indent="0">
              <a:lnSpc>
                <a:spcPct val="150000"/>
              </a:lnSpc>
              <a:buNone/>
            </a:pPr>
            <a:r>
              <a:rPr lang="zh-CN" altLang="en-US" sz="3600" b="1" dirty="0">
                <a:latin typeface="黑体" panose="02010609060101010101" pitchFamily="49" charset="-122"/>
                <a:ea typeface="黑体" panose="02010609060101010101" pitchFamily="49" charset="-122"/>
              </a:rPr>
              <a:t>   三、方法论</a:t>
            </a:r>
            <a:r>
              <a:rPr lang="en-US" altLang="zh-CN" sz="3600" b="1" dirty="0">
                <a:latin typeface="黑体" panose="02010609060101010101" pitchFamily="49" charset="-122"/>
                <a:ea typeface="黑体" panose="02010609060101010101" pitchFamily="49" charset="-122"/>
              </a:rPr>
              <a:t> </a:t>
            </a:r>
            <a:r>
              <a:rPr lang="zh-CN" altLang="en-US" sz="3600" b="1" dirty="0">
                <a:latin typeface="黑体" panose="02010609060101010101" pitchFamily="49" charset="-122"/>
                <a:ea typeface="黑体" panose="02010609060101010101" pitchFamily="49" charset="-122"/>
              </a:rPr>
              <a:t>规律性</a:t>
            </a:r>
            <a:r>
              <a:rPr lang="zh-CN" altLang="en-US" sz="3600" dirty="0">
                <a:latin typeface="仿宋" panose="02010609060101010101" pitchFamily="49" charset="-122"/>
                <a:ea typeface="仿宋" panose="02010609060101010101" pitchFamily="49" charset="-122"/>
              </a:rPr>
              <a:t>（重点）</a:t>
            </a:r>
            <a:endParaRPr lang="en-US" altLang="zh-CN" sz="3600" b="1" dirty="0">
              <a:latin typeface="黑体" panose="02010609060101010101" pitchFamily="49" charset="-122"/>
              <a:ea typeface="黑体" panose="02010609060101010101" pitchFamily="49" charset="-122"/>
            </a:endParaRPr>
          </a:p>
          <a:p>
            <a:pPr marL="0" indent="0">
              <a:lnSpc>
                <a:spcPct val="150000"/>
              </a:lnSpc>
              <a:buNone/>
            </a:pPr>
            <a:r>
              <a:rPr lang="zh-CN" altLang="en-US" sz="3600" b="1" dirty="0">
                <a:latin typeface="黑体" panose="02010609060101010101" pitchFamily="49" charset="-122"/>
                <a:ea typeface="黑体" panose="02010609060101010101" pitchFamily="49" charset="-122"/>
              </a:rPr>
              <a:t>   四、有难度</a:t>
            </a:r>
            <a:r>
              <a:rPr lang="en-US" altLang="zh-CN" sz="3600" b="1" dirty="0">
                <a:latin typeface="黑体" panose="02010609060101010101" pitchFamily="49" charset="-122"/>
                <a:ea typeface="黑体" panose="02010609060101010101" pitchFamily="49" charset="-122"/>
              </a:rPr>
              <a:t> </a:t>
            </a:r>
            <a:r>
              <a:rPr lang="zh-CN" altLang="en-US" sz="3600" b="1" dirty="0">
                <a:latin typeface="黑体" panose="02010609060101010101" pitchFamily="49" charset="-122"/>
                <a:ea typeface="黑体" panose="02010609060101010101" pitchFamily="49" charset="-122"/>
              </a:rPr>
              <a:t>待探索</a:t>
            </a:r>
            <a:endParaRPr lang="zh-CN" altLang="en-US" sz="3600" b="1" dirty="0"/>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r>
              <a:rPr lang="zh-CN" altLang="en-US" sz="4000" dirty="0">
                <a:solidFill>
                  <a:srgbClr val="C00000"/>
                </a:solidFill>
                <a:latin typeface="+mj-ea"/>
              </a:rPr>
              <a:t>专业课程融入德育的小目标：</a:t>
            </a:r>
            <a:endParaRPr lang="zh-CN" altLang="en-US" sz="4000" dirty="0">
              <a:solidFill>
                <a:srgbClr val="C00000"/>
              </a:solidFill>
            </a:endParaRPr>
          </a:p>
        </p:txBody>
      </p:sp>
      <p:sp>
        <p:nvSpPr>
          <p:cNvPr id="3" name="内容占位符 2"/>
          <p:cNvSpPr>
            <a:spLocks noGrp="1"/>
          </p:cNvSpPr>
          <p:nvPr>
            <p:ph idx="1"/>
          </p:nvPr>
        </p:nvSpPr>
        <p:spPr>
          <a:xfrm>
            <a:off x="457200" y="1556792"/>
            <a:ext cx="8229600" cy="4756150"/>
          </a:xfrm>
        </p:spPr>
        <p:txBody>
          <a:bodyPr>
            <a:normAutofit lnSpcReduction="10000"/>
          </a:bodyPr>
          <a:lstStyle/>
          <a:p>
            <a:pPr marL="0" indent="0">
              <a:lnSpc>
                <a:spcPct val="150000"/>
              </a:lnSpc>
              <a:buNone/>
            </a:pPr>
            <a:r>
              <a:rPr lang="zh-CN" altLang="en-US" dirty="0">
                <a:latin typeface="+mj-ea"/>
                <a:ea typeface="+mj-ea"/>
              </a:rPr>
              <a:t>    一、解决</a:t>
            </a:r>
            <a:r>
              <a:rPr lang="zh-CN" altLang="en-US" dirty="0">
                <a:solidFill>
                  <a:srgbClr val="FF0000"/>
                </a:solidFill>
                <a:latin typeface="+mj-ea"/>
                <a:ea typeface="+mj-ea"/>
              </a:rPr>
              <a:t>专业兴趣</a:t>
            </a:r>
            <a:r>
              <a:rPr lang="zh-CN" altLang="en-US" dirty="0">
                <a:latin typeface="+mj-ea"/>
                <a:ea typeface="+mj-ea"/>
              </a:rPr>
              <a:t>、</a:t>
            </a:r>
            <a:r>
              <a:rPr lang="zh-CN" altLang="en-US" dirty="0">
                <a:solidFill>
                  <a:srgbClr val="FF0000"/>
                </a:solidFill>
                <a:latin typeface="+mj-ea"/>
                <a:ea typeface="+mj-ea"/>
              </a:rPr>
              <a:t>专业认同</a:t>
            </a:r>
            <a:r>
              <a:rPr lang="zh-CN" altLang="en-US" dirty="0">
                <a:latin typeface="+mj-ea"/>
                <a:ea typeface="+mj-ea"/>
              </a:rPr>
              <a:t>、</a:t>
            </a:r>
            <a:r>
              <a:rPr lang="zh-CN" altLang="en-US" dirty="0">
                <a:solidFill>
                  <a:srgbClr val="FF0000"/>
                </a:solidFill>
                <a:latin typeface="+mj-ea"/>
                <a:ea typeface="+mj-ea"/>
              </a:rPr>
              <a:t>职业认同</a:t>
            </a:r>
            <a:r>
              <a:rPr lang="zh-CN" altLang="en-US" dirty="0">
                <a:latin typeface="+mj-ea"/>
                <a:ea typeface="+mj-ea"/>
              </a:rPr>
              <a:t>、</a:t>
            </a:r>
            <a:r>
              <a:rPr lang="zh-CN" altLang="en-US" dirty="0">
                <a:solidFill>
                  <a:srgbClr val="FF0000"/>
                </a:solidFill>
                <a:latin typeface="+mj-ea"/>
                <a:ea typeface="+mj-ea"/>
              </a:rPr>
              <a:t>职业精神</a:t>
            </a:r>
            <a:r>
              <a:rPr lang="zh-CN" altLang="en-US" dirty="0">
                <a:latin typeface="+mj-ea"/>
                <a:ea typeface="+mj-ea"/>
              </a:rPr>
              <a:t>和</a:t>
            </a:r>
            <a:r>
              <a:rPr lang="zh-CN" altLang="en-US" dirty="0">
                <a:solidFill>
                  <a:srgbClr val="FF0000"/>
                </a:solidFill>
                <a:latin typeface="+mj-ea"/>
                <a:ea typeface="+mj-ea"/>
              </a:rPr>
              <a:t>社会责任感</a:t>
            </a:r>
            <a:r>
              <a:rPr lang="zh-CN" altLang="en-US" dirty="0">
                <a:latin typeface="+mj-ea"/>
                <a:ea typeface="+mj-ea"/>
              </a:rPr>
              <a:t>；</a:t>
            </a:r>
            <a:endParaRPr lang="en-US" altLang="zh-CN" dirty="0">
              <a:latin typeface="+mj-ea"/>
              <a:ea typeface="+mj-ea"/>
            </a:endParaRPr>
          </a:p>
          <a:p>
            <a:pPr marL="0" indent="0">
              <a:lnSpc>
                <a:spcPct val="150000"/>
              </a:lnSpc>
              <a:buNone/>
            </a:pPr>
            <a:r>
              <a:rPr lang="en-US" altLang="zh-CN" dirty="0">
                <a:latin typeface="+mj-ea"/>
                <a:ea typeface="+mj-ea"/>
              </a:rPr>
              <a:t>    </a:t>
            </a:r>
            <a:r>
              <a:rPr lang="zh-CN" altLang="en-US" dirty="0">
                <a:latin typeface="+mj-ea"/>
                <a:ea typeface="+mj-ea"/>
              </a:rPr>
              <a:t>二、提高学生</a:t>
            </a:r>
            <a:r>
              <a:rPr lang="zh-CN" altLang="en-US" dirty="0">
                <a:solidFill>
                  <a:srgbClr val="FF0000"/>
                </a:solidFill>
                <a:latin typeface="+mj-ea"/>
                <a:ea typeface="+mj-ea"/>
              </a:rPr>
              <a:t>学习积极性</a:t>
            </a:r>
            <a:r>
              <a:rPr lang="zh-CN" altLang="en-US" dirty="0">
                <a:latin typeface="+mj-ea"/>
                <a:ea typeface="+mj-ea"/>
              </a:rPr>
              <a:t>。</a:t>
            </a:r>
            <a:endParaRPr lang="en-US" altLang="zh-CN" dirty="0">
              <a:latin typeface="+mj-ea"/>
              <a:ea typeface="+mj-ea"/>
            </a:endParaRPr>
          </a:p>
          <a:p>
            <a:pPr marL="0" indent="0">
              <a:lnSpc>
                <a:spcPct val="150000"/>
              </a:lnSpc>
              <a:buNone/>
            </a:pPr>
            <a:r>
              <a:rPr lang="en-US" altLang="zh-CN" dirty="0">
                <a:latin typeface="+mj-ea"/>
                <a:ea typeface="+mj-ea"/>
              </a:rPr>
              <a:t>    </a:t>
            </a:r>
            <a:r>
              <a:rPr lang="zh-CN" altLang="en-US" dirty="0">
                <a:latin typeface="+mj-ea"/>
                <a:ea typeface="+mj-ea"/>
              </a:rPr>
              <a:t>三、通过思想政治工作</a:t>
            </a:r>
            <a:r>
              <a:rPr lang="zh-CN" altLang="en-US" dirty="0">
                <a:solidFill>
                  <a:srgbClr val="FF0000"/>
                </a:solidFill>
                <a:latin typeface="+mj-ea"/>
                <a:ea typeface="+mj-ea"/>
              </a:rPr>
              <a:t>促进教学</a:t>
            </a:r>
            <a:r>
              <a:rPr lang="zh-CN" altLang="en-US" dirty="0">
                <a:latin typeface="+mj-ea"/>
                <a:ea typeface="+mj-ea"/>
              </a:rPr>
              <a:t>工作。</a:t>
            </a:r>
            <a:endParaRPr lang="en-US" altLang="zh-CN" dirty="0">
              <a:latin typeface="+mj-ea"/>
              <a:ea typeface="+mj-ea"/>
            </a:endParaRPr>
          </a:p>
          <a:p>
            <a:pPr marL="0" indent="0">
              <a:lnSpc>
                <a:spcPct val="150000"/>
              </a:lnSpc>
              <a:buNone/>
            </a:pPr>
            <a:r>
              <a:rPr lang="en-US" altLang="zh-CN" dirty="0">
                <a:latin typeface="+mj-ea"/>
                <a:ea typeface="+mj-ea"/>
              </a:rPr>
              <a:t>    </a:t>
            </a:r>
            <a:r>
              <a:rPr lang="zh-CN" altLang="en-US" dirty="0">
                <a:latin typeface="+mj-ea"/>
                <a:ea typeface="+mj-ea"/>
              </a:rPr>
              <a:t>所以说，思想政治教育的目标与专业教学的目标</a:t>
            </a:r>
            <a:r>
              <a:rPr lang="zh-CN" altLang="en-US" dirty="0">
                <a:solidFill>
                  <a:srgbClr val="FF0000"/>
                </a:solidFill>
                <a:latin typeface="+mj-ea"/>
                <a:ea typeface="+mj-ea"/>
              </a:rPr>
              <a:t>是一致的</a:t>
            </a:r>
            <a:r>
              <a:rPr lang="zh-CN" altLang="en-US" dirty="0">
                <a:latin typeface="+mj-ea"/>
                <a:ea typeface="+mj-ea"/>
              </a:rPr>
              <a:t>，专业教师</a:t>
            </a:r>
            <a:r>
              <a:rPr lang="zh-CN" altLang="en-US" dirty="0">
                <a:solidFill>
                  <a:srgbClr val="FF0000"/>
                </a:solidFill>
                <a:latin typeface="+mj-ea"/>
                <a:ea typeface="+mj-ea"/>
              </a:rPr>
              <a:t>更易认可</a:t>
            </a:r>
            <a:r>
              <a:rPr lang="zh-CN" altLang="en-US" dirty="0">
                <a:latin typeface="+mj-ea"/>
                <a:ea typeface="+mj-ea"/>
              </a:rPr>
              <a:t>。</a:t>
            </a:r>
            <a:endParaRPr lang="en-US" altLang="zh-CN" dirty="0">
              <a:latin typeface="+mj-ea"/>
              <a:ea typeface="+mj-ea"/>
            </a:endParaRPr>
          </a:p>
          <a:p>
            <a:pPr marL="0" indent="0">
              <a:lnSpc>
                <a:spcPct val="150000"/>
              </a:lnSpc>
              <a:buNone/>
            </a:pPr>
            <a:endParaRPr lang="zh-CN" altLang="en-US" dirty="0">
              <a:latin typeface="+mj-ea"/>
              <a:ea typeface="+mj-ea"/>
            </a:endParaRPr>
          </a:p>
          <a:p>
            <a:pPr marL="0" indent="0">
              <a:buNone/>
            </a:pPr>
            <a:endParaRPr lang="zh-CN" altLang="en-US" dirty="0"/>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71355" y="402384"/>
            <a:ext cx="8229600" cy="1143000"/>
          </a:xfrm>
        </p:spPr>
        <p:txBody>
          <a:bodyPr>
            <a:normAutofit/>
          </a:bodyPr>
          <a:lstStyle/>
          <a:p>
            <a:pPr algn="l"/>
            <a:r>
              <a:rPr lang="zh-CN" altLang="en-US" sz="4000" dirty="0">
                <a:solidFill>
                  <a:srgbClr val="C00000"/>
                </a:solidFill>
              </a:rPr>
              <a:t>中央对青年工作的大目标：</a:t>
            </a:r>
            <a:endParaRPr lang="zh-CN" altLang="en-US" sz="4000" dirty="0">
              <a:solidFill>
                <a:srgbClr val="C00000"/>
              </a:solidFill>
            </a:endParaRPr>
          </a:p>
        </p:txBody>
      </p:sp>
      <p:sp>
        <p:nvSpPr>
          <p:cNvPr id="3" name="内容占位符 2"/>
          <p:cNvSpPr>
            <a:spLocks noGrp="1"/>
          </p:cNvSpPr>
          <p:nvPr>
            <p:ph idx="1"/>
          </p:nvPr>
        </p:nvSpPr>
        <p:spPr>
          <a:xfrm>
            <a:off x="642392" y="1624012"/>
            <a:ext cx="7859216" cy="4525963"/>
          </a:xfrm>
        </p:spPr>
        <p:txBody>
          <a:bodyPr/>
          <a:lstStyle/>
          <a:p>
            <a:pPr marL="0" indent="0">
              <a:lnSpc>
                <a:spcPct val="150000"/>
              </a:lnSpc>
              <a:buNone/>
            </a:pPr>
            <a:r>
              <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charset="0"/>
              </a:rPr>
              <a:t>       </a:t>
            </a:r>
            <a:r>
              <a:rPr lang="zh-CN" altLang="zh-CN" sz="2800" dirty="0">
                <a:solidFill>
                  <a:schemeClr val="tx1">
                    <a:lumMod val="75000"/>
                    <a:lumOff val="25000"/>
                  </a:schemeClr>
                </a:solidFill>
                <a:latin typeface="黑体" panose="02010609060101010101" pitchFamily="49" charset="-122"/>
                <a:ea typeface="黑体" panose="02010609060101010101" pitchFamily="49" charset="-122"/>
                <a:cs typeface="Times New Roman" panose="02020603050405020304" charset="0"/>
              </a:rPr>
              <a:t>我在学习习近平总书记关于青年工作的论述时，发现习近平总书记对青年工作提出了许多新要求。与胡锦涛时期所提出的青年工作要求不同的</a:t>
            </a:r>
            <a:r>
              <a:rPr lang="zh-CN" altLang="en-US" sz="2800" dirty="0">
                <a:solidFill>
                  <a:schemeClr val="tx1">
                    <a:lumMod val="75000"/>
                    <a:lumOff val="25000"/>
                  </a:schemeClr>
                </a:solidFill>
                <a:latin typeface="黑体" panose="02010609060101010101" pitchFamily="49" charset="-122"/>
                <a:ea typeface="黑体" panose="02010609060101010101" pitchFamily="49" charset="-122"/>
                <a:cs typeface="Times New Roman" panose="02020603050405020304" charset="0"/>
              </a:rPr>
              <a:t>是</a:t>
            </a:r>
            <a:r>
              <a:rPr lang="zh-CN" altLang="zh-CN" sz="2800" dirty="0">
                <a:solidFill>
                  <a:schemeClr val="tx1">
                    <a:lumMod val="75000"/>
                    <a:lumOff val="25000"/>
                  </a:schemeClr>
                </a:solidFill>
                <a:latin typeface="黑体" panose="02010609060101010101" pitchFamily="49" charset="-122"/>
                <a:ea typeface="黑体" panose="02010609060101010101" pitchFamily="49" charset="-122"/>
                <a:cs typeface="Times New Roman" panose="02020603050405020304" charset="0"/>
              </a:rPr>
              <a:t>，</a:t>
            </a:r>
            <a:r>
              <a:rPr lang="zh-CN" altLang="zh-CN" sz="2800" b="1" dirty="0">
                <a:solidFill>
                  <a:srgbClr val="FF0000"/>
                </a:solidFill>
                <a:latin typeface="黑体" panose="02010609060101010101" pitchFamily="49" charset="-122"/>
                <a:ea typeface="黑体" panose="02010609060101010101" pitchFamily="49" charset="-122"/>
                <a:cs typeface="Times New Roman" panose="02020603050405020304" charset="0"/>
              </a:rPr>
              <a:t>这些新要求都与党的十九大提出的中国特色社会主义进入了新时代的大背景有关</a:t>
            </a:r>
            <a:r>
              <a:rPr lang="zh-CN" altLang="zh-CN" sz="2800" b="1" dirty="0">
                <a:latin typeface="黑体" panose="02010609060101010101" pitchFamily="49" charset="-122"/>
                <a:ea typeface="黑体" panose="02010609060101010101" pitchFamily="49" charset="-122"/>
                <a:cs typeface="Times New Roman" panose="02020603050405020304" charset="0"/>
              </a:rPr>
              <a:t>。</a:t>
            </a:r>
            <a:r>
              <a:rPr lang="zh-CN" altLang="zh-CN" sz="2800" dirty="0">
                <a:solidFill>
                  <a:schemeClr val="tx1">
                    <a:lumMod val="75000"/>
                    <a:lumOff val="25000"/>
                  </a:schemeClr>
                </a:solidFill>
                <a:latin typeface="黑体" panose="02010609060101010101" pitchFamily="49" charset="-122"/>
                <a:ea typeface="黑体" panose="02010609060101010101" pitchFamily="49" charset="-122"/>
                <a:cs typeface="Times New Roman" panose="02020603050405020304" charset="0"/>
              </a:rPr>
              <a:t>习近平总书记关于青年工作的论述，对于我们</a:t>
            </a:r>
            <a:r>
              <a:rPr lang="zh-CN" altLang="en-US" sz="2800" dirty="0">
                <a:solidFill>
                  <a:schemeClr val="tx1">
                    <a:lumMod val="75000"/>
                    <a:lumOff val="25000"/>
                  </a:schemeClr>
                </a:solidFill>
                <a:latin typeface="黑体" panose="02010609060101010101" pitchFamily="49" charset="-122"/>
                <a:ea typeface="黑体" panose="02010609060101010101" pitchFamily="49" charset="-122"/>
                <a:cs typeface="Times New Roman" panose="02020603050405020304" charset="0"/>
              </a:rPr>
              <a:t>做好大学生思想政治</a:t>
            </a:r>
            <a:r>
              <a:rPr lang="zh-CN" altLang="zh-CN" sz="2800" dirty="0">
                <a:solidFill>
                  <a:schemeClr val="tx1">
                    <a:lumMod val="75000"/>
                    <a:lumOff val="25000"/>
                  </a:schemeClr>
                </a:solidFill>
                <a:latin typeface="黑体" panose="02010609060101010101" pitchFamily="49" charset="-122"/>
                <a:ea typeface="黑体" panose="02010609060101010101" pitchFamily="49" charset="-122"/>
                <a:cs typeface="Times New Roman" panose="02020603050405020304" charset="0"/>
              </a:rPr>
              <a:t>工作有很强的指导意义。</a:t>
            </a:r>
            <a:endParaRPr lang="zh-CN" altLang="en-US" sz="2800" dirty="0">
              <a:latin typeface="黑体" panose="02010609060101010101" pitchFamily="49" charset="-122"/>
              <a:ea typeface="黑体" panose="02010609060101010101" pitchFamily="49" charset="-122"/>
            </a:endParaRPr>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342107"/>
            <a:ext cx="8229600" cy="1143000"/>
          </a:xfrm>
        </p:spPr>
        <p:txBody>
          <a:bodyPr>
            <a:normAutofit/>
          </a:bodyPr>
          <a:lstStyle/>
          <a:p>
            <a:pPr algn="l"/>
            <a:r>
              <a:rPr lang="zh-CN" altLang="en-US" sz="4000" dirty="0">
                <a:solidFill>
                  <a:srgbClr val="C00000"/>
                </a:solidFill>
              </a:rPr>
              <a:t>当代青年与中国梦的关系：</a:t>
            </a:r>
            <a:endParaRPr lang="zh-CN" altLang="en-US" sz="4000" dirty="0">
              <a:solidFill>
                <a:srgbClr val="C00000"/>
              </a:solidFill>
            </a:endParaRPr>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dirty="0"/>
          </a:p>
        </p:txBody>
      </p:sp>
      <p:sp>
        <p:nvSpPr>
          <p:cNvPr id="5" name="内容占位符 4"/>
          <p:cNvSpPr>
            <a:spLocks noGrp="1"/>
          </p:cNvSpPr>
          <p:nvPr>
            <p:ph idx="1"/>
          </p:nvPr>
        </p:nvSpPr>
        <p:spPr>
          <a:xfrm>
            <a:off x="457200" y="1600200"/>
            <a:ext cx="8229600" cy="4127861"/>
          </a:xfrm>
          <a:prstGeom prst="rect">
            <a:avLst/>
          </a:prstGeom>
        </p:spPr>
        <p:txBody>
          <a:bodyPr>
            <a:spAutoFit/>
          </a:bodyPr>
          <a:lstStyle/>
          <a:p>
            <a:pPr marL="0" indent="0">
              <a:lnSpc>
                <a:spcPct val="150000"/>
              </a:lnSpc>
              <a:buNone/>
              <a:defRPr/>
            </a:pPr>
            <a:r>
              <a:rPr lang="zh-CN" altLang="zh-CN" sz="2800" b="1" dirty="0">
                <a:solidFill>
                  <a:srgbClr val="FF0000"/>
                </a:solidFill>
                <a:latin typeface="黑体" panose="02010609060101010101" pitchFamily="49" charset="-122"/>
                <a:ea typeface="黑体" panose="02010609060101010101" pitchFamily="49" charset="-122"/>
                <a:cs typeface="Times New Roman" panose="02020603050405020304" charset="0"/>
              </a:rPr>
              <a:t>时代主题</a:t>
            </a:r>
            <a:r>
              <a:rPr lang="zh-CN" altLang="en-US" sz="2800" b="1" dirty="0">
                <a:solidFill>
                  <a:srgbClr val="FF0000"/>
                </a:solidFill>
                <a:latin typeface="黑体" panose="02010609060101010101" pitchFamily="49" charset="-122"/>
                <a:ea typeface="黑体" panose="02010609060101010101" pitchFamily="49" charset="-122"/>
                <a:cs typeface="Times New Roman" panose="02020603050405020304" charset="0"/>
              </a:rPr>
              <a:t>：</a:t>
            </a:r>
            <a:r>
              <a:rPr lang="zh-CN" altLang="zh-CN" sz="2800" dirty="0">
                <a:solidFill>
                  <a:schemeClr val="tx1">
                    <a:lumMod val="75000"/>
                    <a:lumOff val="25000"/>
                  </a:schemeClr>
                </a:solidFill>
                <a:latin typeface="黑体" panose="02010609060101010101" pitchFamily="49" charset="-122"/>
                <a:ea typeface="黑体" panose="02010609060101010101" pitchFamily="49" charset="-122"/>
                <a:cs typeface="Times New Roman" panose="02020603050405020304" charset="0"/>
              </a:rPr>
              <a:t>实现中国梦是中国青年运动的时代主题</a:t>
            </a:r>
            <a:r>
              <a:rPr lang="zh-CN" altLang="en-US" sz="2800" dirty="0">
                <a:solidFill>
                  <a:schemeClr val="tx1">
                    <a:lumMod val="75000"/>
                    <a:lumOff val="25000"/>
                  </a:schemeClr>
                </a:solidFill>
                <a:latin typeface="黑体" panose="02010609060101010101" pitchFamily="49" charset="-122"/>
                <a:ea typeface="黑体" panose="02010609060101010101" pitchFamily="49" charset="-122"/>
                <a:cs typeface="Times New Roman" panose="02020603050405020304" charset="0"/>
              </a:rPr>
              <a:t>。</a:t>
            </a:r>
            <a:endParaRPr lang="en-US" altLang="zh-CN" sz="2800" b="1" dirty="0">
              <a:solidFill>
                <a:srgbClr val="9D1F33"/>
              </a:solidFill>
              <a:latin typeface="黑体" panose="02010609060101010101" pitchFamily="49" charset="-122"/>
              <a:ea typeface="黑体" panose="02010609060101010101" pitchFamily="49" charset="-122"/>
              <a:cs typeface="Times New Roman" panose="02020603050405020304" charset="0"/>
            </a:endParaRPr>
          </a:p>
          <a:p>
            <a:pPr marL="0" indent="0">
              <a:lnSpc>
                <a:spcPct val="150000"/>
              </a:lnSpc>
              <a:buNone/>
              <a:defRPr/>
            </a:pPr>
            <a:r>
              <a:rPr lang="zh-CN" altLang="zh-CN" sz="2800" b="1" dirty="0">
                <a:solidFill>
                  <a:srgbClr val="FF0000"/>
                </a:solidFill>
                <a:latin typeface="黑体" panose="02010609060101010101" pitchFamily="49" charset="-122"/>
                <a:ea typeface="黑体" panose="02010609060101010101" pitchFamily="49" charset="-122"/>
                <a:cs typeface="Times New Roman" panose="02020603050405020304" charset="0"/>
              </a:rPr>
              <a:t>堪当重任</a:t>
            </a:r>
            <a:r>
              <a:rPr lang="zh-CN" altLang="en-US" sz="2800" b="1" dirty="0">
                <a:solidFill>
                  <a:srgbClr val="FF0000"/>
                </a:solidFill>
                <a:latin typeface="黑体" panose="02010609060101010101" pitchFamily="49" charset="-122"/>
                <a:ea typeface="黑体" panose="02010609060101010101" pitchFamily="49" charset="-122"/>
                <a:cs typeface="Times New Roman" panose="02020603050405020304" charset="0"/>
              </a:rPr>
              <a:t>：</a:t>
            </a:r>
            <a:r>
              <a:rPr lang="zh-CN" altLang="zh-CN" sz="2800" dirty="0">
                <a:solidFill>
                  <a:schemeClr val="tx1">
                    <a:lumMod val="75000"/>
                    <a:lumOff val="25000"/>
                  </a:schemeClr>
                </a:solidFill>
                <a:latin typeface="黑体" panose="02010609060101010101" pitchFamily="49" charset="-122"/>
                <a:ea typeface="黑体" panose="02010609060101010101" pitchFamily="49" charset="-122"/>
                <a:cs typeface="Times New Roman" panose="02020603050405020304" charset="0"/>
              </a:rPr>
              <a:t>青年一代要担当起实现中国梦的历史重任，成为栋梁之才</a:t>
            </a:r>
            <a:r>
              <a:rPr lang="zh-CN" altLang="en-US" sz="2800" dirty="0">
                <a:solidFill>
                  <a:schemeClr val="tx1">
                    <a:lumMod val="75000"/>
                    <a:lumOff val="25000"/>
                  </a:schemeClr>
                </a:solidFill>
                <a:latin typeface="黑体" panose="02010609060101010101" pitchFamily="49" charset="-122"/>
                <a:ea typeface="黑体" panose="02010609060101010101" pitchFamily="49" charset="-122"/>
                <a:cs typeface="Times New Roman" panose="02020603050405020304" charset="0"/>
              </a:rPr>
              <a:t>。</a:t>
            </a:r>
            <a:endParaRPr lang="en-US" altLang="zh-CN" sz="2800" b="1" dirty="0">
              <a:solidFill>
                <a:srgbClr val="9D1F33"/>
              </a:solidFill>
              <a:latin typeface="黑体" panose="02010609060101010101" pitchFamily="49" charset="-122"/>
              <a:ea typeface="黑体" panose="02010609060101010101" pitchFamily="49" charset="-122"/>
              <a:cs typeface="Times New Roman" panose="02020603050405020304" charset="0"/>
            </a:endParaRPr>
          </a:p>
          <a:p>
            <a:pPr marL="0" indent="0">
              <a:lnSpc>
                <a:spcPct val="150000"/>
              </a:lnSpc>
              <a:buNone/>
              <a:defRPr/>
            </a:pPr>
            <a:r>
              <a:rPr lang="zh-CN" altLang="zh-CN" sz="2800" b="1" dirty="0">
                <a:solidFill>
                  <a:srgbClr val="FF0000"/>
                </a:solidFill>
                <a:latin typeface="黑体" panose="02010609060101010101" pitchFamily="49" charset="-122"/>
                <a:ea typeface="黑体" panose="02010609060101010101" pitchFamily="49" charset="-122"/>
                <a:cs typeface="Times New Roman" panose="02020603050405020304" charset="0"/>
              </a:rPr>
              <a:t>领袖人才</a:t>
            </a:r>
            <a:r>
              <a:rPr lang="zh-CN" altLang="en-US" sz="2800" b="1" dirty="0">
                <a:solidFill>
                  <a:srgbClr val="FF0000"/>
                </a:solidFill>
                <a:latin typeface="黑体" panose="02010609060101010101" pitchFamily="49" charset="-122"/>
                <a:ea typeface="黑体" panose="02010609060101010101" pitchFamily="49" charset="-122"/>
                <a:cs typeface="Times New Roman" panose="02020603050405020304" charset="0"/>
              </a:rPr>
              <a:t>：</a:t>
            </a:r>
            <a:r>
              <a:rPr lang="zh-CN" altLang="zh-CN" sz="2800" dirty="0">
                <a:solidFill>
                  <a:schemeClr val="tx1">
                    <a:lumMod val="75000"/>
                    <a:lumOff val="25000"/>
                  </a:schemeClr>
                </a:solidFill>
                <a:latin typeface="黑体" panose="02010609060101010101" pitchFamily="49" charset="-122"/>
                <a:ea typeface="黑体" panose="02010609060101010101" pitchFamily="49" charset="-122"/>
                <a:cs typeface="Times New Roman" panose="02020603050405020304" charset="0"/>
              </a:rPr>
              <a:t>青年一代能够成为实现中国梦的奋进者、开拓者和领导者</a:t>
            </a:r>
            <a:r>
              <a:rPr lang="zh-CN" altLang="en-US" sz="2800" dirty="0">
                <a:solidFill>
                  <a:schemeClr val="tx1">
                    <a:lumMod val="75000"/>
                    <a:lumOff val="25000"/>
                  </a:schemeClr>
                </a:solidFill>
                <a:latin typeface="黑体" panose="02010609060101010101" pitchFamily="49" charset="-122"/>
                <a:ea typeface="黑体" panose="02010609060101010101" pitchFamily="49" charset="-122"/>
                <a:cs typeface="Times New Roman" panose="02020603050405020304" charset="0"/>
              </a:rPr>
              <a:t>。</a:t>
            </a:r>
            <a:endParaRPr lang="en-US" altLang="zh-CN" sz="2800" b="1" dirty="0">
              <a:solidFill>
                <a:srgbClr val="9D1F33"/>
              </a:solidFill>
              <a:latin typeface="黑体" panose="02010609060101010101" pitchFamily="49" charset="-122"/>
              <a:ea typeface="黑体" panose="02010609060101010101" pitchFamily="49" charset="-122"/>
              <a:cs typeface="Times New Roman" panose="02020603050405020304" charset="0"/>
            </a:endParaRPr>
          </a:p>
          <a:p>
            <a:pPr marL="0" indent="0">
              <a:lnSpc>
                <a:spcPct val="150000"/>
              </a:lnSpc>
              <a:buNone/>
              <a:defRPr/>
            </a:pPr>
            <a:r>
              <a:rPr lang="zh-CN" altLang="zh-CN" sz="2800" b="1" dirty="0">
                <a:solidFill>
                  <a:srgbClr val="FF0000"/>
                </a:solidFill>
                <a:latin typeface="黑体" panose="02010609060101010101" pitchFamily="49" charset="-122"/>
                <a:ea typeface="黑体" panose="02010609060101010101" pitchFamily="49" charset="-122"/>
                <a:cs typeface="Times New Roman" panose="02020603050405020304" charset="0"/>
              </a:rPr>
              <a:t>大有作为</a:t>
            </a:r>
            <a:r>
              <a:rPr lang="zh-CN" altLang="en-US" sz="2800" b="1" dirty="0">
                <a:solidFill>
                  <a:srgbClr val="FF0000"/>
                </a:solidFill>
                <a:latin typeface="黑体" panose="02010609060101010101" pitchFamily="49" charset="-122"/>
                <a:ea typeface="黑体" panose="02010609060101010101" pitchFamily="49" charset="-122"/>
                <a:cs typeface="Times New Roman" panose="02020603050405020304" charset="0"/>
              </a:rPr>
              <a:t>：</a:t>
            </a:r>
            <a:r>
              <a:rPr lang="zh-CN" altLang="zh-CN" sz="2800" dirty="0">
                <a:solidFill>
                  <a:schemeClr val="tx1">
                    <a:lumMod val="75000"/>
                    <a:lumOff val="25000"/>
                  </a:schemeClr>
                </a:solidFill>
                <a:latin typeface="黑体" panose="02010609060101010101" pitchFamily="49" charset="-122"/>
                <a:ea typeface="黑体" panose="02010609060101010101" pitchFamily="49" charset="-122"/>
                <a:cs typeface="Times New Roman" panose="02020603050405020304" charset="0"/>
              </a:rPr>
              <a:t>青年一代必将大有可为，大有作为。</a:t>
            </a:r>
            <a:endParaRPr lang="zh-CN" altLang="en-US" sz="2800" dirty="0">
              <a:solidFill>
                <a:schemeClr val="tx1">
                  <a:lumMod val="75000"/>
                  <a:lumOff val="25000"/>
                </a:schemeClr>
              </a:solidFill>
              <a:latin typeface="黑体" panose="02010609060101010101" pitchFamily="49" charset="-122"/>
              <a:ea typeface="黑体" panose="02010609060101010101" pitchFamily="49" charset="-122"/>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043608" y="1340768"/>
            <a:ext cx="7364996" cy="4525963"/>
          </a:xfrm>
        </p:spPr>
        <p:txBody>
          <a:bodyPr>
            <a:normAutofit/>
          </a:bodyPr>
          <a:lstStyle/>
          <a:p>
            <a:pPr marL="0" indent="0">
              <a:lnSpc>
                <a:spcPct val="200000"/>
              </a:lnSpc>
              <a:buNone/>
            </a:pPr>
            <a:r>
              <a:rPr lang="en-US" altLang="zh-CN" kern="100" dirty="0">
                <a:solidFill>
                  <a:schemeClr val="tx1">
                    <a:lumMod val="75000"/>
                    <a:lumOff val="25000"/>
                  </a:schemeClr>
                </a:solidFill>
                <a:latin typeface="黑体" panose="02010609060101010101" pitchFamily="49" charset="-122"/>
                <a:ea typeface="黑体" panose="02010609060101010101" pitchFamily="49" charset="-122"/>
                <a:cs typeface="Times New Roman" panose="02020603050405020304" charset="0"/>
              </a:rPr>
              <a:t>    </a:t>
            </a:r>
            <a:r>
              <a:rPr lang="zh-CN" altLang="zh-CN" kern="100" dirty="0">
                <a:solidFill>
                  <a:schemeClr val="tx1">
                    <a:lumMod val="75000"/>
                    <a:lumOff val="25000"/>
                  </a:schemeClr>
                </a:solidFill>
                <a:latin typeface="黑体" panose="02010609060101010101" pitchFamily="49" charset="-122"/>
                <a:ea typeface="黑体" panose="02010609060101010101" pitchFamily="49" charset="-122"/>
                <a:cs typeface="Times New Roman" panose="02020603050405020304" charset="0"/>
              </a:rPr>
              <a:t>为实现中华民族伟大复兴中国梦而奋斗，是</a:t>
            </a:r>
            <a:r>
              <a:rPr lang="zh-CN" altLang="zh-CN" dirty="0">
                <a:solidFill>
                  <a:srgbClr val="FF0000"/>
                </a:solidFill>
                <a:latin typeface="黑体" panose="02010609060101010101" pitchFamily="49" charset="-122"/>
                <a:ea typeface="黑体" panose="02010609060101010101" pitchFamily="49" charset="-122"/>
                <a:cs typeface="Times New Roman" panose="02020603050405020304" charset="0"/>
              </a:rPr>
              <a:t>中国青年运动的时代主题</a:t>
            </a:r>
            <a:r>
              <a:rPr lang="zh-CN" altLang="zh-CN" b="1" kern="100" dirty="0">
                <a:latin typeface="黑体" panose="02010609060101010101" pitchFamily="49" charset="-122"/>
                <a:ea typeface="黑体" panose="02010609060101010101" pitchFamily="49" charset="-122"/>
                <a:cs typeface="Times New Roman" panose="02020603050405020304" charset="0"/>
              </a:rPr>
              <a:t>。</a:t>
            </a:r>
            <a:endParaRPr lang="en-US" altLang="zh-CN" b="1" kern="100" dirty="0">
              <a:latin typeface="黑体" panose="02010609060101010101" pitchFamily="49" charset="-122"/>
              <a:ea typeface="黑体" panose="02010609060101010101" pitchFamily="49" charset="-122"/>
              <a:cs typeface="Times New Roman" panose="02020603050405020304" charset="0"/>
            </a:endParaRPr>
          </a:p>
          <a:p>
            <a:pPr marL="0" indent="0">
              <a:lnSpc>
                <a:spcPct val="150000"/>
              </a:lnSpc>
              <a:buNone/>
            </a:pPr>
            <a:endParaRPr lang="en-US" altLang="zh-CN" sz="1000" kern="100" dirty="0">
              <a:solidFill>
                <a:schemeClr val="tx1">
                  <a:lumMod val="75000"/>
                  <a:lumOff val="25000"/>
                </a:schemeClr>
              </a:solidFill>
              <a:latin typeface="黑体" panose="02010609060101010101" pitchFamily="49" charset="-122"/>
              <a:ea typeface="黑体" panose="02010609060101010101" pitchFamily="49" charset="-122"/>
              <a:cs typeface="Times New Roman" panose="02020603050405020304" charset="0"/>
            </a:endParaRPr>
          </a:p>
          <a:p>
            <a:pPr marL="0" indent="0">
              <a:lnSpc>
                <a:spcPct val="150000"/>
              </a:lnSpc>
              <a:buNone/>
              <a:defRPr/>
            </a:pPr>
            <a:r>
              <a:rPr lang="en-US" altLang="zh-CN" dirty="0">
                <a:latin typeface="仿宋" panose="02010609060101010101" pitchFamily="49" charset="-122"/>
                <a:ea typeface="仿宋" panose="02010609060101010101" pitchFamily="49" charset="-122"/>
              </a:rPr>
              <a:t>         ——</a:t>
            </a:r>
            <a:r>
              <a:rPr lang="zh-CN" altLang="zh-CN" dirty="0">
                <a:latin typeface="仿宋" panose="02010609060101010101" pitchFamily="49" charset="-122"/>
                <a:ea typeface="仿宋" panose="02010609060101010101" pitchFamily="49" charset="-122"/>
              </a:rPr>
              <a:t>习近平《在同各界优秀青年代表座谈时的讲话》（</a:t>
            </a:r>
            <a:r>
              <a:rPr lang="en-US" altLang="zh-CN" dirty="0">
                <a:latin typeface="仿宋" panose="02010609060101010101" pitchFamily="49" charset="-122"/>
                <a:ea typeface="仿宋" panose="02010609060101010101" pitchFamily="49" charset="-122"/>
              </a:rPr>
              <a:t>2013</a:t>
            </a:r>
            <a:r>
              <a:rPr lang="zh-CN" altLang="zh-CN" dirty="0">
                <a:latin typeface="仿宋" panose="02010609060101010101" pitchFamily="49" charset="-122"/>
                <a:ea typeface="仿宋" panose="02010609060101010101" pitchFamily="49" charset="-122"/>
              </a:rPr>
              <a:t>年</a:t>
            </a:r>
            <a:r>
              <a:rPr lang="en-US" altLang="zh-CN" dirty="0">
                <a:latin typeface="仿宋" panose="02010609060101010101" pitchFamily="49" charset="-122"/>
                <a:ea typeface="仿宋" panose="02010609060101010101" pitchFamily="49" charset="-122"/>
              </a:rPr>
              <a:t>5</a:t>
            </a:r>
            <a:r>
              <a:rPr lang="zh-CN" altLang="zh-CN" dirty="0">
                <a:latin typeface="仿宋" panose="02010609060101010101" pitchFamily="49" charset="-122"/>
                <a:ea typeface="仿宋" panose="02010609060101010101" pitchFamily="49" charset="-122"/>
              </a:rPr>
              <a:t>月</a:t>
            </a:r>
            <a:r>
              <a:rPr lang="en-US" altLang="zh-CN" dirty="0">
                <a:latin typeface="仿宋" panose="02010609060101010101" pitchFamily="49" charset="-122"/>
                <a:ea typeface="仿宋" panose="02010609060101010101" pitchFamily="49" charset="-122"/>
              </a:rPr>
              <a:t>4</a:t>
            </a:r>
            <a:r>
              <a:rPr lang="zh-CN" altLang="zh-CN" dirty="0">
                <a:latin typeface="仿宋" panose="02010609060101010101" pitchFamily="49" charset="-122"/>
                <a:ea typeface="仿宋" panose="02010609060101010101" pitchFamily="49" charset="-122"/>
              </a:rPr>
              <a:t>日）</a:t>
            </a:r>
            <a:endParaRPr lang="en-US" altLang="zh-CN" dirty="0">
              <a:latin typeface="仿宋" panose="02010609060101010101" pitchFamily="49" charset="-122"/>
              <a:ea typeface="仿宋" panose="02010609060101010101" pitchFamily="49" charset="-122"/>
            </a:endParaRPr>
          </a:p>
          <a:p>
            <a:pPr marL="0" indent="0">
              <a:buNone/>
            </a:pPr>
            <a:endParaRPr lang="zh-CN" altLang="en-US" dirty="0"/>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78396" y="764704"/>
            <a:ext cx="7494004" cy="5591646"/>
          </a:xfrm>
        </p:spPr>
        <p:txBody>
          <a:bodyPr>
            <a:normAutofit/>
          </a:bodyPr>
          <a:lstStyle/>
          <a:p>
            <a:pPr marL="0" indent="0" algn="just">
              <a:lnSpc>
                <a:spcPct val="150000"/>
              </a:lnSpc>
              <a:spcAft>
                <a:spcPts val="0"/>
              </a:spcAft>
              <a:buNone/>
              <a:defRPr/>
            </a:pPr>
            <a:r>
              <a:rPr lang="zh-CN" altLang="en-US"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charset="0"/>
              </a:rPr>
              <a:t>        </a:t>
            </a:r>
            <a:r>
              <a:rPr lang="zh-CN" altLang="en-US" sz="2800" kern="100" dirty="0">
                <a:solidFill>
                  <a:schemeClr val="tx1">
                    <a:lumMod val="75000"/>
                    <a:lumOff val="25000"/>
                  </a:schemeClr>
                </a:solidFill>
                <a:latin typeface="黑体" panose="02010609060101010101" pitchFamily="49" charset="-122"/>
                <a:ea typeface="黑体" panose="02010609060101010101" pitchFamily="49" charset="-122"/>
                <a:cs typeface="Times New Roman" panose="02020603050405020304" charset="0"/>
              </a:rPr>
              <a:t>当前，全党全国各族人民正在为实现党的十八大提出的奋斗目标而奋发努力，正在朝着实现中华民族伟大复兴中国梦而奋勇迈进。</a:t>
            </a:r>
            <a:r>
              <a:rPr lang="zh-CN" altLang="en-US" sz="2800" kern="100" dirty="0">
                <a:solidFill>
                  <a:srgbClr val="FF0000"/>
                </a:solidFill>
                <a:latin typeface="黑体" panose="02010609060101010101" pitchFamily="49" charset="-122"/>
                <a:ea typeface="黑体" panose="02010609060101010101" pitchFamily="49" charset="-122"/>
                <a:cs typeface="Times New Roman" panose="02020603050405020304" charset="0"/>
              </a:rPr>
              <a:t>这是党和国家工作大局，也是中国青年运动的时代主题。</a:t>
            </a:r>
            <a:endParaRPr lang="en-US" altLang="zh-CN" sz="2800" kern="100" dirty="0">
              <a:solidFill>
                <a:srgbClr val="FF0000"/>
              </a:solidFill>
              <a:latin typeface="黑体" panose="02010609060101010101" pitchFamily="49" charset="-122"/>
              <a:ea typeface="黑体" panose="02010609060101010101" pitchFamily="49" charset="-122"/>
              <a:cs typeface="Times New Roman" panose="02020603050405020304" charset="0"/>
            </a:endParaRPr>
          </a:p>
          <a:p>
            <a:pPr marL="0" indent="0" algn="just">
              <a:lnSpc>
                <a:spcPct val="150000"/>
              </a:lnSpc>
              <a:spcAft>
                <a:spcPts val="0"/>
              </a:spcAft>
              <a:buNone/>
              <a:defRPr/>
            </a:pPr>
            <a:endParaRPr lang="en-US" altLang="zh-CN" sz="1000" b="1" kern="100" dirty="0">
              <a:solidFill>
                <a:srgbClr val="9D1F33"/>
              </a:solidFill>
              <a:latin typeface="黑体" panose="02010609060101010101" pitchFamily="49" charset="-122"/>
              <a:ea typeface="黑体" panose="02010609060101010101" pitchFamily="49" charset="-122"/>
              <a:cs typeface="Times New Roman" panose="02020603050405020304" charset="0"/>
            </a:endParaRPr>
          </a:p>
          <a:p>
            <a:pPr marL="0" indent="0" algn="just">
              <a:lnSpc>
                <a:spcPct val="150000"/>
              </a:lnSpc>
              <a:buNone/>
              <a:defRPr/>
            </a:pPr>
            <a:r>
              <a:rPr lang="en-US" altLang="zh-CN" sz="2800" b="1" kern="100" dirty="0">
                <a:latin typeface="仿宋" panose="02010609060101010101" pitchFamily="49" charset="-122"/>
                <a:ea typeface="仿宋" panose="02010609060101010101" pitchFamily="49" charset="-122"/>
                <a:cs typeface="Times New Roman" panose="02020603050405020304" charset="0"/>
              </a:rPr>
              <a:t>          ——</a:t>
            </a:r>
            <a:r>
              <a:rPr lang="zh-CN" altLang="en-US" sz="2800" dirty="0">
                <a:latin typeface="仿宋" panose="02010609060101010101" pitchFamily="49" charset="-122"/>
                <a:ea typeface="仿宋" panose="02010609060101010101" pitchFamily="49" charset="-122"/>
              </a:rPr>
              <a:t>习近平</a:t>
            </a:r>
            <a:r>
              <a:rPr lang="en-US" altLang="zh-CN" sz="2800" dirty="0">
                <a:latin typeface="仿宋" panose="02010609060101010101" pitchFamily="49" charset="-122"/>
                <a:ea typeface="仿宋" panose="02010609060101010101" pitchFamily="49" charset="-122"/>
              </a:rPr>
              <a:t>《</a:t>
            </a:r>
            <a:r>
              <a:rPr lang="zh-CN" altLang="en-US" sz="2800" dirty="0">
                <a:latin typeface="仿宋" panose="02010609060101010101" pitchFamily="49" charset="-122"/>
                <a:ea typeface="仿宋" panose="02010609060101010101" pitchFamily="49" charset="-122"/>
              </a:rPr>
              <a:t>在同团中央新一届领导班子集体谈话时的讲话</a:t>
            </a:r>
            <a:r>
              <a:rPr lang="en-US" altLang="zh-CN" sz="2800" dirty="0">
                <a:latin typeface="仿宋" panose="02010609060101010101" pitchFamily="49" charset="-122"/>
                <a:ea typeface="仿宋" panose="02010609060101010101" pitchFamily="49" charset="-122"/>
              </a:rPr>
              <a:t>》</a:t>
            </a:r>
            <a:r>
              <a:rPr lang="zh-CN" altLang="en-US" sz="2800" dirty="0">
                <a:latin typeface="仿宋" panose="02010609060101010101" pitchFamily="49" charset="-122"/>
                <a:ea typeface="仿宋" panose="02010609060101010101" pitchFamily="49" charset="-122"/>
              </a:rPr>
              <a:t>（</a:t>
            </a:r>
            <a:r>
              <a:rPr lang="en-US" altLang="zh-CN" sz="2800" dirty="0">
                <a:latin typeface="仿宋" panose="02010609060101010101" pitchFamily="49" charset="-122"/>
                <a:ea typeface="仿宋" panose="02010609060101010101" pitchFamily="49" charset="-122"/>
              </a:rPr>
              <a:t>2013</a:t>
            </a:r>
            <a:r>
              <a:rPr lang="zh-CN" altLang="en-US" sz="2800" dirty="0">
                <a:latin typeface="仿宋" panose="02010609060101010101" pitchFamily="49" charset="-122"/>
                <a:ea typeface="仿宋" panose="02010609060101010101" pitchFamily="49" charset="-122"/>
              </a:rPr>
              <a:t>年</a:t>
            </a:r>
            <a:r>
              <a:rPr lang="en-US" altLang="zh-CN" sz="2800" dirty="0">
                <a:latin typeface="仿宋" panose="02010609060101010101" pitchFamily="49" charset="-122"/>
                <a:ea typeface="仿宋" panose="02010609060101010101" pitchFamily="49" charset="-122"/>
              </a:rPr>
              <a:t>6</a:t>
            </a:r>
            <a:r>
              <a:rPr lang="zh-CN" altLang="en-US" sz="2800" dirty="0">
                <a:latin typeface="仿宋" panose="02010609060101010101" pitchFamily="49" charset="-122"/>
                <a:ea typeface="仿宋" panose="02010609060101010101" pitchFamily="49" charset="-122"/>
              </a:rPr>
              <a:t>月</a:t>
            </a:r>
            <a:r>
              <a:rPr lang="en-US" altLang="zh-CN" sz="2800" dirty="0">
                <a:latin typeface="仿宋" panose="02010609060101010101" pitchFamily="49" charset="-122"/>
                <a:ea typeface="仿宋" panose="02010609060101010101" pitchFamily="49" charset="-122"/>
              </a:rPr>
              <a:t>20</a:t>
            </a:r>
            <a:r>
              <a:rPr lang="zh-CN" altLang="en-US" sz="2800" dirty="0">
                <a:latin typeface="仿宋" panose="02010609060101010101" pitchFamily="49" charset="-122"/>
                <a:ea typeface="仿宋" panose="02010609060101010101" pitchFamily="49" charset="-122"/>
              </a:rPr>
              <a:t>日）</a:t>
            </a:r>
            <a:endParaRPr lang="zh-CN" altLang="en-US" sz="2800" b="1" spc="400" dirty="0">
              <a:latin typeface="仿宋" panose="02010609060101010101" pitchFamily="49" charset="-122"/>
              <a:ea typeface="仿宋" panose="02010609060101010101" pitchFamily="49" charset="-122"/>
            </a:endParaRPr>
          </a:p>
          <a:p>
            <a:pPr marL="0" indent="0" algn="just">
              <a:lnSpc>
                <a:spcPct val="150000"/>
              </a:lnSpc>
              <a:spcAft>
                <a:spcPts val="0"/>
              </a:spcAft>
              <a:buNone/>
              <a:defRPr/>
            </a:pPr>
            <a:endParaRPr lang="en-US" altLang="zh-CN" b="1" kern="100" dirty="0">
              <a:solidFill>
                <a:srgbClr val="9D1F33"/>
              </a:solidFill>
              <a:latin typeface="黑体" panose="02010609060101010101" pitchFamily="49" charset="-122"/>
              <a:ea typeface="黑体" panose="02010609060101010101" pitchFamily="49" charset="-122"/>
              <a:cs typeface="Times New Roman" panose="02020603050405020304" charset="0"/>
            </a:endParaRPr>
          </a:p>
          <a:p>
            <a:pPr marL="0" indent="0" algn="just">
              <a:lnSpc>
                <a:spcPct val="150000"/>
              </a:lnSpc>
              <a:spcAft>
                <a:spcPts val="0"/>
              </a:spcAft>
              <a:buNone/>
              <a:defRPr/>
            </a:pPr>
            <a:endParaRPr lang="en-US" altLang="zh-CN" b="1" kern="100" dirty="0">
              <a:solidFill>
                <a:srgbClr val="9D1F33"/>
              </a:solidFill>
              <a:latin typeface="黑体" panose="02010609060101010101" pitchFamily="49" charset="-122"/>
              <a:ea typeface="黑体" panose="02010609060101010101" pitchFamily="49" charset="-122"/>
              <a:cs typeface="Times New Roman" panose="02020603050405020304" charset="0"/>
            </a:endParaRPr>
          </a:p>
          <a:p>
            <a:endParaRPr lang="zh-CN" altLang="en-US" dirty="0"/>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r>
              <a:rPr lang="zh-CN" altLang="en-US" sz="4000" spc="200" dirty="0">
                <a:solidFill>
                  <a:srgbClr val="9D1F33"/>
                </a:solidFill>
                <a:latin typeface="微软雅黑" panose="020B0503020204020204" pitchFamily="34" charset="-122"/>
                <a:ea typeface="微软雅黑" panose="020B0503020204020204" pitchFamily="34" charset="-122"/>
              </a:rPr>
              <a:t>担当起实现中国梦的历史重任</a:t>
            </a:r>
            <a:endParaRPr lang="zh-CN" altLang="en-US" sz="4000" dirty="0"/>
          </a:p>
        </p:txBody>
      </p:sp>
      <p:sp>
        <p:nvSpPr>
          <p:cNvPr id="3" name="内容占位符 2"/>
          <p:cNvSpPr>
            <a:spLocks noGrp="1"/>
          </p:cNvSpPr>
          <p:nvPr>
            <p:ph idx="1"/>
          </p:nvPr>
        </p:nvSpPr>
        <p:spPr>
          <a:xfrm>
            <a:off x="799202" y="1830387"/>
            <a:ext cx="7859216" cy="4118893"/>
          </a:xfrm>
        </p:spPr>
        <p:txBody>
          <a:bodyPr/>
          <a:lstStyle/>
          <a:p>
            <a:pPr marL="0" indent="0">
              <a:lnSpc>
                <a:spcPct val="150000"/>
              </a:lnSpc>
              <a:buNone/>
            </a:pPr>
            <a:r>
              <a:rPr lang="zh-CN" altLang="en-US"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charset="0"/>
              </a:rPr>
              <a:t>        </a:t>
            </a:r>
            <a:r>
              <a:rPr lang="zh-CN" altLang="en-US" kern="100" dirty="0">
                <a:solidFill>
                  <a:schemeClr val="tx1">
                    <a:lumMod val="75000"/>
                    <a:lumOff val="25000"/>
                  </a:schemeClr>
                </a:solidFill>
                <a:latin typeface="黑体" panose="02010609060101010101" pitchFamily="49" charset="-122"/>
                <a:ea typeface="黑体" panose="02010609060101010101" pitchFamily="49" charset="-122"/>
                <a:cs typeface="Times New Roman" panose="02020603050405020304" charset="0"/>
              </a:rPr>
              <a:t>目前在校的大学生和研究生，年龄在</a:t>
            </a:r>
            <a:r>
              <a:rPr lang="en-US" altLang="zh-CN" kern="100" dirty="0">
                <a:solidFill>
                  <a:schemeClr val="tx1">
                    <a:lumMod val="75000"/>
                    <a:lumOff val="25000"/>
                  </a:schemeClr>
                </a:solidFill>
                <a:latin typeface="黑体" panose="02010609060101010101" pitchFamily="49" charset="-122"/>
                <a:ea typeface="黑体" panose="02010609060101010101" pitchFamily="49" charset="-122"/>
                <a:cs typeface="Times New Roman" panose="02020603050405020304" charset="0"/>
              </a:rPr>
              <a:t>18</a:t>
            </a:r>
            <a:r>
              <a:rPr lang="zh-CN" altLang="en-US" kern="100" dirty="0">
                <a:solidFill>
                  <a:schemeClr val="tx1">
                    <a:lumMod val="75000"/>
                    <a:lumOff val="25000"/>
                  </a:schemeClr>
                </a:solidFill>
                <a:latin typeface="黑体" panose="02010609060101010101" pitchFamily="49" charset="-122"/>
                <a:ea typeface="黑体" panose="02010609060101010101" pitchFamily="49" charset="-122"/>
                <a:cs typeface="Times New Roman" panose="02020603050405020304" charset="0"/>
              </a:rPr>
              <a:t>岁</a:t>
            </a:r>
            <a:r>
              <a:rPr lang="en-US" altLang="zh-CN" kern="100" dirty="0">
                <a:solidFill>
                  <a:schemeClr val="tx1">
                    <a:lumMod val="75000"/>
                    <a:lumOff val="25000"/>
                  </a:schemeClr>
                </a:solidFill>
                <a:latin typeface="黑体" panose="02010609060101010101" pitchFamily="49" charset="-122"/>
                <a:ea typeface="黑体" panose="02010609060101010101" pitchFamily="49" charset="-122"/>
                <a:cs typeface="Times New Roman" panose="02020603050405020304" charset="0"/>
              </a:rPr>
              <a:t>-28</a:t>
            </a:r>
            <a:r>
              <a:rPr lang="zh-CN" altLang="en-US" kern="100" dirty="0">
                <a:solidFill>
                  <a:schemeClr val="tx1">
                    <a:lumMod val="75000"/>
                    <a:lumOff val="25000"/>
                  </a:schemeClr>
                </a:solidFill>
                <a:latin typeface="黑体" panose="02010609060101010101" pitchFamily="49" charset="-122"/>
                <a:ea typeface="黑体" panose="02010609060101010101" pitchFamily="49" charset="-122"/>
                <a:cs typeface="Times New Roman" panose="02020603050405020304" charset="0"/>
              </a:rPr>
              <a:t>岁之间，到本世纪中叶，也就是</a:t>
            </a:r>
            <a:r>
              <a:rPr lang="en-US" altLang="zh-CN" kern="100" dirty="0">
                <a:solidFill>
                  <a:schemeClr val="tx1">
                    <a:lumMod val="75000"/>
                    <a:lumOff val="25000"/>
                  </a:schemeClr>
                </a:solidFill>
                <a:latin typeface="黑体" panose="02010609060101010101" pitchFamily="49" charset="-122"/>
                <a:ea typeface="黑体" panose="02010609060101010101" pitchFamily="49" charset="-122"/>
                <a:cs typeface="Times New Roman" panose="02020603050405020304" charset="0"/>
              </a:rPr>
              <a:t>32</a:t>
            </a:r>
            <a:r>
              <a:rPr lang="zh-CN" altLang="en-US" kern="100" dirty="0">
                <a:solidFill>
                  <a:schemeClr val="tx1">
                    <a:lumMod val="75000"/>
                    <a:lumOff val="25000"/>
                  </a:schemeClr>
                </a:solidFill>
                <a:latin typeface="黑体" panose="02010609060101010101" pitchFamily="49" charset="-122"/>
                <a:ea typeface="黑体" panose="02010609060101010101" pitchFamily="49" charset="-122"/>
                <a:cs typeface="Times New Roman" panose="02020603050405020304" charset="0"/>
              </a:rPr>
              <a:t>年后，他们的年龄在</a:t>
            </a:r>
            <a:r>
              <a:rPr lang="en-US" altLang="zh-CN" kern="100" dirty="0">
                <a:solidFill>
                  <a:schemeClr val="tx1">
                    <a:lumMod val="75000"/>
                    <a:lumOff val="25000"/>
                  </a:schemeClr>
                </a:solidFill>
                <a:latin typeface="黑体" panose="02010609060101010101" pitchFamily="49" charset="-122"/>
                <a:ea typeface="黑体" panose="02010609060101010101" pitchFamily="49" charset="-122"/>
                <a:cs typeface="Times New Roman" panose="02020603050405020304" charset="0"/>
              </a:rPr>
              <a:t>50-60</a:t>
            </a:r>
            <a:r>
              <a:rPr lang="zh-CN" altLang="en-US" kern="100" dirty="0">
                <a:solidFill>
                  <a:schemeClr val="tx1">
                    <a:lumMod val="75000"/>
                    <a:lumOff val="25000"/>
                  </a:schemeClr>
                </a:solidFill>
                <a:latin typeface="黑体" panose="02010609060101010101" pitchFamily="49" charset="-122"/>
                <a:ea typeface="黑体" panose="02010609060101010101" pitchFamily="49" charset="-122"/>
                <a:cs typeface="Times New Roman" panose="02020603050405020304" charset="0"/>
              </a:rPr>
              <a:t>岁之间。</a:t>
            </a:r>
            <a:r>
              <a:rPr lang="zh-CN" altLang="en-US" kern="100" dirty="0">
                <a:solidFill>
                  <a:srgbClr val="FF0000"/>
                </a:solidFill>
                <a:latin typeface="黑体" panose="02010609060101010101" pitchFamily="49" charset="-122"/>
                <a:ea typeface="黑体" panose="02010609060101010101" pitchFamily="49" charset="-122"/>
                <a:cs typeface="Times New Roman" panose="02020603050405020304" charset="0"/>
              </a:rPr>
              <a:t>实现中华民族伟大复兴的中国梦，最终要靠他们这一代人去实现。</a:t>
            </a:r>
            <a:endParaRPr lang="zh-CN" altLang="en-US" dirty="0">
              <a:solidFill>
                <a:srgbClr val="FF0000"/>
              </a:solidFill>
              <a:latin typeface="黑体" panose="02010609060101010101" pitchFamily="49" charset="-122"/>
              <a:ea typeface="黑体" panose="02010609060101010101" pitchFamily="49" charset="-122"/>
            </a:endParaRPr>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86408" y="1166018"/>
            <a:ext cx="7571184" cy="4525963"/>
          </a:xfrm>
        </p:spPr>
        <p:txBody>
          <a:bodyPr/>
          <a:lstStyle/>
          <a:p>
            <a:pPr marL="0" indent="0" algn="just">
              <a:lnSpc>
                <a:spcPct val="150000"/>
              </a:lnSpc>
              <a:spcAft>
                <a:spcPts val="0"/>
              </a:spcAft>
              <a:buNone/>
              <a:defRPr/>
            </a:pPr>
            <a:r>
              <a:rPr lang="zh-CN" altLang="en-US" sz="2800" kern="100" dirty="0">
                <a:solidFill>
                  <a:srgbClr val="FF0000"/>
                </a:solidFill>
                <a:latin typeface="黑体" panose="02010609060101010101" pitchFamily="49" charset="-122"/>
                <a:ea typeface="黑体" panose="02010609060101010101" pitchFamily="49" charset="-122"/>
                <a:cs typeface="Times New Roman" panose="02020603050405020304" charset="0"/>
              </a:rPr>
              <a:t>    今天高校学生的人生黄金时期，同‘两个一百年’奋斗目标的实现完全吻合。</a:t>
            </a:r>
            <a:r>
              <a:rPr lang="zh-CN" altLang="en-US" sz="2800" kern="100" dirty="0">
                <a:solidFill>
                  <a:schemeClr val="tx1">
                    <a:lumMod val="75000"/>
                    <a:lumOff val="25000"/>
                  </a:schemeClr>
                </a:solidFill>
                <a:latin typeface="黑体" panose="02010609060101010101" pitchFamily="49" charset="-122"/>
                <a:ea typeface="黑体" panose="02010609060101010101" pitchFamily="49" charset="-122"/>
                <a:cs typeface="Times New Roman" panose="02020603050405020304" charset="0"/>
              </a:rPr>
              <a:t>亲自参与这个伟大历史进程，实现几代中国人的夙愿，实乃人生之大幸。</a:t>
            </a:r>
            <a:endParaRPr lang="en-US" altLang="zh-CN" sz="2800" kern="100" dirty="0">
              <a:solidFill>
                <a:schemeClr val="tx1">
                  <a:lumMod val="75000"/>
                  <a:lumOff val="25000"/>
                </a:schemeClr>
              </a:solidFill>
              <a:latin typeface="黑体" panose="02010609060101010101" pitchFamily="49" charset="-122"/>
              <a:ea typeface="黑体" panose="02010609060101010101" pitchFamily="49" charset="-122"/>
              <a:cs typeface="Times New Roman" panose="02020603050405020304" charset="0"/>
            </a:endParaRPr>
          </a:p>
          <a:p>
            <a:pPr marL="0" indent="0" algn="just">
              <a:lnSpc>
                <a:spcPct val="150000"/>
              </a:lnSpc>
              <a:buNone/>
              <a:defRPr/>
            </a:pPr>
            <a:r>
              <a:rPr lang="en-US" altLang="zh-CN" sz="2800" kern="100" dirty="0">
                <a:latin typeface="仿宋" panose="02010609060101010101" pitchFamily="49" charset="-122"/>
                <a:ea typeface="仿宋" panose="02010609060101010101" pitchFamily="49" charset="-122"/>
                <a:cs typeface="Times New Roman" panose="02020603050405020304" charset="0"/>
              </a:rPr>
              <a:t>        ——</a:t>
            </a:r>
            <a:r>
              <a:rPr lang="zh-CN" altLang="en-US" sz="2800" dirty="0">
                <a:latin typeface="仿宋" panose="02010609060101010101" pitchFamily="49" charset="-122"/>
                <a:ea typeface="仿宋" panose="02010609060101010101" pitchFamily="49" charset="-122"/>
              </a:rPr>
              <a:t>习近平在全国高校思政工作会议上的讲话（</a:t>
            </a:r>
            <a:r>
              <a:rPr lang="en-US" altLang="zh-CN" sz="2800" dirty="0">
                <a:latin typeface="仿宋" panose="02010609060101010101" pitchFamily="49" charset="-122"/>
                <a:ea typeface="仿宋" panose="02010609060101010101" pitchFamily="49" charset="-122"/>
              </a:rPr>
              <a:t>2016</a:t>
            </a:r>
            <a:r>
              <a:rPr lang="zh-CN" altLang="en-US" sz="2800" dirty="0">
                <a:latin typeface="仿宋" panose="02010609060101010101" pitchFamily="49" charset="-122"/>
                <a:ea typeface="仿宋" panose="02010609060101010101" pitchFamily="49" charset="-122"/>
              </a:rPr>
              <a:t>年</a:t>
            </a:r>
            <a:r>
              <a:rPr lang="en-US" altLang="zh-CN" sz="2800" dirty="0">
                <a:latin typeface="仿宋" panose="02010609060101010101" pitchFamily="49" charset="-122"/>
                <a:ea typeface="仿宋" panose="02010609060101010101" pitchFamily="49" charset="-122"/>
              </a:rPr>
              <a:t>12</a:t>
            </a:r>
            <a:r>
              <a:rPr lang="zh-CN" altLang="en-US" sz="2800" dirty="0">
                <a:latin typeface="仿宋" panose="02010609060101010101" pitchFamily="49" charset="-122"/>
                <a:ea typeface="仿宋" panose="02010609060101010101" pitchFamily="49" charset="-122"/>
              </a:rPr>
              <a:t>月）</a:t>
            </a:r>
            <a:endParaRPr lang="zh-CN" altLang="en-US" sz="2800" b="1" spc="400" dirty="0">
              <a:latin typeface="仿宋" panose="02010609060101010101" pitchFamily="49" charset="-122"/>
              <a:ea typeface="仿宋" panose="02010609060101010101" pitchFamily="49" charset="-122"/>
            </a:endParaRPr>
          </a:p>
          <a:p>
            <a:pPr marL="0" indent="0" algn="just">
              <a:lnSpc>
                <a:spcPct val="150000"/>
              </a:lnSpc>
              <a:spcAft>
                <a:spcPts val="0"/>
              </a:spcAft>
              <a:buNone/>
              <a:defRPr/>
            </a:pPr>
            <a:endParaRPr lang="zh-CN" altLang="zh-CN" sz="2800" kern="100" dirty="0">
              <a:solidFill>
                <a:schemeClr val="tx1">
                  <a:lumMod val="75000"/>
                  <a:lumOff val="25000"/>
                </a:schemeClr>
              </a:solidFill>
              <a:latin typeface="黑体" panose="02010609060101010101" pitchFamily="49" charset="-122"/>
              <a:ea typeface="黑体" panose="02010609060101010101" pitchFamily="49" charset="-122"/>
              <a:cs typeface="Times New Roman" panose="02020603050405020304" charset="0"/>
            </a:endParaRPr>
          </a:p>
          <a:p>
            <a:pPr marL="0" indent="0">
              <a:buNone/>
            </a:pPr>
            <a:endParaRPr lang="zh-CN" altLang="en-US" dirty="0"/>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58416" y="1268760"/>
            <a:ext cx="7458000" cy="4320480"/>
          </a:xfrm>
        </p:spPr>
        <p:txBody>
          <a:bodyPr/>
          <a:lstStyle/>
          <a:p>
            <a:pPr marL="0" indent="0" algn="just">
              <a:lnSpc>
                <a:spcPct val="150000"/>
              </a:lnSpc>
              <a:spcAft>
                <a:spcPts val="0"/>
              </a:spcAft>
              <a:buNone/>
              <a:defRPr/>
            </a:pPr>
            <a:r>
              <a:rPr lang="zh-CN" altLang="en-US" sz="2800" kern="100" dirty="0">
                <a:solidFill>
                  <a:srgbClr val="FF0000"/>
                </a:solidFill>
                <a:latin typeface="黑体" panose="02010609060101010101" pitchFamily="49" charset="-122"/>
                <a:ea typeface="黑体" panose="02010609060101010101" pitchFamily="49" charset="-122"/>
                <a:cs typeface="Times New Roman" panose="02020603050405020304" charset="0"/>
              </a:rPr>
              <a:t>    广大青年要勇敢肩负起时代赋予的重任</a:t>
            </a:r>
            <a:r>
              <a:rPr lang="zh-CN" altLang="en-US" sz="2800" kern="100" dirty="0">
                <a:solidFill>
                  <a:schemeClr val="tx1">
                    <a:lumMod val="75000"/>
                    <a:lumOff val="25000"/>
                  </a:schemeClr>
                </a:solidFill>
                <a:latin typeface="黑体" panose="02010609060101010101" pitchFamily="49" charset="-122"/>
                <a:ea typeface="黑体" panose="02010609060101010101" pitchFamily="49" charset="-122"/>
                <a:cs typeface="Times New Roman" panose="02020603050405020304" charset="0"/>
              </a:rPr>
              <a:t>，志存高远，脚踏实地，努力在实现中华民族伟大复兴的中国梦的生动实践中放飞青春梦想。</a:t>
            </a:r>
            <a:endParaRPr lang="en-US" altLang="zh-CN" sz="2800" kern="100" dirty="0">
              <a:solidFill>
                <a:schemeClr val="tx1">
                  <a:lumMod val="75000"/>
                  <a:lumOff val="25000"/>
                </a:schemeClr>
              </a:solidFill>
              <a:latin typeface="黑体" panose="02010609060101010101" pitchFamily="49" charset="-122"/>
              <a:ea typeface="黑体" panose="02010609060101010101" pitchFamily="49" charset="-122"/>
              <a:cs typeface="Times New Roman" panose="02020603050405020304" charset="0"/>
            </a:endParaRPr>
          </a:p>
          <a:p>
            <a:pPr marL="0" indent="0" algn="just">
              <a:lnSpc>
                <a:spcPct val="150000"/>
              </a:lnSpc>
              <a:spcAft>
                <a:spcPts val="0"/>
              </a:spcAft>
              <a:buNone/>
              <a:defRPr/>
            </a:pPr>
            <a:endParaRPr lang="en-US" altLang="zh-CN" sz="1000" kern="100" dirty="0">
              <a:solidFill>
                <a:schemeClr val="tx1">
                  <a:lumMod val="75000"/>
                  <a:lumOff val="25000"/>
                </a:schemeClr>
              </a:solidFill>
              <a:latin typeface="黑体" panose="02010609060101010101" pitchFamily="49" charset="-122"/>
              <a:ea typeface="黑体" panose="02010609060101010101" pitchFamily="49" charset="-122"/>
              <a:cs typeface="Times New Roman" panose="02020603050405020304" charset="0"/>
            </a:endParaRPr>
          </a:p>
          <a:p>
            <a:pPr marL="0" indent="0" algn="just">
              <a:lnSpc>
                <a:spcPct val="150000"/>
              </a:lnSpc>
              <a:buNone/>
              <a:defRPr/>
            </a:pPr>
            <a:r>
              <a:rPr lang="en-US" altLang="zh-CN" sz="2800" kern="100" dirty="0">
                <a:latin typeface="仿宋" panose="02010609060101010101" pitchFamily="49" charset="-122"/>
                <a:ea typeface="仿宋" panose="02010609060101010101" pitchFamily="49" charset="-122"/>
                <a:cs typeface="Times New Roman" panose="02020603050405020304" charset="0"/>
              </a:rPr>
              <a:t>           ——</a:t>
            </a:r>
            <a:r>
              <a:rPr lang="zh-CN" altLang="en-US" sz="2800" dirty="0">
                <a:latin typeface="仿宋" panose="02010609060101010101" pitchFamily="49" charset="-122"/>
                <a:ea typeface="仿宋" panose="02010609060101010101" pitchFamily="49" charset="-122"/>
              </a:rPr>
              <a:t>习近平</a:t>
            </a:r>
            <a:r>
              <a:rPr lang="en-US" altLang="zh-CN" sz="2800" dirty="0">
                <a:latin typeface="仿宋" panose="02010609060101010101" pitchFamily="49" charset="-122"/>
                <a:ea typeface="仿宋" panose="02010609060101010101" pitchFamily="49" charset="-122"/>
              </a:rPr>
              <a:t>《</a:t>
            </a:r>
            <a:r>
              <a:rPr lang="zh-CN" altLang="en-US" sz="2800" dirty="0">
                <a:latin typeface="仿宋" panose="02010609060101010101" pitchFamily="49" charset="-122"/>
                <a:ea typeface="仿宋" panose="02010609060101010101" pitchFamily="49" charset="-122"/>
              </a:rPr>
              <a:t>在同各界优秀青年代表座谈时的讲话</a:t>
            </a:r>
            <a:r>
              <a:rPr lang="en-US" altLang="zh-CN" sz="2800" dirty="0">
                <a:latin typeface="仿宋" panose="02010609060101010101" pitchFamily="49" charset="-122"/>
                <a:ea typeface="仿宋" panose="02010609060101010101" pitchFamily="49" charset="-122"/>
              </a:rPr>
              <a:t>》</a:t>
            </a:r>
            <a:r>
              <a:rPr lang="zh-CN" altLang="en-US" sz="2800" dirty="0">
                <a:latin typeface="仿宋" panose="02010609060101010101" pitchFamily="49" charset="-122"/>
                <a:ea typeface="仿宋" panose="02010609060101010101" pitchFamily="49" charset="-122"/>
              </a:rPr>
              <a:t>（</a:t>
            </a:r>
            <a:r>
              <a:rPr lang="en-US" altLang="zh-CN" sz="2800" dirty="0">
                <a:latin typeface="仿宋" panose="02010609060101010101" pitchFamily="49" charset="-122"/>
                <a:ea typeface="仿宋" panose="02010609060101010101" pitchFamily="49" charset="-122"/>
              </a:rPr>
              <a:t>2013</a:t>
            </a:r>
            <a:r>
              <a:rPr lang="zh-CN" altLang="en-US" sz="2800" dirty="0">
                <a:latin typeface="仿宋" panose="02010609060101010101" pitchFamily="49" charset="-122"/>
                <a:ea typeface="仿宋" panose="02010609060101010101" pitchFamily="49" charset="-122"/>
              </a:rPr>
              <a:t>年</a:t>
            </a:r>
            <a:r>
              <a:rPr lang="en-US" altLang="zh-CN" sz="2800" dirty="0">
                <a:latin typeface="仿宋" panose="02010609060101010101" pitchFamily="49" charset="-122"/>
                <a:ea typeface="仿宋" panose="02010609060101010101" pitchFamily="49" charset="-122"/>
              </a:rPr>
              <a:t>5</a:t>
            </a:r>
            <a:r>
              <a:rPr lang="zh-CN" altLang="en-US" sz="2800" dirty="0">
                <a:latin typeface="仿宋" panose="02010609060101010101" pitchFamily="49" charset="-122"/>
                <a:ea typeface="仿宋" panose="02010609060101010101" pitchFamily="49" charset="-122"/>
              </a:rPr>
              <a:t>月</a:t>
            </a:r>
            <a:r>
              <a:rPr lang="en-US" altLang="zh-CN" sz="2800" dirty="0">
                <a:latin typeface="仿宋" panose="02010609060101010101" pitchFamily="49" charset="-122"/>
                <a:ea typeface="仿宋" panose="02010609060101010101" pitchFamily="49" charset="-122"/>
              </a:rPr>
              <a:t>4</a:t>
            </a:r>
            <a:r>
              <a:rPr lang="zh-CN" altLang="en-US" sz="2800" dirty="0">
                <a:latin typeface="仿宋" panose="02010609060101010101" pitchFamily="49" charset="-122"/>
                <a:ea typeface="仿宋" panose="02010609060101010101" pitchFamily="49" charset="-122"/>
              </a:rPr>
              <a:t>日）</a:t>
            </a:r>
            <a:endParaRPr lang="zh-CN" altLang="zh-CN" sz="2800" kern="100" dirty="0">
              <a:solidFill>
                <a:schemeClr val="tx1">
                  <a:lumMod val="75000"/>
                  <a:lumOff val="25000"/>
                </a:schemeClr>
              </a:solidFill>
              <a:latin typeface="黑体" panose="02010609060101010101" pitchFamily="49" charset="-122"/>
              <a:ea typeface="黑体" panose="02010609060101010101" pitchFamily="49" charset="-122"/>
              <a:cs typeface="Times New Roman" panose="02020603050405020304" charset="0"/>
            </a:endParaRPr>
          </a:p>
          <a:p>
            <a:pPr marL="0" indent="0">
              <a:buNone/>
            </a:pPr>
            <a:endParaRPr lang="zh-CN" altLang="en-US" dirty="0"/>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gn="l"/>
            <a:r>
              <a:rPr lang="zh-CN" altLang="en-US" dirty="0">
                <a:solidFill>
                  <a:srgbClr val="9D1F33"/>
                </a:solidFill>
                <a:latin typeface="+mj-ea"/>
              </a:rPr>
              <a:t>成为实现中国梦的开拓者和领导者</a:t>
            </a:r>
            <a:endParaRPr lang="zh-CN" altLang="en-US" dirty="0">
              <a:latin typeface="+mj-ea"/>
            </a:endParaRPr>
          </a:p>
        </p:txBody>
      </p:sp>
      <p:sp>
        <p:nvSpPr>
          <p:cNvPr id="3" name="内容占位符 2"/>
          <p:cNvSpPr>
            <a:spLocks noGrp="1"/>
          </p:cNvSpPr>
          <p:nvPr>
            <p:ph idx="1"/>
          </p:nvPr>
        </p:nvSpPr>
        <p:spPr>
          <a:xfrm>
            <a:off x="894420" y="1624012"/>
            <a:ext cx="7355160" cy="4525963"/>
          </a:xfrm>
        </p:spPr>
        <p:txBody>
          <a:bodyPr>
            <a:normAutofit lnSpcReduction="10000"/>
          </a:bodyPr>
          <a:lstStyle/>
          <a:p>
            <a:pPr marL="0" indent="0" algn="just">
              <a:lnSpc>
                <a:spcPct val="150000"/>
              </a:lnSpc>
              <a:spcAft>
                <a:spcPts val="0"/>
              </a:spcAft>
              <a:buNone/>
              <a:defRPr/>
            </a:pPr>
            <a:r>
              <a:rPr lang="zh-CN" altLang="en-US" sz="2800" kern="100" dirty="0">
                <a:solidFill>
                  <a:schemeClr val="tx1">
                    <a:lumMod val="75000"/>
                    <a:lumOff val="25000"/>
                  </a:schemeClr>
                </a:solidFill>
                <a:latin typeface="黑体" panose="02010609060101010101" pitchFamily="49" charset="-122"/>
                <a:ea typeface="黑体" panose="02010609060101010101" pitchFamily="49" charset="-122"/>
                <a:cs typeface="Times New Roman" panose="02020603050405020304" charset="0"/>
              </a:rPr>
              <a:t>    希望你们珍惜韶华、奋发有为，</a:t>
            </a:r>
            <a:r>
              <a:rPr lang="zh-CN" altLang="en-US" sz="2800" kern="100" dirty="0">
                <a:solidFill>
                  <a:srgbClr val="FF0000"/>
                </a:solidFill>
                <a:latin typeface="黑体" panose="02010609060101010101" pitchFamily="49" charset="-122"/>
                <a:ea typeface="黑体" panose="02010609060101010101" pitchFamily="49" charset="-122"/>
                <a:cs typeface="Times New Roman" panose="02020603050405020304" charset="0"/>
              </a:rPr>
              <a:t>勇做走在时代前面的奋进者、开拓者、奉献者</a:t>
            </a:r>
            <a:r>
              <a:rPr lang="zh-CN" altLang="en-US" sz="2800" kern="100" dirty="0">
                <a:solidFill>
                  <a:schemeClr val="tx1">
                    <a:lumMod val="75000"/>
                    <a:lumOff val="25000"/>
                  </a:schemeClr>
                </a:solidFill>
                <a:latin typeface="黑体" panose="02010609060101010101" pitchFamily="49" charset="-122"/>
                <a:ea typeface="黑体" panose="02010609060101010101" pitchFamily="49" charset="-122"/>
                <a:cs typeface="Times New Roman" panose="02020603050405020304" charset="0"/>
              </a:rPr>
              <a:t>，努力使自己成为祖国建设的</a:t>
            </a:r>
            <a:r>
              <a:rPr lang="zh-CN" altLang="en-US" sz="2800" kern="100" dirty="0">
                <a:solidFill>
                  <a:srgbClr val="FF0000"/>
                </a:solidFill>
                <a:latin typeface="黑体" panose="02010609060101010101" pitchFamily="49" charset="-122"/>
                <a:ea typeface="黑体" panose="02010609060101010101" pitchFamily="49" charset="-122"/>
                <a:cs typeface="Times New Roman" panose="02020603050405020304" charset="0"/>
              </a:rPr>
              <a:t>有用之才、栋梁之才</a:t>
            </a:r>
            <a:r>
              <a:rPr lang="zh-CN" altLang="en-US" sz="2800" kern="100" dirty="0">
                <a:solidFill>
                  <a:schemeClr val="tx1">
                    <a:lumMod val="75000"/>
                    <a:lumOff val="25000"/>
                  </a:schemeClr>
                </a:solidFill>
                <a:latin typeface="黑体" panose="02010609060101010101" pitchFamily="49" charset="-122"/>
                <a:ea typeface="黑体" panose="02010609060101010101" pitchFamily="49" charset="-122"/>
                <a:cs typeface="Times New Roman" panose="02020603050405020304" charset="0"/>
              </a:rPr>
              <a:t>，为实现中国梦奉献智慧和力量。</a:t>
            </a:r>
            <a:endParaRPr lang="en-US" altLang="zh-CN" sz="2800" kern="100" dirty="0">
              <a:solidFill>
                <a:schemeClr val="tx1">
                  <a:lumMod val="75000"/>
                  <a:lumOff val="25000"/>
                </a:schemeClr>
              </a:solidFill>
              <a:latin typeface="黑体" panose="02010609060101010101" pitchFamily="49" charset="-122"/>
              <a:ea typeface="黑体" panose="02010609060101010101" pitchFamily="49" charset="-122"/>
              <a:cs typeface="Times New Roman" panose="02020603050405020304" charset="0"/>
            </a:endParaRPr>
          </a:p>
          <a:p>
            <a:pPr marL="0" indent="0" algn="just">
              <a:lnSpc>
                <a:spcPct val="150000"/>
              </a:lnSpc>
              <a:spcAft>
                <a:spcPts val="0"/>
              </a:spcAft>
              <a:buNone/>
              <a:defRPr/>
            </a:pPr>
            <a:r>
              <a:rPr lang="en-US" altLang="zh-CN" sz="2800" kern="100" dirty="0">
                <a:latin typeface="仿宋" panose="02010609060101010101" pitchFamily="49" charset="-122"/>
                <a:ea typeface="仿宋" panose="02010609060101010101" pitchFamily="49" charset="-122"/>
                <a:cs typeface="Times New Roman" panose="02020603050405020304" charset="0"/>
              </a:rPr>
              <a:t>           ——</a:t>
            </a:r>
            <a:r>
              <a:rPr lang="zh-CN" altLang="en-US" sz="2800" dirty="0">
                <a:latin typeface="仿宋" panose="02010609060101010101" pitchFamily="49" charset="-122"/>
                <a:ea typeface="仿宋" panose="02010609060101010101" pitchFamily="49" charset="-122"/>
              </a:rPr>
              <a:t>习近平给北京大学考古文博学院二</a:t>
            </a:r>
            <a:r>
              <a:rPr lang="en-US" altLang="zh-CN" sz="2800" dirty="0">
                <a:latin typeface="仿宋" panose="02010609060101010101" pitchFamily="49" charset="-122"/>
                <a:ea typeface="仿宋" panose="02010609060101010101" pitchFamily="49" charset="-122"/>
              </a:rPr>
              <a:t>00</a:t>
            </a:r>
            <a:r>
              <a:rPr lang="zh-CN" altLang="en-US" sz="2800" dirty="0">
                <a:latin typeface="仿宋" panose="02010609060101010101" pitchFamily="49" charset="-122"/>
                <a:ea typeface="仿宋" panose="02010609060101010101" pitchFamily="49" charset="-122"/>
              </a:rPr>
              <a:t>九级本科团支部全体同学的回信（</a:t>
            </a:r>
            <a:r>
              <a:rPr lang="en-US" altLang="zh-CN" sz="2800" dirty="0">
                <a:latin typeface="仿宋" panose="02010609060101010101" pitchFamily="49" charset="-122"/>
                <a:ea typeface="仿宋" panose="02010609060101010101" pitchFamily="49" charset="-122"/>
              </a:rPr>
              <a:t>2013</a:t>
            </a:r>
            <a:r>
              <a:rPr lang="zh-CN" altLang="en-US" sz="2800" dirty="0">
                <a:latin typeface="仿宋" panose="02010609060101010101" pitchFamily="49" charset="-122"/>
                <a:ea typeface="仿宋" panose="02010609060101010101" pitchFamily="49" charset="-122"/>
              </a:rPr>
              <a:t>年</a:t>
            </a:r>
            <a:r>
              <a:rPr lang="en-US" altLang="zh-CN" sz="2800" dirty="0">
                <a:latin typeface="仿宋" panose="02010609060101010101" pitchFamily="49" charset="-122"/>
                <a:ea typeface="仿宋" panose="02010609060101010101" pitchFamily="49" charset="-122"/>
              </a:rPr>
              <a:t>5</a:t>
            </a:r>
            <a:r>
              <a:rPr lang="zh-CN" altLang="en-US" sz="2800" dirty="0">
                <a:latin typeface="仿宋" panose="02010609060101010101" pitchFamily="49" charset="-122"/>
                <a:ea typeface="仿宋" panose="02010609060101010101" pitchFamily="49" charset="-122"/>
              </a:rPr>
              <a:t>月</a:t>
            </a:r>
            <a:r>
              <a:rPr lang="en-US" altLang="zh-CN" sz="2800" dirty="0">
                <a:latin typeface="仿宋" panose="02010609060101010101" pitchFamily="49" charset="-122"/>
                <a:ea typeface="仿宋" panose="02010609060101010101" pitchFamily="49" charset="-122"/>
              </a:rPr>
              <a:t>2</a:t>
            </a:r>
            <a:r>
              <a:rPr lang="zh-CN" altLang="en-US" sz="2800" dirty="0">
                <a:latin typeface="仿宋" panose="02010609060101010101" pitchFamily="49" charset="-122"/>
                <a:ea typeface="仿宋" panose="02010609060101010101" pitchFamily="49" charset="-122"/>
              </a:rPr>
              <a:t>日），</a:t>
            </a:r>
            <a:endParaRPr lang="zh-CN" altLang="zh-CN" sz="2800" kern="100" dirty="0">
              <a:latin typeface="仿宋" panose="02010609060101010101" pitchFamily="49" charset="-122"/>
              <a:ea typeface="仿宋" panose="02010609060101010101" pitchFamily="49" charset="-122"/>
              <a:cs typeface="Times New Roman" panose="02020603050405020304" charset="0"/>
            </a:endParaRPr>
          </a:p>
          <a:p>
            <a:pPr marL="0" indent="0">
              <a:buNone/>
            </a:pPr>
            <a:endParaRPr lang="zh-CN" altLang="en-US" dirty="0"/>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55576" y="1235075"/>
            <a:ext cx="7776864" cy="4525963"/>
          </a:xfrm>
        </p:spPr>
        <p:txBody>
          <a:bodyPr>
            <a:normAutofit fontScale="92500" lnSpcReduction="20000"/>
          </a:bodyPr>
          <a:lstStyle/>
          <a:p>
            <a:pPr marL="0" indent="0">
              <a:lnSpc>
                <a:spcPct val="200000"/>
              </a:lnSpc>
              <a:buNone/>
            </a:pPr>
            <a:r>
              <a:rPr lang="zh-CN" altLang="en-US" kern="100" dirty="0">
                <a:solidFill>
                  <a:schemeClr val="tx1">
                    <a:lumMod val="75000"/>
                    <a:lumOff val="25000"/>
                  </a:schemeClr>
                </a:solidFill>
                <a:latin typeface="黑体" panose="02010609060101010101" pitchFamily="49" charset="-122"/>
                <a:ea typeface="黑体" panose="02010609060101010101" pitchFamily="49" charset="-122"/>
                <a:cs typeface="Times New Roman" panose="02020603050405020304" charset="0"/>
              </a:rPr>
              <a:t>    青年最富有朝气，最富有梦想，是未来的</a:t>
            </a:r>
            <a:r>
              <a:rPr lang="zh-CN" altLang="en-US" kern="100" dirty="0">
                <a:solidFill>
                  <a:srgbClr val="FF0000"/>
                </a:solidFill>
                <a:latin typeface="黑体" panose="02010609060101010101" pitchFamily="49" charset="-122"/>
                <a:ea typeface="黑体" panose="02010609060101010101" pitchFamily="49" charset="-122"/>
                <a:cs typeface="Times New Roman" panose="02020603050405020304" charset="0"/>
              </a:rPr>
              <a:t>领导者</a:t>
            </a:r>
            <a:r>
              <a:rPr lang="zh-CN" altLang="en-US" kern="100" dirty="0">
                <a:solidFill>
                  <a:schemeClr val="tx1">
                    <a:lumMod val="75000"/>
                    <a:lumOff val="25000"/>
                  </a:schemeClr>
                </a:solidFill>
                <a:latin typeface="黑体" panose="02010609060101010101" pitchFamily="49" charset="-122"/>
                <a:ea typeface="黑体" panose="02010609060101010101" pitchFamily="49" charset="-122"/>
                <a:cs typeface="Times New Roman" panose="02020603050405020304" charset="0"/>
              </a:rPr>
              <a:t>和</a:t>
            </a:r>
            <a:r>
              <a:rPr lang="zh-CN" altLang="en-US" kern="100" dirty="0">
                <a:solidFill>
                  <a:srgbClr val="FF0000"/>
                </a:solidFill>
                <a:latin typeface="黑体" panose="02010609060101010101" pitchFamily="49" charset="-122"/>
                <a:ea typeface="黑体" panose="02010609060101010101" pitchFamily="49" charset="-122"/>
                <a:cs typeface="Times New Roman" panose="02020603050405020304" charset="0"/>
              </a:rPr>
              <a:t>建设者</a:t>
            </a:r>
            <a:r>
              <a:rPr lang="zh-CN" altLang="en-US" kern="100" dirty="0">
                <a:solidFill>
                  <a:schemeClr val="tx1">
                    <a:lumMod val="75000"/>
                    <a:lumOff val="25000"/>
                  </a:schemeClr>
                </a:solidFill>
                <a:latin typeface="黑体" panose="02010609060101010101" pitchFamily="49" charset="-122"/>
                <a:ea typeface="黑体" panose="02010609060101010101" pitchFamily="49" charset="-122"/>
                <a:cs typeface="Times New Roman" panose="02020603050405020304" charset="0"/>
              </a:rPr>
              <a:t>。</a:t>
            </a:r>
            <a:endParaRPr lang="en-US" altLang="zh-CN" kern="100" dirty="0">
              <a:solidFill>
                <a:schemeClr val="tx1">
                  <a:lumMod val="75000"/>
                  <a:lumOff val="25000"/>
                </a:schemeClr>
              </a:solidFill>
              <a:latin typeface="黑体" panose="02010609060101010101" pitchFamily="49" charset="-122"/>
              <a:ea typeface="黑体" panose="02010609060101010101" pitchFamily="49" charset="-122"/>
              <a:cs typeface="Times New Roman" panose="02020603050405020304" charset="0"/>
            </a:endParaRPr>
          </a:p>
          <a:p>
            <a:pPr marL="0" indent="0">
              <a:lnSpc>
                <a:spcPct val="200000"/>
              </a:lnSpc>
              <a:buNone/>
            </a:pPr>
            <a:r>
              <a:rPr lang="en-US" altLang="zh-CN" kern="100" dirty="0">
                <a:latin typeface="仿宋" panose="02010609060101010101" pitchFamily="49" charset="-122"/>
                <a:ea typeface="仿宋" panose="02010609060101010101" pitchFamily="49" charset="-122"/>
                <a:cs typeface="Times New Roman" panose="02020603050405020304" charset="0"/>
              </a:rPr>
              <a:t>           ——</a:t>
            </a:r>
            <a:r>
              <a:rPr lang="zh-CN" altLang="en-US" dirty="0">
                <a:latin typeface="仿宋" panose="02010609060101010101" pitchFamily="49" charset="-122"/>
                <a:ea typeface="仿宋" panose="02010609060101010101" pitchFamily="49" charset="-122"/>
              </a:rPr>
              <a:t>习近平</a:t>
            </a:r>
            <a:r>
              <a:rPr lang="en-US" altLang="zh-CN" dirty="0">
                <a:latin typeface="仿宋" panose="02010609060101010101" pitchFamily="49" charset="-122"/>
                <a:ea typeface="仿宋" panose="02010609060101010101" pitchFamily="49" charset="-122"/>
              </a:rPr>
              <a:t>《</a:t>
            </a:r>
            <a:r>
              <a:rPr lang="zh-CN" altLang="en-US" dirty="0">
                <a:latin typeface="仿宋" panose="02010609060101010101" pitchFamily="49" charset="-122"/>
                <a:ea typeface="仿宋" panose="02010609060101010101" pitchFamily="49" charset="-122"/>
              </a:rPr>
              <a:t>在联合国教科文组织第九届青年论坛开幕式上的贺词</a:t>
            </a:r>
            <a:r>
              <a:rPr lang="en-US" altLang="zh-CN" dirty="0">
                <a:latin typeface="仿宋" panose="02010609060101010101" pitchFamily="49" charset="-122"/>
                <a:ea typeface="仿宋" panose="02010609060101010101" pitchFamily="49" charset="-122"/>
              </a:rPr>
              <a:t>》</a:t>
            </a:r>
            <a:r>
              <a:rPr lang="zh-CN" altLang="en-US" dirty="0">
                <a:latin typeface="仿宋" panose="02010609060101010101" pitchFamily="49" charset="-122"/>
                <a:ea typeface="仿宋" panose="02010609060101010101" pitchFamily="49" charset="-122"/>
              </a:rPr>
              <a:t>（</a:t>
            </a:r>
            <a:r>
              <a:rPr lang="en-US" altLang="zh-CN" dirty="0">
                <a:latin typeface="仿宋" panose="02010609060101010101" pitchFamily="49" charset="-122"/>
                <a:ea typeface="仿宋" panose="02010609060101010101" pitchFamily="49" charset="-122"/>
              </a:rPr>
              <a:t>2015</a:t>
            </a:r>
            <a:r>
              <a:rPr lang="zh-CN" altLang="en-US" dirty="0">
                <a:latin typeface="仿宋" panose="02010609060101010101" pitchFamily="49" charset="-122"/>
                <a:ea typeface="仿宋" panose="02010609060101010101" pitchFamily="49" charset="-122"/>
              </a:rPr>
              <a:t>年</a:t>
            </a:r>
            <a:r>
              <a:rPr lang="en-US" altLang="zh-CN" dirty="0">
                <a:latin typeface="仿宋" panose="02010609060101010101" pitchFamily="49" charset="-122"/>
                <a:ea typeface="仿宋" panose="02010609060101010101" pitchFamily="49" charset="-122"/>
              </a:rPr>
              <a:t>10</a:t>
            </a:r>
            <a:r>
              <a:rPr lang="zh-CN" altLang="en-US" dirty="0">
                <a:latin typeface="仿宋" panose="02010609060101010101" pitchFamily="49" charset="-122"/>
                <a:ea typeface="仿宋" panose="02010609060101010101" pitchFamily="49" charset="-122"/>
              </a:rPr>
              <a:t>月</a:t>
            </a:r>
            <a:r>
              <a:rPr lang="en-US" altLang="zh-CN" dirty="0">
                <a:latin typeface="仿宋" panose="02010609060101010101" pitchFamily="49" charset="-122"/>
                <a:ea typeface="仿宋" panose="02010609060101010101" pitchFamily="49" charset="-122"/>
              </a:rPr>
              <a:t>26</a:t>
            </a:r>
            <a:r>
              <a:rPr lang="zh-CN" altLang="en-US" dirty="0">
                <a:latin typeface="仿宋" panose="02010609060101010101" pitchFamily="49" charset="-122"/>
                <a:ea typeface="仿宋" panose="02010609060101010101" pitchFamily="49" charset="-122"/>
              </a:rPr>
              <a:t>日），</a:t>
            </a:r>
            <a:endParaRPr lang="en-US" altLang="zh-CN" kern="100" dirty="0">
              <a:latin typeface="仿宋" panose="02010609060101010101" pitchFamily="49" charset="-122"/>
              <a:ea typeface="仿宋" panose="02010609060101010101" pitchFamily="49" charset="-122"/>
              <a:cs typeface="Times New Roman" panose="02020603050405020304" charset="0"/>
            </a:endParaRPr>
          </a:p>
          <a:p>
            <a:pPr marL="0" indent="0">
              <a:lnSpc>
                <a:spcPct val="200000"/>
              </a:lnSpc>
              <a:buNone/>
            </a:pPr>
            <a:endParaRPr lang="zh-CN" altLang="zh-CN" kern="100" dirty="0">
              <a:solidFill>
                <a:schemeClr val="tx1">
                  <a:lumMod val="75000"/>
                  <a:lumOff val="25000"/>
                </a:schemeClr>
              </a:solidFill>
              <a:latin typeface="黑体" panose="02010609060101010101" pitchFamily="49" charset="-122"/>
              <a:ea typeface="黑体" panose="02010609060101010101" pitchFamily="49" charset="-122"/>
              <a:cs typeface="Times New Roman" panose="02020603050405020304" charset="0"/>
            </a:endParaRPr>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476672"/>
            <a:ext cx="8229600" cy="1143000"/>
          </a:xfrm>
        </p:spPr>
        <p:txBody>
          <a:bodyPr>
            <a:normAutofit/>
          </a:bodyPr>
          <a:lstStyle/>
          <a:p>
            <a:pPr algn="l"/>
            <a:r>
              <a:rPr lang="zh-CN" altLang="en-US" sz="4000" dirty="0">
                <a:solidFill>
                  <a:srgbClr val="C00000"/>
                </a:solidFill>
              </a:rPr>
              <a:t>四年多的探索与实践：</a:t>
            </a:r>
            <a:endParaRPr lang="zh-CN" altLang="en-US" sz="4000" dirty="0">
              <a:solidFill>
                <a:srgbClr val="C00000"/>
              </a:solidFill>
            </a:endParaRPr>
          </a:p>
        </p:txBody>
      </p:sp>
      <p:sp>
        <p:nvSpPr>
          <p:cNvPr id="3" name="内容占位符 2"/>
          <p:cNvSpPr>
            <a:spLocks noGrp="1"/>
          </p:cNvSpPr>
          <p:nvPr>
            <p:ph idx="1"/>
          </p:nvPr>
        </p:nvSpPr>
        <p:spPr>
          <a:xfrm>
            <a:off x="524708" y="1935783"/>
            <a:ext cx="4032448" cy="4104456"/>
          </a:xfrm>
        </p:spPr>
        <p:txBody>
          <a:bodyPr>
            <a:normAutofit/>
          </a:bodyPr>
          <a:lstStyle/>
          <a:p>
            <a:pPr>
              <a:lnSpc>
                <a:spcPct val="150000"/>
              </a:lnSpc>
              <a:buNone/>
            </a:pPr>
            <a:r>
              <a:rPr lang="en-US" altLang="zh-CN" sz="2800" dirty="0">
                <a:latin typeface="+mj-ea"/>
                <a:ea typeface="+mj-ea"/>
              </a:rPr>
              <a:t>      </a:t>
            </a:r>
            <a:r>
              <a:rPr lang="zh-CN" altLang="en-US" sz="2800" dirty="0">
                <a:latin typeface="+mj-ea"/>
                <a:ea typeface="+mj-ea"/>
              </a:rPr>
              <a:t>从</a:t>
            </a:r>
            <a:r>
              <a:rPr lang="en-US" altLang="zh-CN" sz="2800" dirty="0">
                <a:latin typeface="+mj-ea"/>
                <a:ea typeface="+mj-ea"/>
              </a:rPr>
              <a:t>2014</a:t>
            </a:r>
            <a:r>
              <a:rPr lang="zh-CN" altLang="en-US" sz="2800" dirty="0">
                <a:latin typeface="+mj-ea"/>
                <a:ea typeface="+mj-ea"/>
              </a:rPr>
              <a:t>年到</a:t>
            </a:r>
            <a:r>
              <a:rPr lang="en-US" altLang="zh-CN" sz="2800" dirty="0">
                <a:latin typeface="+mj-ea"/>
                <a:ea typeface="+mj-ea"/>
              </a:rPr>
              <a:t>2017</a:t>
            </a:r>
            <a:r>
              <a:rPr lang="zh-CN" altLang="en-US" sz="2800" dirty="0">
                <a:latin typeface="+mj-ea"/>
                <a:ea typeface="+mj-ea"/>
              </a:rPr>
              <a:t>年，学校共</a:t>
            </a:r>
            <a:r>
              <a:rPr lang="zh-CN" altLang="zh-CN" sz="2800" dirty="0">
                <a:latin typeface="+mj-ea"/>
                <a:ea typeface="+mj-ea"/>
              </a:rPr>
              <a:t>设立</a:t>
            </a:r>
            <a:r>
              <a:rPr lang="zh-CN" altLang="en-US" sz="2800" dirty="0">
                <a:latin typeface="+mj-ea"/>
                <a:ea typeface="+mj-ea"/>
              </a:rPr>
              <a:t>了</a:t>
            </a:r>
            <a:r>
              <a:rPr lang="en-US" altLang="zh-CN" sz="2800" dirty="0">
                <a:solidFill>
                  <a:srgbClr val="FF0000"/>
                </a:solidFill>
                <a:latin typeface="+mj-ea"/>
                <a:ea typeface="+mj-ea"/>
              </a:rPr>
              <a:t>100</a:t>
            </a:r>
            <a:r>
              <a:rPr lang="zh-CN" altLang="zh-CN" sz="2800" dirty="0">
                <a:solidFill>
                  <a:srgbClr val="FF0000"/>
                </a:solidFill>
                <a:latin typeface="+mj-ea"/>
                <a:ea typeface="+mj-ea"/>
              </a:rPr>
              <a:t>门校级重点建设课程</a:t>
            </a:r>
            <a:r>
              <a:rPr lang="zh-CN" altLang="en-US" sz="2800" dirty="0">
                <a:latin typeface="+mj-ea"/>
                <a:ea typeface="+mj-ea"/>
              </a:rPr>
              <a:t>，试点效果良好，与全国高校思想政治工作会议精神</a:t>
            </a:r>
            <a:r>
              <a:rPr lang="zh-CN" altLang="en-US" sz="2800" dirty="0">
                <a:solidFill>
                  <a:srgbClr val="FF0000"/>
                </a:solidFill>
                <a:latin typeface="+mj-ea"/>
                <a:ea typeface="+mj-ea"/>
              </a:rPr>
              <a:t>高度吻合</a:t>
            </a:r>
            <a:r>
              <a:rPr lang="zh-CN" altLang="en-US" sz="2800" dirty="0">
                <a:latin typeface="+mj-ea"/>
                <a:ea typeface="+mj-ea"/>
              </a:rPr>
              <a:t>。</a:t>
            </a:r>
            <a:endParaRPr lang="zh-CN" altLang="en-US" sz="2800" dirty="0">
              <a:latin typeface="+mj-ea"/>
              <a:ea typeface="+mj-ea"/>
            </a:endParaRPr>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pic>
        <p:nvPicPr>
          <p:cNvPr id="5" name="图片 4"/>
          <p:cNvPicPr>
            <a:picLocks noChangeAspect="1"/>
          </p:cNvPicPr>
          <p:nvPr/>
        </p:nvPicPr>
        <p:blipFill>
          <a:blip r:embed="rId1"/>
          <a:stretch>
            <a:fillRect/>
          </a:stretch>
        </p:blipFill>
        <p:spPr>
          <a:xfrm>
            <a:off x="4832565" y="2464201"/>
            <a:ext cx="3441270" cy="3047619"/>
          </a:xfrm>
          <a:prstGeom prst="rect">
            <a:avLst/>
          </a:prstGeo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484142"/>
            <a:ext cx="8229600" cy="1143000"/>
          </a:xfrm>
        </p:spPr>
        <p:txBody>
          <a:bodyPr>
            <a:normAutofit fontScale="90000"/>
          </a:bodyPr>
          <a:lstStyle/>
          <a:p>
            <a:r>
              <a:rPr lang="zh-CN" altLang="en-US" spc="200" dirty="0">
                <a:solidFill>
                  <a:srgbClr val="9D1F33"/>
                </a:solidFill>
                <a:latin typeface="+mj-ea"/>
              </a:rPr>
              <a:t>青年一代必将大有可为、大有作为</a:t>
            </a:r>
            <a:endParaRPr lang="zh-CN" altLang="en-US" dirty="0">
              <a:latin typeface="+mj-ea"/>
            </a:endParaRPr>
          </a:p>
        </p:txBody>
      </p:sp>
      <p:sp>
        <p:nvSpPr>
          <p:cNvPr id="3" name="内容占位符 2"/>
          <p:cNvSpPr>
            <a:spLocks noGrp="1"/>
          </p:cNvSpPr>
          <p:nvPr>
            <p:ph idx="1"/>
          </p:nvPr>
        </p:nvSpPr>
        <p:spPr>
          <a:xfrm>
            <a:off x="822412" y="1844824"/>
            <a:ext cx="7499176" cy="4076162"/>
          </a:xfrm>
        </p:spPr>
        <p:txBody>
          <a:bodyPr/>
          <a:lstStyle/>
          <a:p>
            <a:pPr marL="0" indent="0">
              <a:lnSpc>
                <a:spcPct val="200000"/>
              </a:lnSpc>
              <a:buNone/>
            </a:pPr>
            <a:r>
              <a:rPr lang="zh-CN" altLang="en-US" kern="100" dirty="0">
                <a:solidFill>
                  <a:schemeClr val="tx1">
                    <a:lumMod val="75000"/>
                    <a:lumOff val="25000"/>
                  </a:schemeClr>
                </a:solidFill>
                <a:latin typeface="黑体" panose="02010609060101010101" pitchFamily="49" charset="-122"/>
                <a:ea typeface="黑体" panose="02010609060101010101" pitchFamily="49" charset="-122"/>
                <a:cs typeface="Times New Roman" panose="02020603050405020304" charset="0"/>
              </a:rPr>
              <a:t>    展望未来，我国青年一代必将</a:t>
            </a:r>
            <a:r>
              <a:rPr lang="zh-CN" altLang="en-US" kern="100" dirty="0">
                <a:solidFill>
                  <a:srgbClr val="FF0000"/>
                </a:solidFill>
                <a:latin typeface="黑体" panose="02010609060101010101" pitchFamily="49" charset="-122"/>
                <a:ea typeface="黑体" panose="02010609060101010101" pitchFamily="49" charset="-122"/>
                <a:cs typeface="Times New Roman" panose="02020603050405020304" charset="0"/>
              </a:rPr>
              <a:t>大有可为</a:t>
            </a:r>
            <a:r>
              <a:rPr lang="zh-CN" altLang="en-US" kern="100" dirty="0">
                <a:solidFill>
                  <a:schemeClr val="tx1">
                    <a:lumMod val="75000"/>
                    <a:lumOff val="25000"/>
                  </a:schemeClr>
                </a:solidFill>
                <a:latin typeface="黑体" panose="02010609060101010101" pitchFamily="49" charset="-122"/>
                <a:ea typeface="黑体" panose="02010609060101010101" pitchFamily="49" charset="-122"/>
                <a:cs typeface="Times New Roman" panose="02020603050405020304" charset="0"/>
              </a:rPr>
              <a:t>，也必将</a:t>
            </a:r>
            <a:r>
              <a:rPr lang="zh-CN" altLang="en-US" kern="100" dirty="0">
                <a:solidFill>
                  <a:srgbClr val="FF0000"/>
                </a:solidFill>
                <a:latin typeface="黑体" panose="02010609060101010101" pitchFamily="49" charset="-122"/>
                <a:ea typeface="黑体" panose="02010609060101010101" pitchFamily="49" charset="-122"/>
                <a:cs typeface="Times New Roman" panose="02020603050405020304" charset="0"/>
              </a:rPr>
              <a:t>大有作为</a:t>
            </a:r>
            <a:r>
              <a:rPr lang="zh-CN" altLang="en-US" kern="100" dirty="0">
                <a:solidFill>
                  <a:schemeClr val="tx1">
                    <a:lumMod val="75000"/>
                    <a:lumOff val="25000"/>
                  </a:schemeClr>
                </a:solidFill>
                <a:latin typeface="黑体" panose="02010609060101010101" pitchFamily="49" charset="-122"/>
                <a:ea typeface="黑体" panose="02010609060101010101" pitchFamily="49" charset="-122"/>
                <a:cs typeface="Times New Roman" panose="02020603050405020304" charset="0"/>
              </a:rPr>
              <a:t>。</a:t>
            </a:r>
            <a:endParaRPr lang="en-US" altLang="zh-CN" dirty="0">
              <a:latin typeface="仿宋" panose="02010609060101010101" pitchFamily="49" charset="-122"/>
              <a:ea typeface="仿宋" panose="02010609060101010101" pitchFamily="49" charset="-122"/>
            </a:endParaRPr>
          </a:p>
          <a:p>
            <a:pPr marL="0" indent="0">
              <a:lnSpc>
                <a:spcPct val="150000"/>
              </a:lnSpc>
              <a:buNone/>
            </a:pPr>
            <a:r>
              <a:rPr lang="en-US" altLang="zh-CN" dirty="0">
                <a:latin typeface="仿宋" panose="02010609060101010101" pitchFamily="49" charset="-122"/>
                <a:ea typeface="仿宋" panose="02010609060101010101" pitchFamily="49" charset="-122"/>
              </a:rPr>
              <a:t>        ——</a:t>
            </a:r>
            <a:r>
              <a:rPr lang="zh-CN" altLang="en-US" dirty="0">
                <a:latin typeface="仿宋" panose="02010609060101010101" pitchFamily="49" charset="-122"/>
                <a:ea typeface="仿宋" panose="02010609060101010101" pitchFamily="49" charset="-122"/>
              </a:rPr>
              <a:t>习近平</a:t>
            </a:r>
            <a:r>
              <a:rPr lang="en-US" altLang="zh-CN" dirty="0">
                <a:latin typeface="仿宋" panose="02010609060101010101" pitchFamily="49" charset="-122"/>
                <a:ea typeface="仿宋" panose="02010609060101010101" pitchFamily="49" charset="-122"/>
              </a:rPr>
              <a:t>《</a:t>
            </a:r>
            <a:r>
              <a:rPr lang="zh-CN" altLang="en-US" dirty="0">
                <a:latin typeface="仿宋" panose="02010609060101010101" pitchFamily="49" charset="-122"/>
                <a:ea typeface="仿宋" panose="02010609060101010101" pitchFamily="49" charset="-122"/>
              </a:rPr>
              <a:t>在同各界优秀青年代表座谈时的讲话</a:t>
            </a:r>
            <a:r>
              <a:rPr lang="en-US" altLang="zh-CN" dirty="0">
                <a:latin typeface="仿宋" panose="02010609060101010101" pitchFamily="49" charset="-122"/>
                <a:ea typeface="仿宋" panose="02010609060101010101" pitchFamily="49" charset="-122"/>
              </a:rPr>
              <a:t>》</a:t>
            </a:r>
            <a:endParaRPr lang="zh-CN" altLang="en-US" dirty="0">
              <a:latin typeface="仿宋" panose="02010609060101010101" pitchFamily="49" charset="-122"/>
              <a:ea typeface="仿宋" panose="02010609060101010101" pitchFamily="49" charset="-122"/>
            </a:endParaRPr>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63588" y="1166018"/>
            <a:ext cx="7416824" cy="4525963"/>
          </a:xfrm>
        </p:spPr>
        <p:txBody>
          <a:bodyPr/>
          <a:lstStyle/>
          <a:p>
            <a:pPr marL="0" indent="0">
              <a:lnSpc>
                <a:spcPct val="200000"/>
              </a:lnSpc>
              <a:buNone/>
            </a:pPr>
            <a:r>
              <a:rPr lang="zh-CN" altLang="en-US" kern="100" dirty="0">
                <a:solidFill>
                  <a:schemeClr val="tx1">
                    <a:lumMod val="75000"/>
                    <a:lumOff val="25000"/>
                  </a:schemeClr>
                </a:solidFill>
                <a:latin typeface="黑体" panose="02010609060101010101" pitchFamily="49" charset="-122"/>
                <a:ea typeface="黑体" panose="02010609060101010101" pitchFamily="49" charset="-122"/>
                <a:cs typeface="Times New Roman" panose="02020603050405020304" charset="0"/>
              </a:rPr>
              <a:t>    实现我们的梦想，靠我们这一代，</a:t>
            </a:r>
            <a:r>
              <a:rPr lang="zh-CN" altLang="en-US" b="1" kern="100" dirty="0">
                <a:solidFill>
                  <a:srgbClr val="FF0000"/>
                </a:solidFill>
                <a:latin typeface="黑体" panose="02010609060101010101" pitchFamily="49" charset="-122"/>
                <a:ea typeface="黑体" panose="02010609060101010101" pitchFamily="49" charset="-122"/>
                <a:cs typeface="Times New Roman" panose="02020603050405020304" charset="0"/>
              </a:rPr>
              <a:t>更</a:t>
            </a:r>
            <a:r>
              <a:rPr lang="zh-CN" altLang="en-US" b="1" kern="100" dirty="0">
                <a:solidFill>
                  <a:srgbClr val="9D1F33"/>
                </a:solidFill>
                <a:latin typeface="黑体" panose="02010609060101010101" pitchFamily="49" charset="-122"/>
                <a:ea typeface="黑体" panose="02010609060101010101" pitchFamily="49" charset="-122"/>
                <a:cs typeface="Times New Roman" panose="02020603050405020304" charset="0"/>
              </a:rPr>
              <a:t>靠下一代。</a:t>
            </a:r>
            <a:endParaRPr lang="zh-CN" altLang="zh-CN" b="1" kern="100" dirty="0">
              <a:solidFill>
                <a:srgbClr val="9D1F33"/>
              </a:solidFill>
              <a:latin typeface="黑体" panose="02010609060101010101" pitchFamily="49" charset="-122"/>
              <a:ea typeface="黑体" panose="02010609060101010101" pitchFamily="49" charset="-122"/>
              <a:cs typeface="Times New Roman" panose="02020603050405020304" charset="0"/>
            </a:endParaRPr>
          </a:p>
          <a:p>
            <a:pPr marL="0" indent="0">
              <a:lnSpc>
                <a:spcPct val="150000"/>
              </a:lnSpc>
              <a:buNone/>
            </a:pPr>
            <a:r>
              <a:rPr lang="en-US" altLang="zh-CN" dirty="0">
                <a:latin typeface="仿宋" panose="02010609060101010101" pitchFamily="49" charset="-122"/>
                <a:ea typeface="仿宋" panose="02010609060101010101" pitchFamily="49" charset="-122"/>
              </a:rPr>
              <a:t>         ——</a:t>
            </a:r>
            <a:r>
              <a:rPr lang="zh-CN" altLang="en-US" dirty="0">
                <a:latin typeface="仿宋" panose="02010609060101010101" pitchFamily="49" charset="-122"/>
                <a:ea typeface="仿宋" panose="02010609060101010101" pitchFamily="49" charset="-122"/>
              </a:rPr>
              <a:t>习近平</a:t>
            </a:r>
            <a:r>
              <a:rPr lang="en-US" altLang="zh-CN" dirty="0">
                <a:latin typeface="仿宋" panose="02010609060101010101" pitchFamily="49" charset="-122"/>
                <a:ea typeface="仿宋" panose="02010609060101010101" pitchFamily="49" charset="-122"/>
              </a:rPr>
              <a:t>《</a:t>
            </a:r>
            <a:r>
              <a:rPr lang="zh-CN" altLang="en-US" dirty="0">
                <a:latin typeface="仿宋" panose="02010609060101010101" pitchFamily="49" charset="-122"/>
                <a:ea typeface="仿宋" panose="02010609060101010101" pitchFamily="49" charset="-122"/>
              </a:rPr>
              <a:t>从小积极培育和践行社会主义核心价值观</a:t>
            </a:r>
            <a:r>
              <a:rPr lang="en-US" altLang="zh-CN" dirty="0">
                <a:latin typeface="仿宋" panose="02010609060101010101" pitchFamily="49" charset="-122"/>
                <a:ea typeface="仿宋" panose="02010609060101010101" pitchFamily="49" charset="-122"/>
              </a:rPr>
              <a:t>》</a:t>
            </a:r>
            <a:r>
              <a:rPr lang="zh-CN" altLang="en-US" dirty="0">
                <a:latin typeface="仿宋" panose="02010609060101010101" pitchFamily="49" charset="-122"/>
                <a:ea typeface="仿宋" panose="02010609060101010101" pitchFamily="49" charset="-122"/>
              </a:rPr>
              <a:t>（</a:t>
            </a:r>
            <a:r>
              <a:rPr lang="en-US" altLang="zh-CN" dirty="0">
                <a:latin typeface="仿宋" panose="02010609060101010101" pitchFamily="49" charset="-122"/>
                <a:ea typeface="仿宋" panose="02010609060101010101" pitchFamily="49" charset="-122"/>
              </a:rPr>
              <a:t>2014</a:t>
            </a:r>
            <a:r>
              <a:rPr lang="zh-CN" altLang="en-US" dirty="0">
                <a:latin typeface="仿宋" panose="02010609060101010101" pitchFamily="49" charset="-122"/>
                <a:ea typeface="仿宋" panose="02010609060101010101" pitchFamily="49" charset="-122"/>
              </a:rPr>
              <a:t>年</a:t>
            </a:r>
            <a:r>
              <a:rPr lang="en-US" altLang="zh-CN" dirty="0">
                <a:latin typeface="仿宋" panose="02010609060101010101" pitchFamily="49" charset="-122"/>
                <a:ea typeface="仿宋" panose="02010609060101010101" pitchFamily="49" charset="-122"/>
              </a:rPr>
              <a:t>5</a:t>
            </a:r>
            <a:r>
              <a:rPr lang="zh-CN" altLang="en-US" dirty="0">
                <a:latin typeface="仿宋" panose="02010609060101010101" pitchFamily="49" charset="-122"/>
                <a:ea typeface="仿宋" panose="02010609060101010101" pitchFamily="49" charset="-122"/>
              </a:rPr>
              <a:t>月</a:t>
            </a:r>
            <a:r>
              <a:rPr lang="en-US" altLang="zh-CN" dirty="0">
                <a:latin typeface="仿宋" panose="02010609060101010101" pitchFamily="49" charset="-122"/>
                <a:ea typeface="仿宋" panose="02010609060101010101" pitchFamily="49" charset="-122"/>
              </a:rPr>
              <a:t>30</a:t>
            </a:r>
            <a:r>
              <a:rPr lang="zh-CN" altLang="en-US" dirty="0">
                <a:latin typeface="仿宋" panose="02010609060101010101" pitchFamily="49" charset="-122"/>
                <a:ea typeface="仿宋" panose="02010609060101010101" pitchFamily="49" charset="-122"/>
              </a:rPr>
              <a:t>日）</a:t>
            </a:r>
            <a:endParaRPr lang="zh-CN" altLang="en-US" dirty="0">
              <a:latin typeface="仿宋" panose="02010609060101010101" pitchFamily="49" charset="-122"/>
              <a:ea typeface="仿宋" panose="02010609060101010101" pitchFamily="49" charset="-122"/>
            </a:endParaRPr>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gn="l"/>
            <a:r>
              <a:rPr lang="zh-CN" altLang="en-US" spc="200" dirty="0">
                <a:solidFill>
                  <a:srgbClr val="9D1F33"/>
                </a:solidFill>
                <a:latin typeface="+mj-ea"/>
              </a:rPr>
              <a:t>青年一代必将大有可为、大有作为</a:t>
            </a:r>
            <a:endParaRPr lang="zh-CN" altLang="en-US" dirty="0">
              <a:latin typeface="+mj-ea"/>
            </a:endParaRPr>
          </a:p>
        </p:txBody>
      </p:sp>
      <p:sp>
        <p:nvSpPr>
          <p:cNvPr id="3" name="内容占位符 2"/>
          <p:cNvSpPr>
            <a:spLocks noGrp="1"/>
          </p:cNvSpPr>
          <p:nvPr>
            <p:ph idx="1"/>
          </p:nvPr>
        </p:nvSpPr>
        <p:spPr>
          <a:xfrm>
            <a:off x="711043" y="1620945"/>
            <a:ext cx="7859216" cy="4184319"/>
          </a:xfrm>
        </p:spPr>
        <p:txBody>
          <a:bodyPr>
            <a:normAutofit/>
          </a:bodyPr>
          <a:lstStyle/>
          <a:p>
            <a:pPr marL="0" indent="0">
              <a:lnSpc>
                <a:spcPct val="200000"/>
              </a:lnSpc>
              <a:buNone/>
            </a:pPr>
            <a:r>
              <a:rPr lang="zh-CN" altLang="en-US" kern="100" dirty="0">
                <a:solidFill>
                  <a:schemeClr val="tx1">
                    <a:lumMod val="75000"/>
                    <a:lumOff val="25000"/>
                  </a:schemeClr>
                </a:solidFill>
                <a:latin typeface="黑体" panose="02010609060101010101" pitchFamily="49" charset="-122"/>
                <a:ea typeface="黑体" panose="02010609060101010101" pitchFamily="49" charset="-122"/>
                <a:cs typeface="Times New Roman" panose="02020603050405020304" charset="0"/>
              </a:rPr>
              <a:t>    我相信，</a:t>
            </a:r>
            <a:r>
              <a:rPr lang="zh-CN" altLang="en-US" kern="100" dirty="0">
                <a:solidFill>
                  <a:srgbClr val="FF0000"/>
                </a:solidFill>
                <a:latin typeface="黑体" panose="02010609060101010101" pitchFamily="49" charset="-122"/>
                <a:ea typeface="黑体" panose="02010609060101010101" pitchFamily="49" charset="-122"/>
                <a:cs typeface="Times New Roman" panose="02020603050405020304" charset="0"/>
              </a:rPr>
              <a:t>当代中国青年一定能够担当起</a:t>
            </a:r>
            <a:r>
              <a:rPr lang="zh-CN" altLang="en-US" kern="100" dirty="0">
                <a:solidFill>
                  <a:schemeClr val="tx1">
                    <a:lumMod val="75000"/>
                    <a:lumOff val="25000"/>
                  </a:schemeClr>
                </a:solidFill>
                <a:latin typeface="黑体" panose="02010609060101010101" pitchFamily="49" charset="-122"/>
                <a:ea typeface="黑体" panose="02010609060101010101" pitchFamily="49" charset="-122"/>
                <a:cs typeface="Times New Roman" panose="02020603050405020304" charset="0"/>
              </a:rPr>
              <a:t>党和人民赋予的历史重任。</a:t>
            </a:r>
            <a:endParaRPr lang="en-US" altLang="zh-CN" kern="100" dirty="0">
              <a:solidFill>
                <a:schemeClr val="tx1">
                  <a:lumMod val="75000"/>
                  <a:lumOff val="25000"/>
                </a:schemeClr>
              </a:solidFill>
              <a:latin typeface="黑体" panose="02010609060101010101" pitchFamily="49" charset="-122"/>
              <a:ea typeface="黑体" panose="02010609060101010101" pitchFamily="49" charset="-122"/>
              <a:cs typeface="Times New Roman" panose="02020603050405020304" charset="0"/>
            </a:endParaRPr>
          </a:p>
          <a:p>
            <a:pPr marL="0" indent="0">
              <a:lnSpc>
                <a:spcPct val="200000"/>
              </a:lnSpc>
              <a:buNone/>
            </a:pPr>
            <a:endParaRPr lang="en-US" altLang="zh-CN" sz="1100" kern="100" dirty="0">
              <a:solidFill>
                <a:schemeClr val="tx1">
                  <a:lumMod val="75000"/>
                  <a:lumOff val="25000"/>
                </a:schemeClr>
              </a:solidFill>
              <a:latin typeface="黑体" panose="02010609060101010101" pitchFamily="49" charset="-122"/>
              <a:ea typeface="黑体" panose="02010609060101010101" pitchFamily="49" charset="-122"/>
              <a:cs typeface="Times New Roman" panose="02020603050405020304" charset="0"/>
            </a:endParaRPr>
          </a:p>
          <a:p>
            <a:pPr marL="0" indent="0">
              <a:lnSpc>
                <a:spcPct val="150000"/>
              </a:lnSpc>
              <a:buNone/>
            </a:pPr>
            <a:r>
              <a:rPr lang="en-US" altLang="zh-CN" b="1" kern="100" dirty="0">
                <a:latin typeface="仿宋" panose="02010609060101010101" pitchFamily="49" charset="-122"/>
                <a:ea typeface="仿宋" panose="02010609060101010101" pitchFamily="49" charset="-122"/>
                <a:cs typeface="Times New Roman" panose="02020603050405020304" charset="0"/>
              </a:rPr>
              <a:t>        ——</a:t>
            </a:r>
            <a:r>
              <a:rPr lang="zh-CN" altLang="en-US" dirty="0">
                <a:latin typeface="仿宋" panose="02010609060101010101" pitchFamily="49" charset="-122"/>
                <a:ea typeface="仿宋" panose="02010609060101010101" pitchFamily="49" charset="-122"/>
              </a:rPr>
              <a:t>习近平</a:t>
            </a:r>
            <a:r>
              <a:rPr lang="en-US" altLang="zh-CN" dirty="0">
                <a:latin typeface="仿宋" panose="02010609060101010101" pitchFamily="49" charset="-122"/>
                <a:ea typeface="仿宋" panose="02010609060101010101" pitchFamily="49" charset="-122"/>
              </a:rPr>
              <a:t>《</a:t>
            </a:r>
            <a:r>
              <a:rPr lang="zh-CN" altLang="en-US" dirty="0">
                <a:latin typeface="仿宋" panose="02010609060101010101" pitchFamily="49" charset="-122"/>
                <a:ea typeface="仿宋" panose="02010609060101010101" pitchFamily="49" charset="-122"/>
              </a:rPr>
              <a:t>青年要自觉践行社会主义核心价值观</a:t>
            </a:r>
            <a:r>
              <a:rPr lang="en-US" altLang="zh-CN" dirty="0">
                <a:latin typeface="仿宋" panose="02010609060101010101" pitchFamily="49" charset="-122"/>
                <a:ea typeface="仿宋" panose="02010609060101010101" pitchFamily="49" charset="-122"/>
              </a:rPr>
              <a:t>》</a:t>
            </a:r>
            <a:r>
              <a:rPr lang="zh-CN" altLang="en-US" dirty="0">
                <a:latin typeface="仿宋" panose="02010609060101010101" pitchFamily="49" charset="-122"/>
                <a:ea typeface="仿宋" panose="02010609060101010101" pitchFamily="49" charset="-122"/>
              </a:rPr>
              <a:t>（</a:t>
            </a:r>
            <a:r>
              <a:rPr lang="en-US" altLang="zh-CN" dirty="0">
                <a:latin typeface="仿宋" panose="02010609060101010101" pitchFamily="49" charset="-122"/>
                <a:ea typeface="仿宋" panose="02010609060101010101" pitchFamily="49" charset="-122"/>
              </a:rPr>
              <a:t>2014</a:t>
            </a:r>
            <a:r>
              <a:rPr lang="zh-CN" altLang="en-US" dirty="0">
                <a:latin typeface="仿宋" panose="02010609060101010101" pitchFamily="49" charset="-122"/>
                <a:ea typeface="仿宋" panose="02010609060101010101" pitchFamily="49" charset="-122"/>
              </a:rPr>
              <a:t>年</a:t>
            </a:r>
            <a:r>
              <a:rPr lang="en-US" altLang="zh-CN" dirty="0">
                <a:latin typeface="仿宋" panose="02010609060101010101" pitchFamily="49" charset="-122"/>
                <a:ea typeface="仿宋" panose="02010609060101010101" pitchFamily="49" charset="-122"/>
              </a:rPr>
              <a:t>5</a:t>
            </a:r>
            <a:r>
              <a:rPr lang="zh-CN" altLang="en-US" dirty="0">
                <a:latin typeface="仿宋" panose="02010609060101010101" pitchFamily="49" charset="-122"/>
                <a:ea typeface="仿宋" panose="02010609060101010101" pitchFamily="49" charset="-122"/>
              </a:rPr>
              <a:t>月</a:t>
            </a:r>
            <a:r>
              <a:rPr lang="en-US" altLang="zh-CN" dirty="0">
                <a:latin typeface="仿宋" panose="02010609060101010101" pitchFamily="49" charset="-122"/>
                <a:ea typeface="仿宋" panose="02010609060101010101" pitchFamily="49" charset="-122"/>
              </a:rPr>
              <a:t>4</a:t>
            </a:r>
            <a:r>
              <a:rPr lang="zh-CN" altLang="en-US" dirty="0">
                <a:latin typeface="仿宋" panose="02010609060101010101" pitchFamily="49" charset="-122"/>
                <a:ea typeface="仿宋" panose="02010609060101010101" pitchFamily="49" charset="-122"/>
              </a:rPr>
              <a:t>日）</a:t>
            </a:r>
            <a:endParaRPr lang="en-US" altLang="zh-CN" dirty="0">
              <a:latin typeface="仿宋" panose="02010609060101010101" pitchFamily="49" charset="-122"/>
              <a:ea typeface="仿宋" panose="02010609060101010101" pitchFamily="49" charset="-122"/>
            </a:endParaRPr>
          </a:p>
          <a:p>
            <a:pPr marL="0" indent="0">
              <a:lnSpc>
                <a:spcPct val="200000"/>
              </a:lnSpc>
              <a:buNone/>
            </a:pPr>
            <a:endParaRPr lang="zh-CN" altLang="zh-CN" b="1" kern="100" dirty="0">
              <a:solidFill>
                <a:srgbClr val="9D1F33"/>
              </a:solidFill>
              <a:latin typeface="黑体" panose="02010609060101010101" pitchFamily="49" charset="-122"/>
              <a:ea typeface="黑体" panose="02010609060101010101" pitchFamily="49" charset="-122"/>
              <a:cs typeface="Times New Roman" panose="02020603050405020304" charset="0"/>
            </a:endParaRPr>
          </a:p>
          <a:p>
            <a:pPr marL="0" indent="0">
              <a:buNone/>
            </a:pPr>
            <a:endParaRPr lang="zh-CN" altLang="en-US" dirty="0"/>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42392" y="1237891"/>
            <a:ext cx="7859216" cy="4525963"/>
          </a:xfrm>
        </p:spPr>
        <p:txBody>
          <a:bodyPr/>
          <a:lstStyle/>
          <a:p>
            <a:pPr marL="0" indent="0">
              <a:lnSpc>
                <a:spcPct val="150000"/>
              </a:lnSpc>
              <a:buNone/>
            </a:pPr>
            <a:r>
              <a:rPr lang="zh-CN" altLang="en-US" kern="100" dirty="0">
                <a:solidFill>
                  <a:schemeClr val="tx1">
                    <a:lumMod val="75000"/>
                    <a:lumOff val="25000"/>
                  </a:schemeClr>
                </a:solidFill>
                <a:latin typeface="黑体" panose="02010609060101010101" pitchFamily="49" charset="-122"/>
                <a:ea typeface="黑体" panose="02010609060101010101" pitchFamily="49" charset="-122"/>
                <a:cs typeface="Times New Roman" panose="02020603050405020304" charset="0"/>
              </a:rPr>
              <a:t>    国家的前途，民族的命运，人民的幸福，是</a:t>
            </a:r>
            <a:r>
              <a:rPr lang="zh-CN" altLang="en-US" kern="100" dirty="0">
                <a:solidFill>
                  <a:srgbClr val="FF0000"/>
                </a:solidFill>
                <a:latin typeface="黑体" panose="02010609060101010101" pitchFamily="49" charset="-122"/>
                <a:ea typeface="黑体" panose="02010609060101010101" pitchFamily="49" charset="-122"/>
                <a:cs typeface="Times New Roman" panose="02020603050405020304" charset="0"/>
              </a:rPr>
              <a:t>当代中国青年必须和必将承担的重任</a:t>
            </a:r>
            <a:r>
              <a:rPr lang="zh-CN" altLang="en-US" b="1" kern="100" dirty="0">
                <a:latin typeface="黑体" panose="02010609060101010101" pitchFamily="49" charset="-122"/>
                <a:ea typeface="黑体" panose="02010609060101010101" pitchFamily="49" charset="-122"/>
                <a:cs typeface="Times New Roman" panose="02020603050405020304" charset="0"/>
              </a:rPr>
              <a:t>。</a:t>
            </a:r>
            <a:endParaRPr lang="en-US" altLang="zh-CN" b="1" kern="100" dirty="0">
              <a:latin typeface="黑体" panose="02010609060101010101" pitchFamily="49" charset="-122"/>
              <a:ea typeface="黑体" panose="02010609060101010101" pitchFamily="49" charset="-122"/>
              <a:cs typeface="Times New Roman" panose="02020603050405020304" charset="0"/>
            </a:endParaRPr>
          </a:p>
          <a:p>
            <a:pPr marL="0" indent="0">
              <a:lnSpc>
                <a:spcPct val="150000"/>
              </a:lnSpc>
              <a:buNone/>
            </a:pPr>
            <a:r>
              <a:rPr lang="en-US" altLang="zh-CN" b="1" kern="100" dirty="0">
                <a:latin typeface="仿宋" panose="02010609060101010101" pitchFamily="49" charset="-122"/>
                <a:ea typeface="仿宋" panose="02010609060101010101" pitchFamily="49" charset="-122"/>
                <a:cs typeface="Times New Roman" panose="02020603050405020304" charset="0"/>
              </a:rPr>
              <a:t>        ——</a:t>
            </a:r>
            <a:r>
              <a:rPr lang="zh-CN" altLang="en-US" dirty="0">
                <a:latin typeface="仿宋" panose="02010609060101010101" pitchFamily="49" charset="-122"/>
                <a:ea typeface="仿宋" panose="02010609060101010101" pitchFamily="49" charset="-122"/>
              </a:rPr>
              <a:t>习近平</a:t>
            </a:r>
            <a:r>
              <a:rPr lang="en-US" altLang="zh-CN" dirty="0">
                <a:latin typeface="仿宋" panose="02010609060101010101" pitchFamily="49" charset="-122"/>
                <a:ea typeface="仿宋" panose="02010609060101010101" pitchFamily="49" charset="-122"/>
              </a:rPr>
              <a:t>《</a:t>
            </a:r>
            <a:r>
              <a:rPr lang="zh-CN" altLang="en-US" dirty="0">
                <a:latin typeface="仿宋" panose="02010609060101010101" pitchFamily="49" charset="-122"/>
                <a:ea typeface="仿宋" panose="02010609060101010101" pitchFamily="49" charset="-122"/>
              </a:rPr>
              <a:t>致全国青联十二届全委会和全国学联二十六大的贺信</a:t>
            </a:r>
            <a:r>
              <a:rPr lang="en-US" altLang="zh-CN" dirty="0">
                <a:latin typeface="仿宋" panose="02010609060101010101" pitchFamily="49" charset="-122"/>
                <a:ea typeface="仿宋" panose="02010609060101010101" pitchFamily="49" charset="-122"/>
              </a:rPr>
              <a:t>》</a:t>
            </a:r>
            <a:r>
              <a:rPr lang="zh-CN" altLang="en-US" dirty="0">
                <a:latin typeface="仿宋" panose="02010609060101010101" pitchFamily="49" charset="-122"/>
                <a:ea typeface="仿宋" panose="02010609060101010101" pitchFamily="49" charset="-122"/>
              </a:rPr>
              <a:t>（</a:t>
            </a:r>
            <a:r>
              <a:rPr lang="en-US" altLang="zh-CN" dirty="0">
                <a:latin typeface="仿宋" panose="02010609060101010101" pitchFamily="49" charset="-122"/>
                <a:ea typeface="仿宋" panose="02010609060101010101" pitchFamily="49" charset="-122"/>
              </a:rPr>
              <a:t>2015</a:t>
            </a:r>
            <a:r>
              <a:rPr lang="zh-CN" altLang="en-US" dirty="0">
                <a:latin typeface="仿宋" panose="02010609060101010101" pitchFamily="49" charset="-122"/>
                <a:ea typeface="仿宋" panose="02010609060101010101" pitchFamily="49" charset="-122"/>
              </a:rPr>
              <a:t>年</a:t>
            </a:r>
            <a:r>
              <a:rPr lang="en-US" altLang="zh-CN" dirty="0">
                <a:latin typeface="仿宋" panose="02010609060101010101" pitchFamily="49" charset="-122"/>
                <a:ea typeface="仿宋" panose="02010609060101010101" pitchFamily="49" charset="-122"/>
              </a:rPr>
              <a:t>7</a:t>
            </a:r>
            <a:r>
              <a:rPr lang="zh-CN" altLang="en-US" dirty="0">
                <a:latin typeface="仿宋" panose="02010609060101010101" pitchFamily="49" charset="-122"/>
                <a:ea typeface="仿宋" panose="02010609060101010101" pitchFamily="49" charset="-122"/>
              </a:rPr>
              <a:t>月</a:t>
            </a:r>
            <a:r>
              <a:rPr lang="en-US" altLang="zh-CN" dirty="0">
                <a:latin typeface="仿宋" panose="02010609060101010101" pitchFamily="49" charset="-122"/>
                <a:ea typeface="仿宋" panose="02010609060101010101" pitchFamily="49" charset="-122"/>
              </a:rPr>
              <a:t>24</a:t>
            </a:r>
            <a:r>
              <a:rPr lang="zh-CN" altLang="en-US" dirty="0">
                <a:latin typeface="仿宋" panose="02010609060101010101" pitchFamily="49" charset="-122"/>
                <a:ea typeface="仿宋" panose="02010609060101010101" pitchFamily="49" charset="-122"/>
              </a:rPr>
              <a:t>日）</a:t>
            </a:r>
            <a:endParaRPr lang="zh-CN" altLang="zh-CN" b="1" kern="100" dirty="0">
              <a:latin typeface="仿宋" panose="02010609060101010101" pitchFamily="49" charset="-122"/>
              <a:ea typeface="仿宋" panose="02010609060101010101" pitchFamily="49" charset="-122"/>
              <a:cs typeface="Times New Roman" panose="02020603050405020304" charset="0"/>
            </a:endParaRPr>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r>
              <a:rPr lang="zh-CN" altLang="en-US" sz="4000" dirty="0">
                <a:solidFill>
                  <a:srgbClr val="C00000"/>
                </a:solidFill>
              </a:rPr>
              <a:t>小目标与大目标的关系：</a:t>
            </a:r>
            <a:endParaRPr lang="zh-CN" altLang="en-US" sz="4000" dirty="0">
              <a:solidFill>
                <a:srgbClr val="C00000"/>
              </a:solidFill>
            </a:endParaRPr>
          </a:p>
        </p:txBody>
      </p:sp>
      <p:sp>
        <p:nvSpPr>
          <p:cNvPr id="3" name="内容占位符 2"/>
          <p:cNvSpPr>
            <a:spLocks noGrp="1"/>
          </p:cNvSpPr>
          <p:nvPr>
            <p:ph idx="1"/>
          </p:nvPr>
        </p:nvSpPr>
        <p:spPr>
          <a:xfrm>
            <a:off x="642392" y="1517650"/>
            <a:ext cx="7859216" cy="4525963"/>
          </a:xfrm>
        </p:spPr>
        <p:txBody>
          <a:bodyPr/>
          <a:lstStyle/>
          <a:p>
            <a:pPr marL="0" indent="0">
              <a:lnSpc>
                <a:spcPct val="150000"/>
              </a:lnSpc>
              <a:buNone/>
            </a:pPr>
            <a:r>
              <a:rPr lang="zh-CN" altLang="en-US" dirty="0">
                <a:latin typeface="黑体" panose="02010609060101010101" pitchFamily="49" charset="-122"/>
                <a:ea typeface="黑体" panose="02010609060101010101" pitchFamily="49" charset="-122"/>
              </a:rPr>
              <a:t>    如果我们每一位老师都能把自己的学生培养好，使学生富有责任感。这</a:t>
            </a:r>
            <a:r>
              <a:rPr lang="zh-CN" altLang="en-US" dirty="0">
                <a:solidFill>
                  <a:srgbClr val="FF0000"/>
                </a:solidFill>
                <a:latin typeface="黑体" panose="02010609060101010101" pitchFamily="49" charset="-122"/>
                <a:ea typeface="黑体" panose="02010609060101010101" pitchFamily="49" charset="-122"/>
              </a:rPr>
              <a:t>些小目标能够汇聚起实现中国梦的大目标</a:t>
            </a:r>
            <a:r>
              <a:rPr lang="zh-CN" altLang="en-US" dirty="0">
                <a:latin typeface="黑体" panose="02010609060101010101" pitchFamily="49" charset="-122"/>
                <a:ea typeface="黑体" panose="02010609060101010101" pitchFamily="49" charset="-122"/>
              </a:rPr>
              <a:t>。</a:t>
            </a:r>
            <a:endParaRPr lang="en-US" altLang="zh-CN" dirty="0">
              <a:latin typeface="黑体" panose="02010609060101010101" pitchFamily="49" charset="-122"/>
              <a:ea typeface="黑体" panose="02010609060101010101" pitchFamily="49" charset="-122"/>
            </a:endParaRPr>
          </a:p>
          <a:p>
            <a:pPr marL="0" indent="0">
              <a:lnSpc>
                <a:spcPct val="150000"/>
              </a:lnSpc>
              <a:buNone/>
            </a:pPr>
            <a:r>
              <a:rPr lang="zh-CN" altLang="en-US" dirty="0">
                <a:latin typeface="黑体" panose="02010609060101010101" pitchFamily="49" charset="-122"/>
                <a:ea typeface="黑体" panose="02010609060101010101" pitchFamily="49" charset="-122"/>
              </a:rPr>
              <a:t>    中国梦既关系到青年一代的未来，也关乎我们中老年的未来生活。</a:t>
            </a:r>
            <a:r>
              <a:rPr lang="zh-CN" altLang="en-US" dirty="0">
                <a:solidFill>
                  <a:srgbClr val="FF0000"/>
                </a:solidFill>
                <a:latin typeface="黑体" panose="02010609060101010101" pitchFamily="49" charset="-122"/>
                <a:ea typeface="黑体" panose="02010609060101010101" pitchFamily="49" charset="-122"/>
              </a:rPr>
              <a:t>培养好下一代，既为了国家，也为了我们自己</a:t>
            </a:r>
            <a:r>
              <a:rPr lang="zh-CN" altLang="en-US" dirty="0">
                <a:latin typeface="黑体" panose="02010609060101010101" pitchFamily="49" charset="-122"/>
                <a:ea typeface="黑体" panose="02010609060101010101" pitchFamily="49" charset="-122"/>
              </a:rPr>
              <a:t>。</a:t>
            </a:r>
            <a:endParaRPr lang="zh-CN" altLang="en-US" dirty="0">
              <a:latin typeface="黑体" panose="02010609060101010101" pitchFamily="49" charset="-122"/>
              <a:ea typeface="黑体" panose="02010609060101010101" pitchFamily="49" charset="-122"/>
            </a:endParaRPr>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285214" y="1022344"/>
            <a:ext cx="4114800" cy="3240360"/>
          </a:xfrm>
        </p:spPr>
        <p:txBody>
          <a:bodyPr>
            <a:normAutofit/>
          </a:bodyPr>
          <a:lstStyle/>
          <a:p>
            <a:pPr marL="0" indent="0">
              <a:lnSpc>
                <a:spcPct val="150000"/>
              </a:lnSpc>
              <a:buNone/>
            </a:pPr>
            <a:r>
              <a:rPr lang="zh-CN" altLang="en-US" dirty="0">
                <a:latin typeface="黑体" panose="02010609060101010101" pitchFamily="49" charset="-122"/>
                <a:ea typeface="黑体" panose="02010609060101010101" pitchFamily="49" charset="-122"/>
              </a:rPr>
              <a:t>    “</a:t>
            </a:r>
            <a:r>
              <a:rPr lang="zh-CN" altLang="zh-CN" dirty="0">
                <a:solidFill>
                  <a:srgbClr val="FF0000"/>
                </a:solidFill>
                <a:latin typeface="黑体" panose="02010609060101010101" pitchFamily="49" charset="-122"/>
                <a:ea typeface="黑体" panose="02010609060101010101" pitchFamily="49" charset="-122"/>
              </a:rPr>
              <a:t>青年兴则国家兴，青年强则国家强</a:t>
            </a:r>
            <a:r>
              <a:rPr lang="zh-CN" altLang="zh-CN" b="1" dirty="0">
                <a:latin typeface="黑体" panose="02010609060101010101" pitchFamily="49" charset="-122"/>
                <a:ea typeface="黑体" panose="02010609060101010101" pitchFamily="49" charset="-122"/>
              </a:rPr>
              <a:t>。</a:t>
            </a:r>
            <a:r>
              <a:rPr lang="zh-CN" altLang="zh-CN" dirty="0">
                <a:latin typeface="黑体" panose="02010609060101010101" pitchFamily="49" charset="-122"/>
                <a:ea typeface="黑体" panose="02010609060101010101" pitchFamily="49" charset="-122"/>
              </a:rPr>
              <a:t>青年一代有理想、有</a:t>
            </a:r>
            <a:endParaRPr lang="zh-CN" altLang="en-US" dirty="0">
              <a:latin typeface="仿宋" panose="02010609060101010101" pitchFamily="49" charset="-122"/>
              <a:ea typeface="仿宋" panose="02010609060101010101" pitchFamily="49" charset="-122"/>
            </a:endParaRPr>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97319" y="1052735"/>
            <a:ext cx="2746622" cy="2059967"/>
          </a:xfrm>
          <a:prstGeom prst="rect">
            <a:avLst/>
          </a:prstGeom>
        </p:spPr>
      </p:pic>
      <p:sp>
        <p:nvSpPr>
          <p:cNvPr id="7" name="文本框 6"/>
          <p:cNvSpPr txBox="1"/>
          <p:nvPr/>
        </p:nvSpPr>
        <p:spPr>
          <a:xfrm>
            <a:off x="1073386" y="3300492"/>
            <a:ext cx="7332202" cy="3046988"/>
          </a:xfrm>
          <a:prstGeom prst="rect">
            <a:avLst/>
          </a:prstGeom>
          <a:noFill/>
        </p:spPr>
        <p:txBody>
          <a:bodyPr wrap="square" rtlCol="0">
            <a:spAutoFit/>
          </a:bodyPr>
          <a:lstStyle/>
          <a:p>
            <a:pPr>
              <a:lnSpc>
                <a:spcPct val="150000"/>
              </a:lnSpc>
            </a:pPr>
            <a:r>
              <a:rPr lang="zh-CN" altLang="zh-CN" sz="3200" dirty="0">
                <a:latin typeface="黑体" panose="02010609060101010101" pitchFamily="49" charset="-122"/>
                <a:ea typeface="黑体" panose="02010609060101010101" pitchFamily="49" charset="-122"/>
              </a:rPr>
              <a:t>本领、有担当，国家就有前途，民族就</a:t>
            </a:r>
            <a:endParaRPr lang="en-US" altLang="zh-CN" sz="3200" dirty="0">
              <a:latin typeface="黑体" panose="02010609060101010101" pitchFamily="49" charset="-122"/>
              <a:ea typeface="黑体" panose="02010609060101010101" pitchFamily="49" charset="-122"/>
            </a:endParaRPr>
          </a:p>
          <a:p>
            <a:pPr>
              <a:lnSpc>
                <a:spcPct val="150000"/>
              </a:lnSpc>
            </a:pPr>
            <a:r>
              <a:rPr lang="zh-CN" altLang="zh-CN" sz="3200" dirty="0">
                <a:latin typeface="黑体" panose="02010609060101010101" pitchFamily="49" charset="-122"/>
                <a:ea typeface="黑体" panose="02010609060101010101" pitchFamily="49" charset="-122"/>
              </a:rPr>
              <a:t>有希望。</a:t>
            </a:r>
            <a:r>
              <a:rPr lang="zh-CN" altLang="en-US" sz="3200" dirty="0">
                <a:latin typeface="黑体" panose="02010609060101010101" pitchFamily="49" charset="-122"/>
                <a:ea typeface="黑体" panose="02010609060101010101" pitchFamily="49" charset="-122"/>
              </a:rPr>
              <a:t>”</a:t>
            </a:r>
            <a:endParaRPr lang="en-US" altLang="zh-CN" sz="3200" dirty="0">
              <a:latin typeface="黑体" panose="02010609060101010101" pitchFamily="49" charset="-122"/>
              <a:ea typeface="黑体" panose="02010609060101010101" pitchFamily="49" charset="-122"/>
            </a:endParaRPr>
          </a:p>
          <a:p>
            <a:pPr>
              <a:lnSpc>
                <a:spcPct val="150000"/>
              </a:lnSpc>
            </a:pPr>
            <a:r>
              <a:rPr lang="en-US" altLang="zh-CN" dirty="0">
                <a:latin typeface="仿宋" panose="02010609060101010101" pitchFamily="49" charset="-122"/>
                <a:ea typeface="仿宋" panose="02010609060101010101" pitchFamily="49" charset="-122"/>
              </a:rPr>
              <a:t>                </a:t>
            </a:r>
            <a:r>
              <a:rPr lang="en-US" altLang="zh-CN" sz="3200" dirty="0">
                <a:latin typeface="仿宋" panose="02010609060101010101" pitchFamily="49" charset="-122"/>
                <a:ea typeface="仿宋" panose="02010609060101010101" pitchFamily="49" charset="-122"/>
              </a:rPr>
              <a:t>—— </a:t>
            </a:r>
            <a:r>
              <a:rPr lang="zh-CN" altLang="en-US" sz="3200" dirty="0">
                <a:latin typeface="仿宋" panose="02010609060101010101" pitchFamily="49" charset="-122"/>
                <a:ea typeface="仿宋" panose="02010609060101010101" pitchFamily="49" charset="-122"/>
              </a:rPr>
              <a:t>习近平在党的十九大的</a:t>
            </a:r>
            <a:endParaRPr lang="en-US" altLang="zh-CN" sz="3200" dirty="0">
              <a:latin typeface="仿宋" panose="02010609060101010101" pitchFamily="49" charset="-122"/>
              <a:ea typeface="仿宋" panose="02010609060101010101" pitchFamily="49" charset="-122"/>
            </a:endParaRPr>
          </a:p>
          <a:p>
            <a:pPr>
              <a:lnSpc>
                <a:spcPct val="150000"/>
              </a:lnSpc>
            </a:pPr>
            <a:r>
              <a:rPr lang="zh-CN" altLang="en-US" sz="3200" dirty="0">
                <a:latin typeface="仿宋" panose="02010609060101010101" pitchFamily="49" charset="-122"/>
                <a:ea typeface="仿宋" panose="02010609060101010101" pitchFamily="49" charset="-122"/>
              </a:rPr>
              <a:t>              工作报告</a:t>
            </a:r>
            <a:endParaRPr lang="zh-CN" altLang="en-US" sz="3200" dirty="0">
              <a:latin typeface="仿宋" panose="02010609060101010101" pitchFamily="49" charset="-122"/>
              <a:ea typeface="仿宋" panose="02010609060101010101" pitchFamily="49" charset="-122"/>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4000" dirty="0"/>
              <a:t>香港非法占中运动</a:t>
            </a:r>
            <a:endParaRPr lang="zh-CN" altLang="en-US" sz="4000" dirty="0"/>
          </a:p>
        </p:txBody>
      </p:sp>
      <p:sp>
        <p:nvSpPr>
          <p:cNvPr id="4" name="灯片编号占位符 3"/>
          <p:cNvSpPr>
            <a:spLocks noGrp="1"/>
          </p:cNvSpPr>
          <p:nvPr>
            <p:ph type="sldNum" sz="quarter" idx="12"/>
          </p:nvPr>
        </p:nvSpPr>
        <p:spPr/>
        <p:txBody>
          <a:bodyPr/>
          <a:lstStyle/>
          <a:p>
            <a:fld id="{E842BA98-F887-4B46-8C8A-C2307A61ADAB}" type="slidenum">
              <a:rPr lang="zh-CN" altLang="en-US" smtClean="0"/>
            </a:fld>
            <a:endParaRPr lang="zh-CN" altLang="en-US"/>
          </a:p>
        </p:txBody>
      </p:sp>
      <p:pic>
        <p:nvPicPr>
          <p:cNvPr id="4098" name="Picture 2" descr="D:\张智强文档\002-上海中医药大学\055-张智强讲稿\009-辅导员培训\0.jpg"/>
          <p:cNvPicPr>
            <a:picLocks noChangeAspect="1" noChangeArrowheads="1"/>
          </p:cNvPicPr>
          <p:nvPr/>
        </p:nvPicPr>
        <p:blipFill>
          <a:blip r:embed="rId1" cstate="print"/>
          <a:srcRect/>
          <a:stretch>
            <a:fillRect/>
          </a:stretch>
        </p:blipFill>
        <p:spPr bwMode="auto">
          <a:xfrm>
            <a:off x="611560" y="1484784"/>
            <a:ext cx="3810000" cy="2486025"/>
          </a:xfrm>
          <a:prstGeom prst="rect">
            <a:avLst/>
          </a:prstGeom>
          <a:noFill/>
        </p:spPr>
      </p:pic>
      <p:pic>
        <p:nvPicPr>
          <p:cNvPr id="4099" name="Picture 3" descr="D:\张智强文档\002-上海中医药大学\055-张智强讲稿\009-辅导员培训\0 (1).jpg"/>
          <p:cNvPicPr>
            <a:picLocks noChangeAspect="1" noChangeArrowheads="1"/>
          </p:cNvPicPr>
          <p:nvPr/>
        </p:nvPicPr>
        <p:blipFill>
          <a:blip r:embed="rId2" cstate="print"/>
          <a:srcRect/>
          <a:stretch>
            <a:fillRect/>
          </a:stretch>
        </p:blipFill>
        <p:spPr bwMode="auto">
          <a:xfrm>
            <a:off x="4572000" y="2276872"/>
            <a:ext cx="3810000" cy="2533650"/>
          </a:xfrm>
          <a:prstGeom prst="rect">
            <a:avLst/>
          </a:prstGeom>
          <a:noFill/>
        </p:spPr>
      </p:pic>
      <p:pic>
        <p:nvPicPr>
          <p:cNvPr id="4100" name="Picture 4" descr="D:\张智强文档\002-上海中医药大学\055-张智强讲稿\009-辅导员培训\800 (2).jpg"/>
          <p:cNvPicPr>
            <a:picLocks noChangeAspect="1" noChangeArrowheads="1"/>
          </p:cNvPicPr>
          <p:nvPr/>
        </p:nvPicPr>
        <p:blipFill>
          <a:blip r:embed="rId3" cstate="print"/>
          <a:srcRect/>
          <a:stretch>
            <a:fillRect/>
          </a:stretch>
        </p:blipFill>
        <p:spPr bwMode="auto">
          <a:xfrm>
            <a:off x="1187624" y="4149080"/>
            <a:ext cx="3810000" cy="2381250"/>
          </a:xfrm>
          <a:prstGeom prst="rect">
            <a:avLst/>
          </a:prstGeom>
          <a:noFill/>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23528" y="3645024"/>
            <a:ext cx="4680520" cy="2448272"/>
          </a:xfrm>
        </p:spPr>
        <p:txBody>
          <a:bodyPr>
            <a:normAutofit/>
          </a:bodyPr>
          <a:lstStyle/>
          <a:p>
            <a:pPr>
              <a:lnSpc>
                <a:spcPct val="150000"/>
              </a:lnSpc>
              <a:buNone/>
            </a:pPr>
            <a:r>
              <a:rPr lang="en-US" altLang="zh-CN" sz="2400" dirty="0">
                <a:latin typeface="黑体" panose="02010609060101010101" pitchFamily="49" charset="-122"/>
                <a:ea typeface="黑体" panose="02010609060101010101" pitchFamily="49" charset="-122"/>
              </a:rPr>
              <a:t>       2014</a:t>
            </a:r>
            <a:r>
              <a:rPr lang="zh-CN" altLang="en-US" sz="2400" dirty="0">
                <a:latin typeface="黑体" panose="02010609060101010101" pitchFamily="49" charset="-122"/>
                <a:ea typeface="黑体" panose="02010609060101010101" pitchFamily="49" charset="-122"/>
              </a:rPr>
              <a:t>年</a:t>
            </a:r>
            <a:r>
              <a:rPr lang="en-US" altLang="zh-CN" sz="2400" dirty="0">
                <a:latin typeface="黑体" panose="02010609060101010101" pitchFamily="49" charset="-122"/>
                <a:ea typeface="黑体" panose="02010609060101010101" pitchFamily="49" charset="-122"/>
              </a:rPr>
              <a:t>3</a:t>
            </a:r>
            <a:r>
              <a:rPr lang="zh-CN" altLang="en-US" sz="2400" dirty="0">
                <a:latin typeface="黑体" panose="02010609060101010101" pitchFamily="49" charset="-122"/>
                <a:ea typeface="黑体" panose="02010609060101010101" pitchFamily="49" charset="-122"/>
              </a:rPr>
              <a:t>月</a:t>
            </a:r>
            <a:r>
              <a:rPr lang="en-US" altLang="zh-CN" sz="2400" dirty="0">
                <a:latin typeface="黑体" panose="02010609060101010101" pitchFamily="49" charset="-122"/>
                <a:ea typeface="黑体" panose="02010609060101010101" pitchFamily="49" charset="-122"/>
              </a:rPr>
              <a:t>18</a:t>
            </a:r>
            <a:r>
              <a:rPr lang="zh-CN" altLang="en-US" sz="2400" dirty="0">
                <a:latin typeface="黑体" panose="02010609060101010101" pitchFamily="49" charset="-122"/>
                <a:ea typeface="黑体" panose="02010609060101010101" pitchFamily="49" charset="-122"/>
              </a:rPr>
              <a:t>日起台湾大学生和公民共同发起占领“立法院”所引起的社会运动事件，称为</a:t>
            </a:r>
            <a:r>
              <a:rPr lang="zh-CN" altLang="en-US" sz="2400" dirty="0">
                <a:solidFill>
                  <a:srgbClr val="FF0000"/>
                </a:solidFill>
                <a:latin typeface="黑体" panose="02010609060101010101" pitchFamily="49" charset="-122"/>
                <a:ea typeface="黑体" panose="02010609060101010101" pitchFamily="49" charset="-122"/>
              </a:rPr>
              <a:t>“太阳花”学运</a:t>
            </a:r>
            <a:r>
              <a:rPr lang="zh-CN" altLang="en-US" sz="2400" dirty="0">
                <a:latin typeface="仿宋" panose="02010609060101010101" pitchFamily="49" charset="-122"/>
                <a:ea typeface="仿宋" panose="02010609060101010101" pitchFamily="49" charset="-122"/>
              </a:rPr>
              <a:t>。</a:t>
            </a:r>
            <a:endParaRPr lang="zh-CN" altLang="en-US" sz="2400" dirty="0">
              <a:latin typeface="仿宋" panose="02010609060101010101" pitchFamily="49" charset="-122"/>
              <a:ea typeface="仿宋" panose="02010609060101010101" pitchFamily="49" charset="-122"/>
            </a:endParaRPr>
          </a:p>
        </p:txBody>
      </p:sp>
      <p:sp>
        <p:nvSpPr>
          <p:cNvPr id="4" name="灯片编号占位符 3"/>
          <p:cNvSpPr>
            <a:spLocks noGrp="1"/>
          </p:cNvSpPr>
          <p:nvPr>
            <p:ph type="sldNum" sz="quarter" idx="12"/>
          </p:nvPr>
        </p:nvSpPr>
        <p:spPr/>
        <p:txBody>
          <a:bodyPr/>
          <a:lstStyle/>
          <a:p>
            <a:fld id="{E842BA98-F887-4B46-8C8A-C2307A61ADAB}" type="slidenum">
              <a:rPr lang="zh-CN" altLang="en-US" smtClean="0"/>
            </a:fld>
            <a:endParaRPr lang="zh-CN" altLang="en-US"/>
          </a:p>
        </p:txBody>
      </p:sp>
      <p:pic>
        <p:nvPicPr>
          <p:cNvPr id="5122" name="Picture 2" descr="D:\张智强文档\002-上海中医药大学\055-张智强讲稿\009-辅导员培训\800 (1).jpg"/>
          <p:cNvPicPr>
            <a:picLocks noChangeAspect="1" noChangeArrowheads="1"/>
          </p:cNvPicPr>
          <p:nvPr/>
        </p:nvPicPr>
        <p:blipFill>
          <a:blip r:embed="rId1" cstate="print"/>
          <a:srcRect/>
          <a:stretch>
            <a:fillRect/>
          </a:stretch>
        </p:blipFill>
        <p:spPr bwMode="auto">
          <a:xfrm>
            <a:off x="827584" y="764704"/>
            <a:ext cx="3713373" cy="2484487"/>
          </a:xfrm>
          <a:prstGeom prst="rect">
            <a:avLst/>
          </a:prstGeom>
          <a:noFill/>
        </p:spPr>
      </p:pic>
      <p:pic>
        <p:nvPicPr>
          <p:cNvPr id="5123" name="Picture 3" descr="D:\张智强文档\002-上海中医药大学\055-张智强讲稿\009-辅导员培训\800.jpg"/>
          <p:cNvPicPr>
            <a:picLocks noChangeAspect="1" noChangeArrowheads="1"/>
          </p:cNvPicPr>
          <p:nvPr/>
        </p:nvPicPr>
        <p:blipFill>
          <a:blip r:embed="rId2" cstate="print"/>
          <a:srcRect/>
          <a:stretch>
            <a:fillRect/>
          </a:stretch>
        </p:blipFill>
        <p:spPr bwMode="auto">
          <a:xfrm>
            <a:off x="5220072" y="3573016"/>
            <a:ext cx="3024336" cy="2496142"/>
          </a:xfrm>
          <a:prstGeom prst="rect">
            <a:avLst/>
          </a:prstGeom>
          <a:noFill/>
        </p:spPr>
      </p:pic>
      <p:sp>
        <p:nvSpPr>
          <p:cNvPr id="7" name="矩形 6"/>
          <p:cNvSpPr/>
          <p:nvPr/>
        </p:nvSpPr>
        <p:spPr>
          <a:xfrm>
            <a:off x="4788024" y="620688"/>
            <a:ext cx="3960440" cy="2308324"/>
          </a:xfrm>
          <a:prstGeom prst="rect">
            <a:avLst/>
          </a:prstGeom>
        </p:spPr>
        <p:txBody>
          <a:bodyPr wrap="square">
            <a:spAutoFit/>
          </a:bodyPr>
          <a:lstStyle/>
          <a:p>
            <a:pPr>
              <a:lnSpc>
                <a:spcPct val="150000"/>
              </a:lnSpc>
            </a:pPr>
            <a:r>
              <a:rPr lang="zh-CN" altLang="en-US" sz="2400" dirty="0">
                <a:latin typeface="仿宋" panose="02010609060101010101" pitchFamily="49" charset="-122"/>
                <a:ea typeface="仿宋" panose="02010609060101010101" pitchFamily="49" charset="-122"/>
              </a:rPr>
              <a:t>    </a:t>
            </a:r>
            <a:r>
              <a:rPr lang="zh-CN" altLang="en-US" sz="2400" dirty="0">
                <a:latin typeface="黑体" panose="02010609060101010101" pitchFamily="49" charset="-122"/>
                <a:ea typeface="黑体" panose="02010609060101010101" pitchFamily="49" charset="-122"/>
              </a:rPr>
              <a:t>学运学生称，两岸服贸协议如果在“立法院”通过，“</a:t>
            </a:r>
            <a:r>
              <a:rPr lang="zh-CN" altLang="en-US" sz="2400" b="1" dirty="0">
                <a:solidFill>
                  <a:srgbClr val="FF0000"/>
                </a:solidFill>
                <a:latin typeface="仿宋" panose="02010609060101010101" pitchFamily="49" charset="-122"/>
                <a:ea typeface="仿宋" panose="02010609060101010101" pitchFamily="49" charset="-122"/>
              </a:rPr>
              <a:t>台湾经济将被大陆吞并</a:t>
            </a:r>
            <a:r>
              <a:rPr lang="zh-CN" altLang="en-US" sz="2400" dirty="0">
                <a:latin typeface="黑体" panose="02010609060101010101" pitchFamily="49" charset="-122"/>
                <a:ea typeface="黑体" panose="02010609060101010101" pitchFamily="49" charset="-122"/>
              </a:rPr>
              <a:t>”，他们将失去工作机会</a:t>
            </a:r>
            <a:r>
              <a:rPr lang="en-US" altLang="zh-CN" sz="2400" dirty="0">
                <a:latin typeface="黑体" panose="02010609060101010101" pitchFamily="49" charset="-122"/>
                <a:ea typeface="黑体" panose="02010609060101010101" pitchFamily="49" charset="-122"/>
              </a:rPr>
              <a:t>……</a:t>
            </a:r>
            <a:endParaRPr lang="zh-CN" altLang="en-US" sz="2400" dirty="0">
              <a:latin typeface="黑体" panose="02010609060101010101" pitchFamily="49" charset="-122"/>
              <a:ea typeface="黑体" panose="02010609060101010101" pitchFamily="49" charset="-122"/>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443321"/>
            <a:ext cx="8229600" cy="1143000"/>
          </a:xfrm>
        </p:spPr>
        <p:txBody>
          <a:bodyPr>
            <a:normAutofit/>
          </a:bodyPr>
          <a:lstStyle/>
          <a:p>
            <a:pPr algn="l"/>
            <a:r>
              <a:rPr lang="en-US" altLang="zh-CN" sz="4000" dirty="0">
                <a:solidFill>
                  <a:srgbClr val="C00000"/>
                </a:solidFill>
              </a:rPr>
              <a:t>7.</a:t>
            </a:r>
            <a:r>
              <a:rPr lang="zh-CN" altLang="en-US" sz="4000" dirty="0">
                <a:solidFill>
                  <a:srgbClr val="C00000"/>
                </a:solidFill>
              </a:rPr>
              <a:t>处理好思政课与专业课的关系</a:t>
            </a:r>
            <a:endParaRPr lang="zh-CN" altLang="en-US" sz="4000" dirty="0">
              <a:solidFill>
                <a:srgbClr val="C00000"/>
              </a:solidFill>
            </a:endParaRPr>
          </a:p>
        </p:txBody>
      </p:sp>
      <p:sp>
        <p:nvSpPr>
          <p:cNvPr id="3" name="内容占位符 2"/>
          <p:cNvSpPr>
            <a:spLocks noGrp="1"/>
          </p:cNvSpPr>
          <p:nvPr>
            <p:ph idx="1"/>
          </p:nvPr>
        </p:nvSpPr>
        <p:spPr>
          <a:xfrm>
            <a:off x="457200" y="1832799"/>
            <a:ext cx="8229600" cy="4277072"/>
          </a:xfrm>
        </p:spPr>
        <p:txBody>
          <a:bodyPr/>
          <a:lstStyle/>
          <a:p>
            <a:pPr marL="0" indent="0">
              <a:lnSpc>
                <a:spcPct val="150000"/>
              </a:lnSpc>
              <a:buNone/>
            </a:pPr>
            <a:r>
              <a:rPr lang="zh-CN" altLang="en-US" dirty="0">
                <a:latin typeface="+mj-ea"/>
                <a:ea typeface="+mj-ea"/>
              </a:rPr>
              <a:t>    □  高校思项政治理论课是</a:t>
            </a:r>
            <a:r>
              <a:rPr lang="zh-CN" altLang="en-US" dirty="0">
                <a:solidFill>
                  <a:srgbClr val="FF0000"/>
                </a:solidFill>
                <a:latin typeface="+mj-ea"/>
                <a:ea typeface="+mj-ea"/>
              </a:rPr>
              <a:t>显性教育</a:t>
            </a:r>
            <a:r>
              <a:rPr lang="zh-CN" altLang="en-US" dirty="0">
                <a:latin typeface="+mj-ea"/>
                <a:ea typeface="+mj-ea"/>
              </a:rPr>
              <a:t>，专业课是</a:t>
            </a:r>
            <a:r>
              <a:rPr lang="zh-CN" altLang="en-US" dirty="0">
                <a:solidFill>
                  <a:srgbClr val="FF0000"/>
                </a:solidFill>
                <a:latin typeface="+mj-ea"/>
                <a:ea typeface="+mj-ea"/>
              </a:rPr>
              <a:t>隐性教育</a:t>
            </a:r>
            <a:r>
              <a:rPr lang="zh-CN" altLang="en-US" dirty="0">
                <a:latin typeface="+mj-ea"/>
                <a:ea typeface="+mj-ea"/>
              </a:rPr>
              <a:t>；</a:t>
            </a:r>
            <a:endParaRPr lang="en-US" altLang="zh-CN" dirty="0">
              <a:latin typeface="+mj-ea"/>
              <a:ea typeface="+mj-ea"/>
            </a:endParaRPr>
          </a:p>
          <a:p>
            <a:pPr marL="0" indent="0">
              <a:lnSpc>
                <a:spcPct val="150000"/>
              </a:lnSpc>
              <a:buNone/>
            </a:pPr>
            <a:r>
              <a:rPr lang="en-US" altLang="zh-CN" dirty="0">
                <a:latin typeface="+mj-ea"/>
                <a:ea typeface="+mj-ea"/>
              </a:rPr>
              <a:t>    </a:t>
            </a:r>
            <a:r>
              <a:rPr lang="zh-CN" altLang="zh-CN" dirty="0">
                <a:latin typeface="+mj-ea"/>
                <a:ea typeface="+mj-ea"/>
              </a:rPr>
              <a:t>□</a:t>
            </a:r>
            <a:r>
              <a:rPr lang="en-US" altLang="zh-CN" dirty="0">
                <a:latin typeface="+mj-ea"/>
                <a:ea typeface="+mj-ea"/>
              </a:rPr>
              <a:t>  </a:t>
            </a:r>
            <a:r>
              <a:rPr lang="zh-CN" altLang="en-US" dirty="0">
                <a:latin typeface="+mj-ea"/>
                <a:ea typeface="+mj-ea"/>
              </a:rPr>
              <a:t>高校思想政治理论课是解决</a:t>
            </a:r>
            <a:r>
              <a:rPr lang="zh-CN" altLang="en-US" dirty="0">
                <a:solidFill>
                  <a:srgbClr val="FF0000"/>
                </a:solidFill>
                <a:latin typeface="+mj-ea"/>
                <a:ea typeface="+mj-ea"/>
              </a:rPr>
              <a:t>世界观</a:t>
            </a:r>
            <a:r>
              <a:rPr lang="zh-CN" altLang="en-US" dirty="0">
                <a:latin typeface="+mj-ea"/>
                <a:ea typeface="+mj-ea"/>
              </a:rPr>
              <a:t>、</a:t>
            </a:r>
            <a:r>
              <a:rPr lang="zh-CN" altLang="en-US" dirty="0">
                <a:solidFill>
                  <a:srgbClr val="FF0000"/>
                </a:solidFill>
                <a:latin typeface="+mj-ea"/>
                <a:ea typeface="+mj-ea"/>
              </a:rPr>
              <a:t>方法论</a:t>
            </a:r>
            <a:r>
              <a:rPr lang="zh-CN" altLang="en-US" dirty="0">
                <a:latin typeface="+mj-ea"/>
                <a:ea typeface="+mj-ea"/>
              </a:rPr>
              <a:t>问题，专业课是解决</a:t>
            </a:r>
            <a:r>
              <a:rPr lang="zh-CN" altLang="en-US" dirty="0">
                <a:solidFill>
                  <a:srgbClr val="FF0000"/>
                </a:solidFill>
                <a:latin typeface="+mj-ea"/>
                <a:ea typeface="+mj-ea"/>
              </a:rPr>
              <a:t>专业兴趣</a:t>
            </a:r>
            <a:r>
              <a:rPr lang="zh-CN" altLang="en-US" dirty="0">
                <a:latin typeface="+mj-ea"/>
                <a:ea typeface="+mj-ea"/>
              </a:rPr>
              <a:t>、</a:t>
            </a:r>
            <a:r>
              <a:rPr lang="zh-CN" altLang="en-US" dirty="0">
                <a:solidFill>
                  <a:srgbClr val="FF0000"/>
                </a:solidFill>
                <a:latin typeface="+mj-ea"/>
                <a:ea typeface="+mj-ea"/>
              </a:rPr>
              <a:t>专业认同</a:t>
            </a:r>
            <a:r>
              <a:rPr lang="zh-CN" altLang="en-US" dirty="0">
                <a:latin typeface="+mj-ea"/>
                <a:ea typeface="+mj-ea"/>
              </a:rPr>
              <a:t>、</a:t>
            </a:r>
            <a:r>
              <a:rPr lang="zh-CN" altLang="en-US" dirty="0">
                <a:solidFill>
                  <a:srgbClr val="FF0000"/>
                </a:solidFill>
                <a:latin typeface="+mj-ea"/>
                <a:ea typeface="+mj-ea"/>
              </a:rPr>
              <a:t>职业精神</a:t>
            </a:r>
            <a:r>
              <a:rPr lang="zh-CN" altLang="en-US" dirty="0">
                <a:latin typeface="+mj-ea"/>
                <a:ea typeface="+mj-ea"/>
              </a:rPr>
              <a:t>和</a:t>
            </a:r>
            <a:r>
              <a:rPr lang="zh-CN" altLang="en-US" dirty="0">
                <a:solidFill>
                  <a:srgbClr val="FF0000"/>
                </a:solidFill>
                <a:latin typeface="+mj-ea"/>
                <a:ea typeface="+mj-ea"/>
              </a:rPr>
              <a:t>社会责任感</a:t>
            </a:r>
            <a:r>
              <a:rPr lang="zh-CN" altLang="en-US" dirty="0">
                <a:latin typeface="+mj-ea"/>
                <a:ea typeface="+mj-ea"/>
              </a:rPr>
              <a:t>问题。</a:t>
            </a:r>
            <a:endParaRPr lang="zh-CN" altLang="en-US" dirty="0">
              <a:latin typeface="+mj-ea"/>
              <a:ea typeface="+mj-ea"/>
            </a:endParaRPr>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400447"/>
            <a:ext cx="8229600" cy="1143000"/>
          </a:xfrm>
        </p:spPr>
        <p:txBody>
          <a:bodyPr>
            <a:normAutofit/>
          </a:bodyPr>
          <a:lstStyle/>
          <a:p>
            <a:pPr algn="l"/>
            <a:r>
              <a:rPr lang="zh-CN" altLang="en-US" sz="4000" dirty="0">
                <a:solidFill>
                  <a:srgbClr val="C00000"/>
                </a:solidFill>
              </a:rPr>
              <a:t>与大家交流第四方面内容：</a:t>
            </a:r>
            <a:endParaRPr lang="zh-CN" altLang="en-US" sz="4000" dirty="0">
              <a:solidFill>
                <a:srgbClr val="C00000"/>
              </a:solidFill>
            </a:endParaRPr>
          </a:p>
        </p:txBody>
      </p:sp>
      <p:sp>
        <p:nvSpPr>
          <p:cNvPr id="3" name="内容占位符 2"/>
          <p:cNvSpPr>
            <a:spLocks noGrp="1"/>
          </p:cNvSpPr>
          <p:nvPr>
            <p:ph idx="1"/>
          </p:nvPr>
        </p:nvSpPr>
        <p:spPr>
          <a:xfrm>
            <a:off x="1223628" y="1780183"/>
            <a:ext cx="6696744" cy="4339431"/>
          </a:xfrm>
          <a:solidFill>
            <a:schemeClr val="bg2">
              <a:lumMod val="20000"/>
              <a:lumOff val="80000"/>
            </a:schemeClr>
          </a:solidFill>
        </p:spPr>
        <p:txBody>
          <a:bodyPr anchor="ctr">
            <a:normAutofit/>
          </a:bodyPr>
          <a:lstStyle/>
          <a:p>
            <a:pPr marL="0" indent="0">
              <a:lnSpc>
                <a:spcPct val="150000"/>
              </a:lnSpc>
              <a:buNone/>
            </a:pPr>
            <a:r>
              <a:rPr lang="zh-CN" altLang="en-US" sz="3600" dirty="0">
                <a:latin typeface="黑体" panose="02010609060101010101" pitchFamily="49" charset="-122"/>
                <a:ea typeface="黑体" panose="02010609060101010101" pitchFamily="49" charset="-122"/>
              </a:rPr>
              <a:t>   </a:t>
            </a:r>
            <a:r>
              <a:rPr lang="zh-CN" altLang="en-US" sz="3600" b="1" dirty="0">
                <a:latin typeface="黑体" panose="02010609060101010101" pitchFamily="49" charset="-122"/>
                <a:ea typeface="黑体" panose="02010609060101010101" pitchFamily="49" charset="-122"/>
              </a:rPr>
              <a:t>一、老话题 新任务</a:t>
            </a:r>
            <a:endParaRPr lang="en-US" altLang="zh-CN" sz="3600" b="1" dirty="0">
              <a:latin typeface="黑体" panose="02010609060101010101" pitchFamily="49" charset="-122"/>
              <a:ea typeface="黑体" panose="02010609060101010101" pitchFamily="49" charset="-122"/>
            </a:endParaRPr>
          </a:p>
          <a:p>
            <a:pPr marL="0" indent="0">
              <a:lnSpc>
                <a:spcPct val="150000"/>
              </a:lnSpc>
              <a:buNone/>
            </a:pPr>
            <a:r>
              <a:rPr lang="zh-CN" altLang="en-US" sz="3600" b="1" dirty="0">
                <a:latin typeface="黑体" panose="02010609060101010101" pitchFamily="49" charset="-122"/>
                <a:ea typeface="黑体" panose="02010609060101010101" pitchFamily="49" charset="-122"/>
              </a:rPr>
              <a:t>   二、可行性</a:t>
            </a:r>
            <a:r>
              <a:rPr lang="en-US" altLang="zh-CN" sz="3600" b="1" dirty="0">
                <a:latin typeface="黑体" panose="02010609060101010101" pitchFamily="49" charset="-122"/>
                <a:ea typeface="黑体" panose="02010609060101010101" pitchFamily="49" charset="-122"/>
              </a:rPr>
              <a:t> </a:t>
            </a:r>
            <a:r>
              <a:rPr lang="zh-CN" altLang="en-US" sz="3600" b="1" dirty="0">
                <a:latin typeface="黑体" panose="02010609060101010101" pitchFamily="49" charset="-122"/>
                <a:ea typeface="黑体" panose="02010609060101010101" pitchFamily="49" charset="-122"/>
              </a:rPr>
              <a:t>有效性</a:t>
            </a:r>
            <a:r>
              <a:rPr lang="zh-CN" altLang="en-US" sz="3600" dirty="0">
                <a:latin typeface="仿宋" panose="02010609060101010101" pitchFamily="49" charset="-122"/>
                <a:ea typeface="仿宋" panose="02010609060101010101" pitchFamily="49" charset="-122"/>
              </a:rPr>
              <a:t>（重点）</a:t>
            </a:r>
            <a:endParaRPr lang="en-US" altLang="zh-CN" sz="3600" b="1" dirty="0">
              <a:latin typeface="黑体" panose="02010609060101010101" pitchFamily="49" charset="-122"/>
              <a:ea typeface="黑体" panose="02010609060101010101" pitchFamily="49" charset="-122"/>
            </a:endParaRPr>
          </a:p>
          <a:p>
            <a:pPr marL="0" indent="0">
              <a:lnSpc>
                <a:spcPct val="150000"/>
              </a:lnSpc>
              <a:buNone/>
            </a:pPr>
            <a:r>
              <a:rPr lang="zh-CN" altLang="en-US" sz="3600" b="1" dirty="0">
                <a:latin typeface="黑体" panose="02010609060101010101" pitchFamily="49" charset="-122"/>
                <a:ea typeface="黑体" panose="02010609060101010101" pitchFamily="49" charset="-122"/>
              </a:rPr>
              <a:t>   三、方法论</a:t>
            </a:r>
            <a:r>
              <a:rPr lang="en-US" altLang="zh-CN" sz="3600" b="1" dirty="0">
                <a:latin typeface="黑体" panose="02010609060101010101" pitchFamily="49" charset="-122"/>
                <a:ea typeface="黑体" panose="02010609060101010101" pitchFamily="49" charset="-122"/>
              </a:rPr>
              <a:t> </a:t>
            </a:r>
            <a:r>
              <a:rPr lang="zh-CN" altLang="en-US" sz="3600" b="1" dirty="0">
                <a:latin typeface="黑体" panose="02010609060101010101" pitchFamily="49" charset="-122"/>
                <a:ea typeface="黑体" panose="02010609060101010101" pitchFamily="49" charset="-122"/>
              </a:rPr>
              <a:t>规律性</a:t>
            </a:r>
            <a:r>
              <a:rPr lang="zh-CN" altLang="en-US" sz="3600" dirty="0">
                <a:latin typeface="仿宋" panose="02010609060101010101" pitchFamily="49" charset="-122"/>
                <a:ea typeface="仿宋" panose="02010609060101010101" pitchFamily="49" charset="-122"/>
              </a:rPr>
              <a:t>（重点）</a:t>
            </a:r>
            <a:endParaRPr lang="en-US" altLang="zh-CN" sz="3600" b="1" dirty="0">
              <a:latin typeface="黑体" panose="02010609060101010101" pitchFamily="49" charset="-122"/>
              <a:ea typeface="黑体" panose="02010609060101010101" pitchFamily="49" charset="-122"/>
            </a:endParaRPr>
          </a:p>
          <a:p>
            <a:pPr marL="0" indent="0">
              <a:lnSpc>
                <a:spcPct val="150000"/>
              </a:lnSpc>
              <a:buNone/>
            </a:pPr>
            <a:r>
              <a:rPr lang="zh-CN" altLang="en-US" sz="3600" b="1" dirty="0">
                <a:latin typeface="黑体" panose="02010609060101010101" pitchFamily="49" charset="-122"/>
                <a:ea typeface="黑体" panose="02010609060101010101" pitchFamily="49" charset="-122"/>
              </a:rPr>
              <a:t>   </a:t>
            </a:r>
            <a:r>
              <a:rPr lang="zh-CN" altLang="en-US" sz="3600" b="1" dirty="0">
                <a:solidFill>
                  <a:srgbClr val="C00000"/>
                </a:solidFill>
                <a:latin typeface="黑体" panose="02010609060101010101" pitchFamily="49" charset="-122"/>
                <a:ea typeface="黑体" panose="02010609060101010101" pitchFamily="49" charset="-122"/>
              </a:rPr>
              <a:t>四、有难度 待探索</a:t>
            </a:r>
            <a:endParaRPr lang="en-US" altLang="zh-CN" sz="3600" b="1" dirty="0">
              <a:solidFill>
                <a:srgbClr val="C00000"/>
              </a:solidFill>
              <a:latin typeface="黑体" panose="02010609060101010101" pitchFamily="49" charset="-122"/>
              <a:ea typeface="黑体" panose="02010609060101010101" pitchFamily="49" charset="-122"/>
            </a:endParaRPr>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457200" y="474426"/>
            <a:ext cx="8229600" cy="1143000"/>
          </a:xfrm>
        </p:spPr>
        <p:txBody>
          <a:bodyPr>
            <a:normAutofit/>
          </a:bodyPr>
          <a:lstStyle/>
          <a:p>
            <a:pPr algn="l"/>
            <a:r>
              <a:rPr lang="zh-CN" altLang="en-US" sz="4000" dirty="0">
                <a:solidFill>
                  <a:srgbClr val="C00000"/>
                </a:solidFill>
                <a:latin typeface="黑体" panose="02010609060101010101" pitchFamily="49" charset="-122"/>
                <a:ea typeface="黑体" panose="02010609060101010101" pitchFamily="49" charset="-122"/>
              </a:rPr>
              <a:t>例一：张黎声老师的人体解剖课</a:t>
            </a:r>
            <a:endParaRPr lang="zh-CN" altLang="en-US" sz="4000" dirty="0">
              <a:solidFill>
                <a:srgbClr val="C00000"/>
              </a:solidFill>
              <a:latin typeface="黑体" panose="02010609060101010101" pitchFamily="49" charset="-122"/>
              <a:ea typeface="黑体" panose="02010609060101010101" pitchFamily="49" charset="-122"/>
            </a:endParaRPr>
          </a:p>
        </p:txBody>
      </p:sp>
      <p:sp>
        <p:nvSpPr>
          <p:cNvPr id="6" name="内容占位符 5"/>
          <p:cNvSpPr>
            <a:spLocks noGrp="1"/>
          </p:cNvSpPr>
          <p:nvPr>
            <p:ph sz="half" idx="1"/>
          </p:nvPr>
        </p:nvSpPr>
        <p:spPr>
          <a:xfrm>
            <a:off x="430850" y="1763856"/>
            <a:ext cx="4968552" cy="2304256"/>
          </a:xfrm>
        </p:spPr>
        <p:txBody>
          <a:bodyPr>
            <a:noAutofit/>
          </a:bodyPr>
          <a:lstStyle/>
          <a:p>
            <a:pPr>
              <a:lnSpc>
                <a:spcPct val="150000"/>
              </a:lnSpc>
              <a:buNone/>
            </a:pPr>
            <a:r>
              <a:rPr lang="zh-CN" altLang="en-US" sz="2000" dirty="0">
                <a:solidFill>
                  <a:schemeClr val="tx1">
                    <a:lumMod val="75000"/>
                    <a:lumOff val="25000"/>
                  </a:schemeClr>
                </a:solidFill>
                <a:latin typeface="黑体" panose="02010609060101010101" pitchFamily="49" charset="-122"/>
                <a:ea typeface="黑体" panose="02010609060101010101" pitchFamily="49" charset="-122"/>
              </a:rPr>
              <a:t>       </a:t>
            </a:r>
            <a:r>
              <a:rPr lang="zh-CN" altLang="en-US" sz="2400" dirty="0">
                <a:solidFill>
                  <a:schemeClr val="tx1">
                    <a:lumMod val="75000"/>
                    <a:lumOff val="25000"/>
                  </a:schemeClr>
                </a:solidFill>
                <a:latin typeface="黑体" panose="02010609060101010101" pitchFamily="49" charset="-122"/>
                <a:ea typeface="黑体" panose="02010609060101010101" pitchFamily="49" charset="-122"/>
              </a:rPr>
              <a:t>医学院校</a:t>
            </a:r>
            <a:r>
              <a:rPr lang="en-US" altLang="zh-CN" sz="2400" dirty="0">
                <a:solidFill>
                  <a:srgbClr val="FF0000"/>
                </a:solidFill>
                <a:latin typeface="黑体" panose="02010609060101010101" pitchFamily="49" charset="-122"/>
                <a:ea typeface="黑体" panose="02010609060101010101" pitchFamily="49" charset="-122"/>
              </a:rPr>
              <a:t>《</a:t>
            </a:r>
            <a:r>
              <a:rPr lang="zh-CN" altLang="en-US" sz="2400" dirty="0">
                <a:solidFill>
                  <a:srgbClr val="FF0000"/>
                </a:solidFill>
                <a:latin typeface="黑体" panose="02010609060101010101" pitchFamily="49" charset="-122"/>
                <a:ea typeface="黑体" panose="02010609060101010101" pitchFamily="49" charset="-122"/>
              </a:rPr>
              <a:t>人体解剖学</a:t>
            </a:r>
            <a:r>
              <a:rPr lang="en-US" altLang="zh-CN" sz="2400" dirty="0">
                <a:solidFill>
                  <a:srgbClr val="FF0000"/>
                </a:solidFill>
                <a:latin typeface="黑体" panose="02010609060101010101" pitchFamily="49" charset="-122"/>
                <a:ea typeface="黑体" panose="02010609060101010101" pitchFamily="49" charset="-122"/>
              </a:rPr>
              <a:t>》</a:t>
            </a:r>
            <a:r>
              <a:rPr lang="zh-CN" altLang="en-US" sz="2400" dirty="0">
                <a:solidFill>
                  <a:srgbClr val="FF0000"/>
                </a:solidFill>
                <a:latin typeface="黑体" panose="02010609060101010101" pitchFamily="49" charset="-122"/>
                <a:ea typeface="黑体" panose="02010609060101010101" pitchFamily="49" charset="-122"/>
              </a:rPr>
              <a:t>课</a:t>
            </a:r>
            <a:r>
              <a:rPr lang="zh-CN" altLang="en-US" sz="2400" dirty="0">
                <a:solidFill>
                  <a:schemeClr val="tx1">
                    <a:lumMod val="75000"/>
                    <a:lumOff val="25000"/>
                  </a:schemeClr>
                </a:solidFill>
                <a:latin typeface="黑体" panose="02010609060101010101" pitchFamily="49" charset="-122"/>
                <a:ea typeface="黑体" panose="02010609060101010101" pitchFamily="49" charset="-122"/>
              </a:rPr>
              <a:t>。这门“冷冰冰”的课程，老师</a:t>
            </a:r>
            <a:r>
              <a:rPr lang="zh-CN" altLang="en-US" sz="2400" dirty="0">
                <a:solidFill>
                  <a:srgbClr val="FF0000"/>
                </a:solidFill>
                <a:latin typeface="黑体" panose="02010609060101010101" pitchFamily="49" charset="-122"/>
                <a:ea typeface="黑体" panose="02010609060101010101" pitchFamily="49" charset="-122"/>
              </a:rPr>
              <a:t>介绍遗体捐献背后的故事，</a:t>
            </a:r>
            <a:r>
              <a:rPr lang="zh-CN" altLang="en-US" sz="2400" dirty="0">
                <a:solidFill>
                  <a:schemeClr val="tx1">
                    <a:lumMod val="75000"/>
                    <a:lumOff val="25000"/>
                  </a:schemeClr>
                </a:solidFill>
                <a:latin typeface="黑体" panose="02010609060101010101" pitchFamily="49" charset="-122"/>
                <a:ea typeface="黑体" panose="02010609060101010101" pitchFamily="49" charset="-122"/>
              </a:rPr>
              <a:t>带领学生参与红十字会活动，</a:t>
            </a:r>
            <a:r>
              <a:rPr lang="zh-CN" altLang="en-US" sz="2400" dirty="0">
                <a:solidFill>
                  <a:srgbClr val="FF0000"/>
                </a:solidFill>
                <a:latin typeface="黑体" panose="02010609060101010101" pitchFamily="49" charset="-122"/>
                <a:ea typeface="黑体" panose="02010609060101010101" pitchFamily="49" charset="-122"/>
              </a:rPr>
              <a:t>了解红十</a:t>
            </a:r>
            <a:endParaRPr lang="zh-CN" altLang="en-US" sz="2400" dirty="0">
              <a:latin typeface="黑体" panose="02010609060101010101" pitchFamily="49" charset="-122"/>
              <a:ea typeface="黑体" panose="02010609060101010101" pitchFamily="49" charset="-122"/>
            </a:endParaRPr>
          </a:p>
        </p:txBody>
      </p:sp>
      <p:pic>
        <p:nvPicPr>
          <p:cNvPr id="8" name="内容占位符 7" descr="D:\张智强文档\001-上海中医药大学\054-本人参加的学会、研究会\05-全国高等中医药院校党建和思想政治工作研究会\2016年第25届年会材料\张智强交流发言准备材料\004-对外宣传报道（宣传部）\张黎声\剪辑版\解放日报（剪辑版）.png"/>
          <p:cNvPicPr>
            <a:picLocks noGrp="1"/>
          </p:cNvPicPr>
          <p:nvPr>
            <p:ph sz="half" idx="2"/>
          </p:nvPr>
        </p:nvPicPr>
        <p:blipFill rotWithShape="1">
          <a:blip r:embed="rId1" cstate="print"/>
          <a:srcRect l="1567" t="4454" r="1627" b="10727"/>
          <a:stretch>
            <a:fillRect/>
          </a:stretch>
        </p:blipFill>
        <p:spPr bwMode="auto">
          <a:xfrm>
            <a:off x="5513965" y="1920019"/>
            <a:ext cx="2448272" cy="1951831"/>
          </a:xfrm>
          <a:prstGeom prst="rect">
            <a:avLst/>
          </a:prstGeom>
          <a:noFill/>
          <a:ln w="9525">
            <a:noFill/>
            <a:miter lim="800000"/>
            <a:headEnd/>
            <a:tailEnd/>
          </a:ln>
        </p:spPr>
      </p:pic>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7" name="矩形 6"/>
          <p:cNvSpPr/>
          <p:nvPr/>
        </p:nvSpPr>
        <p:spPr>
          <a:xfrm>
            <a:off x="757037" y="4068112"/>
            <a:ext cx="7629926" cy="1684244"/>
          </a:xfrm>
          <a:prstGeom prst="rect">
            <a:avLst/>
          </a:prstGeom>
        </p:spPr>
        <p:txBody>
          <a:bodyPr wrap="square">
            <a:spAutoFit/>
          </a:bodyPr>
          <a:lstStyle/>
          <a:p>
            <a:pPr>
              <a:lnSpc>
                <a:spcPct val="150000"/>
              </a:lnSpc>
            </a:pPr>
            <a:r>
              <a:rPr lang="zh-CN" altLang="en-US" sz="2400" dirty="0">
                <a:solidFill>
                  <a:srgbClr val="FF0000"/>
                </a:solidFill>
                <a:latin typeface="黑体" panose="02010609060101010101" pitchFamily="49" charset="-122"/>
                <a:ea typeface="黑体" panose="02010609060101010101" pitchFamily="49" charset="-122"/>
              </a:rPr>
              <a:t>字精神</a:t>
            </a:r>
            <a:r>
              <a:rPr lang="zh-CN" altLang="en-US" sz="2400" dirty="0">
                <a:solidFill>
                  <a:schemeClr val="tx1">
                    <a:lumMod val="75000"/>
                    <a:lumOff val="25000"/>
                  </a:schemeClr>
                </a:solidFill>
                <a:latin typeface="黑体" panose="02010609060101010101" pitchFamily="49" charset="-122"/>
                <a:ea typeface="黑体" panose="02010609060101010101" pitchFamily="49" charset="-122"/>
              </a:rPr>
              <a:t>，</a:t>
            </a:r>
            <a:r>
              <a:rPr lang="zh-CN" altLang="en-US" sz="2400" dirty="0">
                <a:solidFill>
                  <a:srgbClr val="FF0000"/>
                </a:solidFill>
                <a:latin typeface="黑体" panose="02010609060101010101" pitchFamily="49" charset="-122"/>
                <a:ea typeface="黑体" panose="02010609060101010101" pitchFamily="49" charset="-122"/>
              </a:rPr>
              <a:t>采访遗体捐献者</a:t>
            </a:r>
            <a:r>
              <a:rPr lang="zh-CN" altLang="en-US" sz="2400" dirty="0">
                <a:solidFill>
                  <a:schemeClr val="tx1">
                    <a:lumMod val="75000"/>
                    <a:lumOff val="25000"/>
                  </a:schemeClr>
                </a:solidFill>
                <a:latin typeface="黑体" panose="02010609060101010101" pitchFamily="49" charset="-122"/>
                <a:ea typeface="黑体" panose="02010609060101010101" pitchFamily="49" charset="-122"/>
              </a:rPr>
              <a:t>，让学生了解他们为什么捐献遗体。这些普通的人内心都有强大的</a:t>
            </a:r>
            <a:r>
              <a:rPr lang="zh-CN" altLang="en-US" sz="2400" dirty="0">
                <a:solidFill>
                  <a:srgbClr val="FF0000"/>
                </a:solidFill>
                <a:latin typeface="黑体" panose="02010609060101010101" pitchFamily="49" charset="-122"/>
                <a:ea typeface="黑体" panose="02010609060101010101" pitchFamily="49" charset="-122"/>
              </a:rPr>
              <a:t>社会责任感</a:t>
            </a:r>
            <a:r>
              <a:rPr lang="zh-CN" altLang="en-US" sz="2400" dirty="0">
                <a:solidFill>
                  <a:schemeClr val="tx1">
                    <a:lumMod val="75000"/>
                    <a:lumOff val="25000"/>
                  </a:schemeClr>
                </a:solidFill>
                <a:latin typeface="黑体" panose="02010609060101010101" pitchFamily="49" charset="-122"/>
                <a:ea typeface="黑体" panose="02010609060101010101" pitchFamily="49" charset="-122"/>
              </a:rPr>
              <a:t>。引导学生</a:t>
            </a:r>
            <a:r>
              <a:rPr lang="zh-CN" altLang="en-US" sz="2400" dirty="0">
                <a:solidFill>
                  <a:srgbClr val="FF0000"/>
                </a:solidFill>
                <a:latin typeface="黑体" panose="02010609060101010101" pitchFamily="49" charset="-122"/>
                <a:ea typeface="黑体" panose="02010609060101010101" pitchFamily="49" charset="-122"/>
              </a:rPr>
              <a:t>敬畏生命</a:t>
            </a:r>
            <a:r>
              <a:rPr lang="zh-CN" altLang="en-US" sz="2400" dirty="0">
                <a:solidFill>
                  <a:schemeClr val="tx1">
                    <a:lumMod val="75000"/>
                    <a:lumOff val="25000"/>
                  </a:schemeClr>
                </a:solidFill>
                <a:latin typeface="黑体" panose="02010609060101010101" pitchFamily="49" charset="-122"/>
                <a:ea typeface="黑体" panose="02010609060101010101" pitchFamily="49" charset="-122"/>
              </a:rPr>
              <a:t>，</a:t>
            </a:r>
            <a:r>
              <a:rPr lang="zh-CN" altLang="en-US" sz="2400" dirty="0">
                <a:solidFill>
                  <a:srgbClr val="FF0000"/>
                </a:solidFill>
                <a:latin typeface="黑体" panose="02010609060101010101" pitchFamily="49" charset="-122"/>
                <a:ea typeface="黑体" panose="02010609060101010101" pitchFamily="49" charset="-122"/>
              </a:rPr>
              <a:t>尊敬 “大体老师”</a:t>
            </a:r>
            <a:r>
              <a:rPr lang="zh-CN" altLang="en-US" sz="2400" dirty="0">
                <a:solidFill>
                  <a:schemeClr val="tx1">
                    <a:lumMod val="75000"/>
                    <a:lumOff val="25000"/>
                  </a:schemeClr>
                </a:solidFill>
                <a:latin typeface="黑体" panose="02010609060101010101" pitchFamily="49" charset="-122"/>
                <a:ea typeface="黑体" panose="02010609060101010101" pitchFamily="49" charset="-122"/>
              </a:rPr>
              <a:t>。</a:t>
            </a:r>
            <a:endParaRPr lang="zh-CN" altLang="en-US" sz="2400" dirty="0"/>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548680"/>
            <a:ext cx="8229600" cy="1143000"/>
          </a:xfrm>
        </p:spPr>
        <p:txBody>
          <a:bodyPr>
            <a:normAutofit/>
          </a:bodyPr>
          <a:lstStyle/>
          <a:p>
            <a:pPr algn="l"/>
            <a:r>
              <a:rPr lang="zh-CN" altLang="en-US" sz="4000" dirty="0">
                <a:solidFill>
                  <a:srgbClr val="C00000"/>
                </a:solidFill>
              </a:rPr>
              <a:t>推进这项工作的难点</a:t>
            </a:r>
            <a:endParaRPr lang="zh-CN" altLang="en-US" sz="4000" dirty="0">
              <a:solidFill>
                <a:srgbClr val="C00000"/>
              </a:solidFill>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827584" y="1892830"/>
            <a:ext cx="7488832" cy="4229065"/>
          </a:xfrm>
        </p:spPr>
        <p:txBody>
          <a:bodyPr>
            <a:normAutofit/>
          </a:bodyPr>
          <a:lstStyle/>
          <a:p>
            <a:pPr>
              <a:lnSpc>
                <a:spcPct val="150000"/>
              </a:lnSpc>
              <a:buNone/>
            </a:pPr>
            <a:r>
              <a:rPr lang="zh-CN" altLang="en-US" sz="2800"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一是校、院两级</a:t>
            </a:r>
            <a:r>
              <a:rPr lang="zh-CN" altLang="en-US" dirty="0">
                <a:solidFill>
                  <a:srgbClr val="FF0000"/>
                </a:solidFill>
                <a:latin typeface="黑体" panose="02010609060101010101" pitchFamily="49" charset="-122"/>
                <a:ea typeface="黑体" panose="02010609060101010101" pitchFamily="49" charset="-122"/>
              </a:rPr>
              <a:t>分管教学工作的领导</a:t>
            </a:r>
            <a:r>
              <a:rPr lang="zh-CN" altLang="en-US" dirty="0">
                <a:latin typeface="黑体" panose="02010609060101010101" pitchFamily="49" charset="-122"/>
                <a:ea typeface="黑体" panose="02010609060101010101" pitchFamily="49" charset="-122"/>
              </a:rPr>
              <a:t>要按中央要求，履行“一岗双责”，</a:t>
            </a:r>
            <a:r>
              <a:rPr lang="zh-CN" altLang="en-US" dirty="0">
                <a:solidFill>
                  <a:srgbClr val="FF0000"/>
                </a:solidFill>
                <a:latin typeface="黑体" panose="02010609060101010101" pitchFamily="49" charset="-122"/>
                <a:ea typeface="黑体" panose="02010609060101010101" pitchFamily="49" charset="-122"/>
              </a:rPr>
              <a:t>结合业务分工抓好思想政治工作</a:t>
            </a:r>
            <a:r>
              <a:rPr lang="zh-CN" altLang="en-US" dirty="0">
                <a:latin typeface="黑体" panose="02010609060101010101" pitchFamily="49" charset="-122"/>
                <a:ea typeface="黑体" panose="02010609060101010101" pitchFamily="49" charset="-122"/>
              </a:rPr>
              <a:t>，承担起课程德育的主要责任。我校是</a:t>
            </a:r>
            <a:r>
              <a:rPr lang="zh-CN" altLang="en-US" dirty="0">
                <a:solidFill>
                  <a:srgbClr val="FF0000"/>
                </a:solidFill>
                <a:latin typeface="黑体" panose="02010609060101010101" pitchFamily="49" charset="-122"/>
                <a:ea typeface="黑体" panose="02010609060101010101" pitchFamily="49" charset="-122"/>
              </a:rPr>
              <a:t>教务处</a:t>
            </a:r>
            <a:r>
              <a:rPr lang="zh-CN" altLang="en-US" dirty="0">
                <a:latin typeface="黑体" panose="02010609060101010101" pitchFamily="49" charset="-122"/>
                <a:ea typeface="黑体" panose="02010609060101010101" pitchFamily="49" charset="-122"/>
              </a:rPr>
              <a:t>负责落实。</a:t>
            </a:r>
            <a:endParaRPr lang="en-US" altLang="zh-CN" dirty="0">
              <a:latin typeface="黑体" panose="02010609060101010101" pitchFamily="49" charset="-122"/>
              <a:ea typeface="黑体" panose="02010609060101010101" pitchFamily="49" charset="-122"/>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42392" y="1649437"/>
            <a:ext cx="7859216" cy="3559126"/>
          </a:xfrm>
        </p:spPr>
        <p:txBody>
          <a:bodyPr/>
          <a:lstStyle/>
          <a:p>
            <a:pPr marL="0" indent="0">
              <a:lnSpc>
                <a:spcPct val="150000"/>
              </a:lnSpc>
              <a:buNone/>
            </a:pPr>
            <a:r>
              <a:rPr lang="zh-CN" altLang="en-US" dirty="0">
                <a:latin typeface="黑体" panose="02010609060101010101" pitchFamily="49" charset="-122"/>
                <a:ea typeface="黑体" panose="02010609060101010101" pitchFamily="49" charset="-122"/>
              </a:rPr>
              <a:t>    二是</a:t>
            </a:r>
            <a:r>
              <a:rPr lang="zh-CN" altLang="en-US" dirty="0">
                <a:solidFill>
                  <a:srgbClr val="FF0000"/>
                </a:solidFill>
                <a:latin typeface="黑体" panose="02010609060101010101" pitchFamily="49" charset="-122"/>
                <a:ea typeface="黑体" panose="02010609060101010101" pitchFamily="49" charset="-122"/>
              </a:rPr>
              <a:t>专业教师不熟悉思想政治教育工作</a:t>
            </a:r>
            <a:r>
              <a:rPr lang="zh-CN" altLang="en-US" dirty="0">
                <a:latin typeface="黑体" panose="02010609060101010101" pitchFamily="49" charset="-122"/>
                <a:ea typeface="黑体" panose="02010609060101010101" pitchFamily="49" charset="-122"/>
              </a:rPr>
              <a:t>，要加强培训和指导。</a:t>
            </a:r>
            <a:endParaRPr lang="en-US" altLang="zh-CN" dirty="0">
              <a:latin typeface="黑体" panose="02010609060101010101" pitchFamily="49" charset="-122"/>
              <a:ea typeface="黑体" panose="02010609060101010101" pitchFamily="49" charset="-122"/>
            </a:endParaRPr>
          </a:p>
          <a:p>
            <a:pPr marL="0" indent="0">
              <a:lnSpc>
                <a:spcPct val="150000"/>
              </a:lnSpc>
              <a:buNone/>
            </a:pP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还有不少教师不理解，甚至有的老师还会有反感和抵触情绪，需要逐渐引导。</a:t>
            </a:r>
            <a:endParaRPr lang="zh-CN" altLang="en-US" dirty="0"/>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3" name="矩形 2"/>
          <p:cNvSpPr/>
          <p:nvPr/>
        </p:nvSpPr>
        <p:spPr>
          <a:xfrm>
            <a:off x="611560" y="980728"/>
            <a:ext cx="3240360" cy="3970318"/>
          </a:xfrm>
          <a:prstGeom prst="rect">
            <a:avLst/>
          </a:prstGeom>
        </p:spPr>
        <p:txBody>
          <a:bodyPr wrap="square">
            <a:spAutoFit/>
          </a:bodyPr>
          <a:lstStyle/>
          <a:p>
            <a:pPr>
              <a:lnSpc>
                <a:spcPct val="150000"/>
              </a:lnSpc>
            </a:pPr>
            <a:r>
              <a:rPr lang="zh-CN" altLang="en-US" sz="2800" dirty="0">
                <a:solidFill>
                  <a:srgbClr val="FF0000"/>
                </a:solidFill>
                <a:latin typeface="黑体" panose="02010609060101010101" pitchFamily="49" charset="-122"/>
                <a:ea typeface="黑体" panose="02010609060101010101" pitchFamily="49" charset="-122"/>
              </a:rPr>
              <a:t>    新员工入职培训</a:t>
            </a:r>
            <a:r>
              <a:rPr lang="zh-CN" altLang="en-US" sz="2800" dirty="0">
                <a:solidFill>
                  <a:schemeClr val="tx1">
                    <a:lumMod val="75000"/>
                    <a:lumOff val="25000"/>
                  </a:schemeClr>
                </a:solidFill>
                <a:latin typeface="黑体" panose="02010609060101010101" pitchFamily="49" charset="-122"/>
                <a:ea typeface="黑体" panose="02010609060101010101" pitchFamily="49" charset="-122"/>
              </a:rPr>
              <a:t>中，指导新员工如何将培育和践行社会主义核心价值观融入到本职工作中，使</a:t>
            </a:r>
            <a:r>
              <a:rPr lang="zh-CN" altLang="en-US" sz="2800" dirty="0">
                <a:solidFill>
                  <a:srgbClr val="FF0000"/>
                </a:solidFill>
                <a:latin typeface="黑体" panose="02010609060101010101" pitchFamily="49" charset="-122"/>
                <a:ea typeface="黑体" panose="02010609060101010101" pitchFamily="49" charset="-122"/>
              </a:rPr>
              <a:t>新员工入职</a:t>
            </a:r>
            <a:endParaRPr lang="zh-CN" altLang="en-US" sz="2800" dirty="0">
              <a:latin typeface="黑体" panose="02010609060101010101" pitchFamily="49" charset="-122"/>
              <a:ea typeface="黑体" panose="02010609060101010101" pitchFamily="49" charset="-122"/>
            </a:endParaRPr>
          </a:p>
        </p:txBody>
      </p:sp>
      <p:pic>
        <p:nvPicPr>
          <p:cNvPr id="1025" name="Picture 1" descr="D:\张智强文档\003-上海中医药大学\001-党校办\015-其他\001-张智强个人资料\002-张智强工作照\新教职工培训.jpg"/>
          <p:cNvPicPr>
            <a:picLocks noChangeAspect="1" noChangeArrowheads="1"/>
          </p:cNvPicPr>
          <p:nvPr/>
        </p:nvPicPr>
        <p:blipFill>
          <a:blip r:embed="rId1" cstate="print"/>
          <a:srcRect/>
          <a:stretch>
            <a:fillRect/>
          </a:stretch>
        </p:blipFill>
        <p:spPr bwMode="auto">
          <a:xfrm>
            <a:off x="3995936" y="1388711"/>
            <a:ext cx="4392488" cy="3264425"/>
          </a:xfrm>
          <a:prstGeom prst="rect">
            <a:avLst/>
          </a:prstGeom>
          <a:noFill/>
        </p:spPr>
      </p:pic>
      <p:sp>
        <p:nvSpPr>
          <p:cNvPr id="5" name="矩形 4"/>
          <p:cNvSpPr/>
          <p:nvPr/>
        </p:nvSpPr>
        <p:spPr>
          <a:xfrm>
            <a:off x="611560" y="4869160"/>
            <a:ext cx="8064896" cy="738664"/>
          </a:xfrm>
          <a:prstGeom prst="rect">
            <a:avLst/>
          </a:prstGeom>
        </p:spPr>
        <p:txBody>
          <a:bodyPr wrap="square">
            <a:spAutoFit/>
          </a:bodyPr>
          <a:lstStyle/>
          <a:p>
            <a:pPr>
              <a:lnSpc>
                <a:spcPct val="150000"/>
              </a:lnSpc>
            </a:pPr>
            <a:r>
              <a:rPr lang="zh-CN" altLang="en-US" sz="2800" dirty="0">
                <a:solidFill>
                  <a:srgbClr val="FF0000"/>
                </a:solidFill>
                <a:latin typeface="黑体" panose="02010609060101010101" pitchFamily="49" charset="-122"/>
                <a:ea typeface="黑体" panose="02010609060101010101" pitchFamily="49" charset="-122"/>
              </a:rPr>
              <a:t>就树立起教书育人、管理育人和服务育人的理念。</a:t>
            </a:r>
            <a:endParaRPr lang="zh-CN" altLang="en-US" sz="2800" dirty="0">
              <a:solidFill>
                <a:srgbClr val="FF0000"/>
              </a:solidFill>
              <a:latin typeface="黑体" panose="02010609060101010101" pitchFamily="49" charset="-122"/>
              <a:ea typeface="黑体" panose="02010609060101010101" pitchFamily="49" charset="-122"/>
            </a:endParaRPr>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83568" y="908720"/>
            <a:ext cx="7560840" cy="5400600"/>
          </a:xfrm>
        </p:spPr>
        <p:txBody>
          <a:bodyPr>
            <a:normAutofit/>
          </a:bodyPr>
          <a:lstStyle/>
          <a:p>
            <a:pPr>
              <a:lnSpc>
                <a:spcPct val="150000"/>
              </a:lnSpc>
              <a:buNone/>
            </a:pPr>
            <a:r>
              <a:rPr lang="en-US" altLang="zh-CN" dirty="0"/>
              <a:t>         </a:t>
            </a:r>
            <a:r>
              <a:rPr lang="zh-CN" altLang="en-US" dirty="0">
                <a:latin typeface="黑体" panose="02010609060101010101" pitchFamily="49" charset="-122"/>
                <a:ea typeface="黑体" panose="02010609060101010101" pitchFamily="49" charset="-122"/>
              </a:rPr>
              <a:t>三是要积极</a:t>
            </a:r>
            <a:r>
              <a:rPr lang="zh-CN" altLang="zh-CN" dirty="0">
                <a:latin typeface="黑体" panose="02010609060101010101" pitchFamily="49" charset="-122"/>
                <a:ea typeface="黑体" panose="02010609060101010101" pitchFamily="49" charset="-122"/>
              </a:rPr>
              <a:t>探索</a:t>
            </a:r>
            <a:r>
              <a:rPr lang="zh-CN" altLang="en-US" dirty="0">
                <a:latin typeface="黑体" panose="02010609060101010101" pitchFamily="49" charset="-122"/>
                <a:ea typeface="黑体" panose="02010609060101010101" pitchFamily="49" charset="-122"/>
              </a:rPr>
              <a:t>德育教育</a:t>
            </a:r>
            <a:r>
              <a:rPr lang="zh-CN" altLang="zh-CN" dirty="0">
                <a:solidFill>
                  <a:srgbClr val="FF0000"/>
                </a:solidFill>
                <a:latin typeface="黑体" panose="02010609060101010101" pitchFamily="49" charset="-122"/>
                <a:ea typeface="黑体" panose="02010609060101010101" pitchFamily="49" charset="-122"/>
              </a:rPr>
              <a:t>评价方法</a:t>
            </a:r>
            <a:r>
              <a:rPr lang="zh-CN" altLang="en-US" dirty="0">
                <a:latin typeface="黑体" panose="02010609060101010101" pitchFamily="49" charset="-122"/>
                <a:ea typeface="黑体" panose="02010609060101010101" pitchFamily="49" charset="-122"/>
              </a:rPr>
              <a:t>：</a:t>
            </a:r>
            <a:endParaRPr lang="en-US" altLang="zh-CN" dirty="0">
              <a:latin typeface="黑体" panose="02010609060101010101" pitchFamily="49" charset="-122"/>
              <a:ea typeface="黑体" panose="02010609060101010101" pitchFamily="49" charset="-122"/>
            </a:endParaRPr>
          </a:p>
          <a:p>
            <a:pPr>
              <a:lnSpc>
                <a:spcPct val="150000"/>
              </a:lnSpc>
              <a:buNone/>
            </a:pPr>
            <a:r>
              <a:rPr lang="en-US" altLang="zh-CN" dirty="0">
                <a:latin typeface="黑体" panose="02010609060101010101" pitchFamily="49" charset="-122"/>
                <a:ea typeface="黑体" panose="02010609060101010101" pitchFamily="49" charset="-122"/>
              </a:rPr>
              <a:t>    □ </a:t>
            </a:r>
            <a:r>
              <a:rPr lang="zh-CN" altLang="zh-CN" dirty="0">
                <a:latin typeface="黑体" panose="02010609060101010101" pitchFamily="49" charset="-122"/>
                <a:ea typeface="黑体" panose="02010609060101010101" pitchFamily="49" charset="-122"/>
              </a:rPr>
              <a:t>探索</a:t>
            </a:r>
            <a:r>
              <a:rPr lang="zh-CN" altLang="en-US" dirty="0">
                <a:latin typeface="黑体" panose="02010609060101010101" pitchFamily="49" charset="-122"/>
                <a:ea typeface="黑体" panose="02010609060101010101" pitchFamily="49" charset="-122"/>
              </a:rPr>
              <a:t>专业</a:t>
            </a:r>
            <a:r>
              <a:rPr lang="zh-CN" altLang="zh-CN" dirty="0">
                <a:latin typeface="黑体" panose="02010609060101010101" pitchFamily="49" charset="-122"/>
                <a:ea typeface="黑体" panose="02010609060101010101" pitchFamily="49" charset="-122"/>
              </a:rPr>
              <a:t>教学</a:t>
            </a:r>
            <a:r>
              <a:rPr lang="zh-CN" altLang="en-US" dirty="0">
                <a:latin typeface="黑体" panose="02010609060101010101" pitchFamily="49" charset="-122"/>
                <a:ea typeface="黑体" panose="02010609060101010101" pitchFamily="49" charset="-122"/>
              </a:rPr>
              <a:t>德育</a:t>
            </a:r>
            <a:r>
              <a:rPr lang="zh-CN" altLang="zh-CN" dirty="0">
                <a:latin typeface="黑体" panose="02010609060101010101" pitchFamily="49" charset="-122"/>
                <a:ea typeface="黑体" panose="02010609060101010101" pitchFamily="49" charset="-122"/>
              </a:rPr>
              <a:t>效果的有效评价方法，</a:t>
            </a:r>
            <a:r>
              <a:rPr lang="zh-CN" altLang="zh-CN" dirty="0">
                <a:solidFill>
                  <a:srgbClr val="FF0000"/>
                </a:solidFill>
                <a:latin typeface="黑体" panose="02010609060101010101" pitchFamily="49" charset="-122"/>
                <a:ea typeface="黑体" panose="02010609060101010101" pitchFamily="49" charset="-122"/>
              </a:rPr>
              <a:t>促进</a:t>
            </a:r>
            <a:r>
              <a:rPr lang="zh-CN" altLang="en-US" dirty="0">
                <a:solidFill>
                  <a:srgbClr val="FF0000"/>
                </a:solidFill>
                <a:latin typeface="黑体" panose="02010609060101010101" pitchFamily="49" charset="-122"/>
                <a:ea typeface="黑体" panose="02010609060101010101" pitchFamily="49" charset="-122"/>
              </a:rPr>
              <a:t>专业教学德育工作</a:t>
            </a:r>
            <a:r>
              <a:rPr lang="zh-CN" altLang="zh-CN" dirty="0">
                <a:solidFill>
                  <a:srgbClr val="FF0000"/>
                </a:solidFill>
                <a:latin typeface="黑体" panose="02010609060101010101" pitchFamily="49" charset="-122"/>
                <a:ea typeface="黑体" panose="02010609060101010101" pitchFamily="49" charset="-122"/>
              </a:rPr>
              <a:t>的科学发展</a:t>
            </a:r>
            <a:r>
              <a:rPr lang="zh-CN" altLang="zh-CN" dirty="0">
                <a:latin typeface="黑体" panose="02010609060101010101" pitchFamily="49" charset="-122"/>
                <a:ea typeface="黑体" panose="02010609060101010101" pitchFamily="49" charset="-122"/>
              </a:rPr>
              <a:t>。</a:t>
            </a:r>
            <a:endParaRPr lang="en-US" altLang="zh-CN" dirty="0">
              <a:latin typeface="黑体" panose="02010609060101010101" pitchFamily="49" charset="-122"/>
              <a:ea typeface="黑体" panose="02010609060101010101" pitchFamily="49" charset="-122"/>
            </a:endParaRPr>
          </a:p>
          <a:p>
            <a:pPr>
              <a:lnSpc>
                <a:spcPct val="150000"/>
              </a:lnSpc>
              <a:buNone/>
            </a:pPr>
            <a:r>
              <a:rPr lang="en-US" altLang="zh-CN" dirty="0">
                <a:latin typeface="黑体" panose="02010609060101010101" pitchFamily="49" charset="-122"/>
                <a:ea typeface="黑体" panose="02010609060101010101" pitchFamily="49" charset="-122"/>
              </a:rPr>
              <a:t>    □ </a:t>
            </a:r>
            <a:r>
              <a:rPr lang="zh-CN" altLang="zh-CN" dirty="0">
                <a:latin typeface="黑体" panose="02010609060101010101" pitchFamily="49" charset="-122"/>
                <a:ea typeface="黑体" panose="02010609060101010101" pitchFamily="49" charset="-122"/>
              </a:rPr>
              <a:t>将</a:t>
            </a:r>
            <a:r>
              <a:rPr lang="zh-CN" altLang="en-US" dirty="0">
                <a:latin typeface="黑体" panose="02010609060101010101" pitchFamily="49" charset="-122"/>
                <a:ea typeface="黑体" panose="02010609060101010101" pitchFamily="49" charset="-122"/>
              </a:rPr>
              <a:t>专业教学</a:t>
            </a:r>
            <a:r>
              <a:rPr lang="zh-CN" altLang="zh-CN" dirty="0">
                <a:latin typeface="黑体" panose="02010609060101010101" pitchFamily="49" charset="-122"/>
                <a:ea typeface="黑体" panose="02010609060101010101" pitchFamily="49" charset="-122"/>
              </a:rPr>
              <a:t>效果评价从单一的</a:t>
            </a:r>
            <a:r>
              <a:rPr lang="zh-CN" altLang="zh-CN" dirty="0">
                <a:solidFill>
                  <a:srgbClr val="FF0000"/>
                </a:solidFill>
                <a:latin typeface="黑体" panose="02010609060101010101" pitchFamily="49" charset="-122"/>
                <a:ea typeface="黑体" panose="02010609060101010101" pitchFamily="49" charset="-122"/>
              </a:rPr>
              <a:t>专业知识维度</a:t>
            </a:r>
            <a:r>
              <a:rPr lang="zh-CN" altLang="zh-CN" dirty="0">
                <a:latin typeface="黑体" panose="02010609060101010101" pitchFamily="49" charset="-122"/>
                <a:ea typeface="黑体" panose="02010609060101010101" pitchFamily="49" charset="-122"/>
              </a:rPr>
              <a:t>，</a:t>
            </a:r>
            <a:r>
              <a:rPr lang="zh-CN" altLang="zh-CN" dirty="0">
                <a:solidFill>
                  <a:srgbClr val="FF0000"/>
                </a:solidFill>
                <a:latin typeface="黑体" panose="02010609060101010101" pitchFamily="49" charset="-122"/>
                <a:ea typeface="黑体" panose="02010609060101010101" pitchFamily="49" charset="-122"/>
              </a:rPr>
              <a:t>向人文素质</a:t>
            </a:r>
            <a:r>
              <a:rPr lang="zh-CN" altLang="zh-CN" dirty="0">
                <a:latin typeface="黑体" panose="02010609060101010101" pitchFamily="49" charset="-122"/>
                <a:ea typeface="黑体" panose="02010609060101010101" pitchFamily="49" charset="-122"/>
              </a:rPr>
              <a:t>培育、</a:t>
            </a:r>
            <a:r>
              <a:rPr lang="zh-CN" altLang="zh-CN" dirty="0">
                <a:solidFill>
                  <a:srgbClr val="FF0000"/>
                </a:solidFill>
                <a:latin typeface="黑体" panose="02010609060101010101" pitchFamily="49" charset="-122"/>
                <a:ea typeface="黑体" panose="02010609060101010101" pitchFamily="49" charset="-122"/>
              </a:rPr>
              <a:t>社会责任感</a:t>
            </a:r>
            <a:r>
              <a:rPr lang="zh-CN" altLang="zh-CN" dirty="0">
                <a:latin typeface="黑体" panose="02010609060101010101" pitchFamily="49" charset="-122"/>
                <a:ea typeface="黑体" panose="02010609060101010101" pitchFamily="49" charset="-122"/>
              </a:rPr>
              <a:t>培养等多维度延伸。</a:t>
            </a:r>
            <a:endParaRPr lang="zh-CN" altLang="en-US" dirty="0">
              <a:latin typeface="黑体" panose="02010609060101010101" pitchFamily="49" charset="-122"/>
              <a:ea typeface="黑体" panose="02010609060101010101" pitchFamily="49" charset="-122"/>
            </a:endParaRPr>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836713"/>
            <a:ext cx="7715200" cy="5472608"/>
          </a:xfrm>
        </p:spPr>
        <p:txBody>
          <a:bodyPr>
            <a:normAutofit/>
          </a:bodyPr>
          <a:lstStyle/>
          <a:p>
            <a:pPr>
              <a:lnSpc>
                <a:spcPct val="150000"/>
              </a:lnSpc>
              <a:buNone/>
            </a:pPr>
            <a:r>
              <a:rPr lang="zh-CN" altLang="en-US" sz="2800" dirty="0">
                <a:latin typeface="黑体" panose="02010609060101010101" pitchFamily="49" charset="-122"/>
                <a:ea typeface="黑体" panose="02010609060101010101" pitchFamily="49" charset="-122"/>
              </a:rPr>
              <a:t>      四是先试点，</a:t>
            </a:r>
            <a:r>
              <a:rPr lang="zh-CN" altLang="en-US" sz="2800" dirty="0">
                <a:solidFill>
                  <a:srgbClr val="FF0000"/>
                </a:solidFill>
                <a:latin typeface="+mj-ea"/>
                <a:ea typeface="+mj-ea"/>
              </a:rPr>
              <a:t>让老师自愿参与</a:t>
            </a:r>
            <a:r>
              <a:rPr lang="zh-CN" altLang="en-US" sz="2800" dirty="0">
                <a:latin typeface="+mj-ea"/>
                <a:ea typeface="+mj-ea"/>
              </a:rPr>
              <a:t>，不要硬压任务。让专业教师理解了，想明白了再参与。</a:t>
            </a:r>
            <a:endParaRPr lang="en-US" altLang="zh-CN" sz="2800" dirty="0">
              <a:latin typeface="+mj-ea"/>
              <a:ea typeface="+mj-ea"/>
            </a:endParaRPr>
          </a:p>
          <a:p>
            <a:pPr>
              <a:lnSpc>
                <a:spcPct val="150000"/>
              </a:lnSpc>
              <a:buNone/>
            </a:pPr>
            <a:r>
              <a:rPr lang="zh-CN" altLang="en-US" sz="2800" dirty="0">
                <a:latin typeface="+mj-ea"/>
                <a:ea typeface="+mj-ea"/>
              </a:rPr>
              <a:t>      五是对专业教师可先不用“思想政治教育”的提法，</a:t>
            </a:r>
            <a:r>
              <a:rPr lang="zh-CN" altLang="en-US" sz="2800" dirty="0">
                <a:solidFill>
                  <a:srgbClr val="FF0000"/>
                </a:solidFill>
                <a:latin typeface="+mj-ea"/>
                <a:ea typeface="+mj-ea"/>
              </a:rPr>
              <a:t>用“德育”、“人文综合素质培育”等提法</a:t>
            </a:r>
            <a:r>
              <a:rPr lang="zh-CN" altLang="en-US" sz="2800" dirty="0">
                <a:latin typeface="+mj-ea"/>
                <a:ea typeface="+mj-ea"/>
              </a:rPr>
              <a:t>，教师更容易理解、接受、有利于让更多的教师参与。</a:t>
            </a:r>
            <a:endParaRPr lang="en-US" altLang="zh-CN" sz="2800" dirty="0">
              <a:latin typeface="+mj-ea"/>
              <a:ea typeface="+mj-ea"/>
            </a:endParaRPr>
          </a:p>
          <a:p>
            <a:pPr>
              <a:lnSpc>
                <a:spcPct val="150000"/>
              </a:lnSpc>
              <a:buNone/>
            </a:pPr>
            <a:r>
              <a:rPr lang="en-US" altLang="zh-CN" sz="2800" dirty="0">
                <a:latin typeface="+mj-ea"/>
                <a:ea typeface="+mj-ea"/>
              </a:rPr>
              <a:t>      </a:t>
            </a:r>
            <a:r>
              <a:rPr lang="zh-CN" altLang="en-US" sz="2800" dirty="0">
                <a:latin typeface="+mj-ea"/>
                <a:ea typeface="+mj-ea"/>
              </a:rPr>
              <a:t>六是修订</a:t>
            </a:r>
            <a:r>
              <a:rPr lang="zh-CN" altLang="en-US" sz="2800" dirty="0">
                <a:solidFill>
                  <a:srgbClr val="FF0000"/>
                </a:solidFill>
                <a:latin typeface="+mj-ea"/>
                <a:ea typeface="+mj-ea"/>
              </a:rPr>
              <a:t>教学和人事管理制度，</a:t>
            </a:r>
            <a:r>
              <a:rPr lang="zh-CN" altLang="en-US" sz="2800" dirty="0">
                <a:latin typeface="+mj-ea"/>
                <a:ea typeface="+mj-ea"/>
              </a:rPr>
              <a:t>适时</a:t>
            </a:r>
            <a:r>
              <a:rPr lang="zh-CN" altLang="en-US" sz="2800" dirty="0">
                <a:solidFill>
                  <a:srgbClr val="FF0000"/>
                </a:solidFill>
                <a:latin typeface="+mj-ea"/>
                <a:ea typeface="+mj-ea"/>
              </a:rPr>
              <a:t>完善教学大纲</a:t>
            </a:r>
            <a:r>
              <a:rPr lang="zh-CN" altLang="en-US" sz="2800" dirty="0">
                <a:latin typeface="+mj-ea"/>
                <a:ea typeface="+mj-ea"/>
              </a:rPr>
              <a:t>。</a:t>
            </a:r>
            <a:endParaRPr lang="en-US" altLang="zh-CN" sz="2800" dirty="0">
              <a:latin typeface="+mj-ea"/>
              <a:ea typeface="+mj-ea"/>
            </a:endParaRPr>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39552" y="980728"/>
            <a:ext cx="7787208" cy="4853136"/>
          </a:xfrm>
        </p:spPr>
        <p:txBody>
          <a:bodyPr>
            <a:normAutofit/>
          </a:bodyPr>
          <a:lstStyle/>
          <a:p>
            <a:pPr>
              <a:lnSpc>
                <a:spcPct val="150000"/>
              </a:lnSpc>
              <a:buNone/>
            </a:pPr>
            <a:r>
              <a:rPr lang="en-US" altLang="zh-CN" sz="2800"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七是把思想政治教育融入专业教学，</a:t>
            </a:r>
            <a:r>
              <a:rPr lang="zh-CN" altLang="en-US" dirty="0">
                <a:solidFill>
                  <a:srgbClr val="FF0000"/>
                </a:solidFill>
                <a:latin typeface="黑体" panose="02010609060101010101" pitchFamily="49" charset="-122"/>
                <a:ea typeface="黑体" panose="02010609060101010101" pitchFamily="49" charset="-122"/>
              </a:rPr>
              <a:t>是一项长期的战略任务</a:t>
            </a:r>
            <a:r>
              <a:rPr lang="zh-CN" altLang="en-US" dirty="0">
                <a:latin typeface="黑体" panose="02010609060101010101" pitchFamily="49" charset="-122"/>
                <a:ea typeface="黑体" panose="02010609060101010101" pitchFamily="49" charset="-122"/>
              </a:rPr>
              <a:t>，可以说是一项永远在路上的工作，中央</a:t>
            </a:r>
            <a:r>
              <a:rPr lang="zh-CN" altLang="zh-CN" dirty="0">
                <a:latin typeface="黑体" panose="02010609060101010101" pitchFamily="49" charset="-122"/>
                <a:ea typeface="黑体" panose="02010609060101010101" pitchFamily="49" charset="-122"/>
              </a:rPr>
              <a:t>提出的</a:t>
            </a:r>
            <a:r>
              <a:rPr lang="zh-CN" altLang="zh-CN" dirty="0">
                <a:solidFill>
                  <a:srgbClr val="FF0000"/>
                </a:solidFill>
                <a:latin typeface="黑体" panose="02010609060101010101" pitchFamily="49" charset="-122"/>
                <a:ea typeface="黑体" panose="02010609060101010101" pitchFamily="49" charset="-122"/>
              </a:rPr>
              <a:t>所有课程的育人功能</a:t>
            </a:r>
            <a:r>
              <a:rPr lang="zh-CN" altLang="en-US" dirty="0">
                <a:latin typeface="黑体" panose="02010609060101010101" pitchFamily="49" charset="-122"/>
                <a:ea typeface="黑体" panose="02010609060101010101" pitchFamily="49" charset="-122"/>
              </a:rPr>
              <a:t>、</a:t>
            </a:r>
            <a:r>
              <a:rPr lang="zh-CN" altLang="en-US" dirty="0">
                <a:solidFill>
                  <a:srgbClr val="FF0000"/>
                </a:solidFill>
                <a:latin typeface="黑体" panose="02010609060101010101" pitchFamily="49" charset="-122"/>
                <a:ea typeface="黑体" panose="02010609060101010101" pitchFamily="49" charset="-122"/>
              </a:rPr>
              <a:t>所有教师都有育人责任</a:t>
            </a:r>
            <a:r>
              <a:rPr lang="zh-CN" altLang="en-US" dirty="0">
                <a:latin typeface="黑体" panose="02010609060101010101" pitchFamily="49" charset="-122"/>
                <a:ea typeface="黑体" panose="02010609060101010101" pitchFamily="49" charset="-122"/>
              </a:rPr>
              <a:t>的目标，仅仅是</a:t>
            </a:r>
            <a:r>
              <a:rPr lang="zh-CN" altLang="en-US" dirty="0">
                <a:solidFill>
                  <a:srgbClr val="FF0000"/>
                </a:solidFill>
                <a:latin typeface="黑体" panose="02010609060101010101" pitchFamily="49" charset="-122"/>
                <a:ea typeface="黑体" panose="02010609060101010101" pitchFamily="49" charset="-122"/>
              </a:rPr>
              <a:t>量的要求</a:t>
            </a:r>
            <a:r>
              <a:rPr lang="zh-CN" altLang="en-US" dirty="0">
                <a:latin typeface="黑体" panose="02010609060101010101" pitchFamily="49" charset="-122"/>
                <a:ea typeface="黑体" panose="02010609060101010101" pitchFamily="49" charset="-122"/>
              </a:rPr>
              <a:t>，还不是质的要求，我们将长期探索下去，任重道远</a:t>
            </a:r>
            <a:r>
              <a:rPr lang="zh-CN" altLang="zh-CN" dirty="0">
                <a:latin typeface="黑体" panose="02010609060101010101" pitchFamily="49" charset="-122"/>
                <a:ea typeface="黑体" panose="02010609060101010101" pitchFamily="49" charset="-122"/>
              </a:rPr>
              <a:t>。</a:t>
            </a:r>
            <a:endParaRPr lang="zh-CN" altLang="en-US" dirty="0">
              <a:latin typeface="黑体" panose="02010609060101010101" pitchFamily="49" charset="-122"/>
              <a:ea typeface="黑体" panose="02010609060101010101" pitchFamily="49" charset="-122"/>
            </a:endParaRPr>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4" name="矩形 3"/>
          <p:cNvSpPr/>
          <p:nvPr/>
        </p:nvSpPr>
        <p:spPr>
          <a:xfrm>
            <a:off x="4355976" y="632353"/>
            <a:ext cx="3960440" cy="2576667"/>
          </a:xfrm>
          <a:prstGeom prst="rect">
            <a:avLst/>
          </a:prstGeom>
        </p:spPr>
        <p:txBody>
          <a:bodyPr wrap="square">
            <a:spAutoFit/>
          </a:bodyPr>
          <a:lstStyle/>
          <a:p>
            <a:pPr>
              <a:lnSpc>
                <a:spcPct val="150000"/>
              </a:lnSpc>
            </a:pPr>
            <a:r>
              <a:rPr lang="zh-CN" altLang="en-US" sz="2800" dirty="0">
                <a:solidFill>
                  <a:schemeClr val="tx1">
                    <a:lumMod val="75000"/>
                    <a:lumOff val="25000"/>
                  </a:schemeClr>
                </a:solidFill>
                <a:latin typeface="黑体" panose="02010609060101010101" pitchFamily="49" charset="-122"/>
                <a:ea typeface="黑体" panose="02010609060101010101" pitchFamily="49" charset="-122"/>
              </a:rPr>
              <a:t>  上中医</a:t>
            </a:r>
            <a:r>
              <a:rPr lang="zh-CN" altLang="en-US" sz="2800" dirty="0">
                <a:latin typeface="黑体" panose="02010609060101010101" pitchFamily="49" charset="-122"/>
                <a:ea typeface="黑体" panose="02010609060101010101" pitchFamily="49" charset="-122"/>
              </a:rPr>
              <a:t>的目标</a:t>
            </a:r>
            <a:r>
              <a:rPr lang="zh-CN" altLang="en-US" sz="2800" dirty="0">
                <a:solidFill>
                  <a:schemeClr val="tx1">
                    <a:lumMod val="75000"/>
                    <a:lumOff val="25000"/>
                  </a:schemeClr>
                </a:solidFill>
                <a:latin typeface="黑体" panose="02010609060101010101" pitchFamily="49" charset="-122"/>
                <a:ea typeface="黑体" panose="02010609060101010101" pitchFamily="49" charset="-122"/>
              </a:rPr>
              <a:t>是经过</a:t>
            </a:r>
            <a:r>
              <a:rPr lang="en-US" altLang="zh-CN" sz="2800" dirty="0">
                <a:solidFill>
                  <a:schemeClr val="tx1">
                    <a:lumMod val="75000"/>
                    <a:lumOff val="25000"/>
                  </a:schemeClr>
                </a:solidFill>
                <a:latin typeface="黑体" panose="02010609060101010101" pitchFamily="49" charset="-122"/>
                <a:ea typeface="黑体" panose="02010609060101010101" pitchFamily="49" charset="-122"/>
              </a:rPr>
              <a:t>2</a:t>
            </a:r>
            <a:r>
              <a:rPr lang="zh-CN" altLang="en-US" sz="2800" dirty="0">
                <a:solidFill>
                  <a:schemeClr val="tx1">
                    <a:lumMod val="75000"/>
                    <a:lumOff val="25000"/>
                  </a:schemeClr>
                </a:solidFill>
                <a:latin typeface="黑体" panose="02010609060101010101" pitchFamily="49" charset="-122"/>
                <a:ea typeface="黑体" panose="02010609060101010101" pitchFamily="49" charset="-122"/>
              </a:rPr>
              <a:t>～</a:t>
            </a:r>
            <a:r>
              <a:rPr lang="en-US" altLang="zh-CN" sz="2800" dirty="0">
                <a:solidFill>
                  <a:schemeClr val="tx1">
                    <a:lumMod val="75000"/>
                    <a:lumOff val="25000"/>
                  </a:schemeClr>
                </a:solidFill>
                <a:latin typeface="黑体" panose="02010609060101010101" pitchFamily="49" charset="-122"/>
                <a:ea typeface="黑体" panose="02010609060101010101" pitchFamily="49" charset="-122"/>
              </a:rPr>
              <a:t>3</a:t>
            </a:r>
            <a:r>
              <a:rPr lang="zh-CN" altLang="en-US" sz="2800" dirty="0">
                <a:solidFill>
                  <a:schemeClr val="tx1">
                    <a:lumMod val="75000"/>
                    <a:lumOff val="25000"/>
                  </a:schemeClr>
                </a:solidFill>
                <a:latin typeface="黑体" panose="02010609060101010101" pitchFamily="49" charset="-122"/>
                <a:ea typeface="黑体" panose="02010609060101010101" pitchFamily="49" charset="-122"/>
              </a:rPr>
              <a:t>年的探索，</a:t>
            </a:r>
            <a:r>
              <a:rPr lang="zh-CN" altLang="en-US" sz="2800" dirty="0">
                <a:solidFill>
                  <a:srgbClr val="FF0000"/>
                </a:solidFill>
                <a:latin typeface="黑体" panose="02010609060101010101" pitchFamily="49" charset="-122"/>
                <a:ea typeface="黑体" panose="02010609060101010101" pitchFamily="49" charset="-122"/>
              </a:rPr>
              <a:t>让每一位教师</a:t>
            </a:r>
            <a:r>
              <a:rPr lang="zh-CN" altLang="en-US" sz="2800" dirty="0">
                <a:solidFill>
                  <a:schemeClr val="tx1">
                    <a:lumMod val="75000"/>
                    <a:lumOff val="25000"/>
                  </a:schemeClr>
                </a:solidFill>
                <a:latin typeface="黑体" panose="02010609060101010101" pitchFamily="49" charset="-122"/>
                <a:ea typeface="黑体" panose="02010609060101010101" pitchFamily="49" charset="-122"/>
              </a:rPr>
              <a:t>都能在各自的教学过程中</a:t>
            </a:r>
            <a:r>
              <a:rPr lang="zh-CN" altLang="en-US" sz="2800" dirty="0">
                <a:solidFill>
                  <a:srgbClr val="FF0000"/>
                </a:solidFill>
                <a:latin typeface="黑体" panose="02010609060101010101" pitchFamily="49" charset="-122"/>
                <a:ea typeface="黑体" panose="02010609060101010101" pitchFamily="49" charset="-122"/>
              </a:rPr>
              <a:t>找到社会主义</a:t>
            </a:r>
            <a:endParaRPr lang="zh-CN" altLang="en-US" sz="2800" dirty="0">
              <a:latin typeface="黑体" panose="02010609060101010101" pitchFamily="49" charset="-122"/>
              <a:ea typeface="黑体" panose="02010609060101010101" pitchFamily="49" charset="-122"/>
            </a:endParaRPr>
          </a:p>
        </p:txBody>
      </p:sp>
      <p:sp>
        <p:nvSpPr>
          <p:cNvPr id="5" name="矩形 4"/>
          <p:cNvSpPr/>
          <p:nvPr/>
        </p:nvSpPr>
        <p:spPr>
          <a:xfrm>
            <a:off x="575556" y="3216152"/>
            <a:ext cx="7992888" cy="2576667"/>
          </a:xfrm>
          <a:prstGeom prst="rect">
            <a:avLst/>
          </a:prstGeom>
        </p:spPr>
        <p:txBody>
          <a:bodyPr wrap="square">
            <a:spAutoFit/>
          </a:bodyPr>
          <a:lstStyle/>
          <a:p>
            <a:pPr>
              <a:lnSpc>
                <a:spcPct val="150000"/>
              </a:lnSpc>
            </a:pPr>
            <a:r>
              <a:rPr lang="zh-CN" altLang="en-US" sz="2800" dirty="0">
                <a:solidFill>
                  <a:srgbClr val="FF0000"/>
                </a:solidFill>
                <a:latin typeface="黑体" panose="02010609060101010101" pitchFamily="49" charset="-122"/>
                <a:ea typeface="黑体" panose="02010609060101010101" pitchFamily="49" charset="-122"/>
              </a:rPr>
              <a:t>核心价值观、优秀传统文化教育的切入点和融入点</a:t>
            </a:r>
            <a:r>
              <a:rPr lang="zh-CN" altLang="en-US" sz="2800" dirty="0">
                <a:solidFill>
                  <a:schemeClr val="tx1">
                    <a:lumMod val="75000"/>
                    <a:lumOff val="25000"/>
                  </a:schemeClr>
                </a:solidFill>
                <a:latin typeface="黑体" panose="02010609060101010101" pitchFamily="49" charset="-122"/>
                <a:ea typeface="黑体" panose="02010609060101010101" pitchFamily="49" charset="-122"/>
              </a:rPr>
              <a:t>。这是第一步，我们将根据习近平总书记提出的“</a:t>
            </a:r>
            <a:r>
              <a:rPr lang="zh-CN" altLang="en-US" sz="2800" dirty="0">
                <a:solidFill>
                  <a:srgbClr val="FF0000"/>
                </a:solidFill>
                <a:latin typeface="黑体" panose="02010609060101010101" pitchFamily="49" charset="-122"/>
                <a:ea typeface="黑体" panose="02010609060101010101" pitchFamily="49" charset="-122"/>
              </a:rPr>
              <a:t>只有培养出一流人才的高校，才能够成为世界一流大学</a:t>
            </a:r>
            <a:r>
              <a:rPr lang="zh-CN" altLang="en-US" sz="2800" dirty="0">
                <a:solidFill>
                  <a:schemeClr val="tx1">
                    <a:lumMod val="75000"/>
                    <a:lumOff val="25000"/>
                  </a:schemeClr>
                </a:solidFill>
                <a:latin typeface="黑体" panose="02010609060101010101" pitchFamily="49" charset="-122"/>
                <a:ea typeface="黑体" panose="02010609060101010101" pitchFamily="49" charset="-122"/>
              </a:rPr>
              <a:t>”的要求，做好一流人才培养工作。</a:t>
            </a:r>
            <a:endParaRPr lang="zh-CN" altLang="en-US" sz="2800" dirty="0">
              <a:solidFill>
                <a:schemeClr val="tx1">
                  <a:lumMod val="75000"/>
                  <a:lumOff val="25000"/>
                </a:schemeClr>
              </a:solidFill>
              <a:latin typeface="黑体" panose="02010609060101010101" pitchFamily="49" charset="-122"/>
              <a:ea typeface="黑体" panose="02010609060101010101" pitchFamily="49" charset="-122"/>
            </a:endParaRPr>
          </a:p>
        </p:txBody>
      </p:sp>
      <p:pic>
        <p:nvPicPr>
          <p:cNvPr id="16386" name="Picture 2" descr="http://p3.so.qhmsg.com/bdr/_240_/t0149c0d01a6f24fcb8.jpg"/>
          <p:cNvPicPr>
            <a:picLocks noChangeAspect="1" noChangeArrowheads="1"/>
          </p:cNvPicPr>
          <p:nvPr/>
        </p:nvPicPr>
        <p:blipFill>
          <a:blip r:embed="rId1" cstate="print"/>
          <a:srcRect/>
          <a:stretch>
            <a:fillRect/>
          </a:stretch>
        </p:blipFill>
        <p:spPr bwMode="auto">
          <a:xfrm>
            <a:off x="827584" y="893892"/>
            <a:ext cx="3096344" cy="2322260"/>
          </a:xfrm>
          <a:prstGeom prst="rect">
            <a:avLst/>
          </a:prstGeom>
          <a:noFill/>
        </p:spPr>
      </p:pic>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fld>
            <a:endParaRPr lang="zh-CN" altLang="en-US"/>
          </a:p>
        </p:txBody>
      </p:sp>
      <p:pic>
        <p:nvPicPr>
          <p:cNvPr id="4" name="图片 3" descr="C:\Users\zzq\Pictures\banner5.jpg"/>
          <p:cNvPicPr/>
          <p:nvPr/>
        </p:nvPicPr>
        <p:blipFill>
          <a:blip r:embed="rId1" cstate="print">
            <a:duotone>
              <a:schemeClr val="accent3">
                <a:shade val="45000"/>
                <a:satMod val="135000"/>
              </a:schemeClr>
              <a:prstClr val="white"/>
            </a:duotone>
            <a:lum bright="18000" contrast="2000"/>
          </a:blip>
          <a:srcRect l="34590" t="432" r="6662" b="433"/>
          <a:stretch>
            <a:fillRect/>
          </a:stretch>
        </p:blipFill>
        <p:spPr bwMode="auto">
          <a:xfrm>
            <a:off x="0" y="0"/>
            <a:ext cx="9144000" cy="6858000"/>
          </a:xfrm>
          <a:prstGeom prst="rect">
            <a:avLst/>
          </a:prstGeom>
          <a:noFill/>
          <a:ln w="9525">
            <a:noFill/>
            <a:miter lim="800000"/>
            <a:headEnd/>
            <a:tailEnd/>
          </a:ln>
          <a:effectLst>
            <a:outerShdw blurRad="50800" dist="50800" dir="5400000" algn="ctr" rotWithShape="0">
              <a:schemeClr val="accent6">
                <a:lumMod val="60000"/>
                <a:lumOff val="40000"/>
              </a:schemeClr>
            </a:outerShdw>
          </a:effectLst>
        </p:spPr>
      </p:pic>
      <p:sp>
        <p:nvSpPr>
          <p:cNvPr id="3" name="TextBox 2"/>
          <p:cNvSpPr txBox="1"/>
          <p:nvPr/>
        </p:nvSpPr>
        <p:spPr>
          <a:xfrm>
            <a:off x="971600" y="2254845"/>
            <a:ext cx="7491153" cy="923330"/>
          </a:xfrm>
          <a:prstGeom prst="rect">
            <a:avLst/>
          </a:prstGeom>
          <a:noFill/>
        </p:spPr>
        <p:txBody>
          <a:bodyPr wrap="none" rtlCol="0">
            <a:spAutoFit/>
          </a:bodyPr>
          <a:lstStyle/>
          <a:p>
            <a:r>
              <a:rPr lang="zh-CN" altLang="en-US" sz="5400" b="1" dirty="0">
                <a:latin typeface="黑体" panose="02010609060101010101" pitchFamily="49" charset="-122"/>
                <a:ea typeface="黑体" panose="02010609060101010101" pitchFamily="49" charset="-122"/>
              </a:rPr>
              <a:t>谢谢聆听 欢迎提问交流</a:t>
            </a:r>
            <a:endParaRPr lang="zh-CN" altLang="en-US" sz="5400" b="1" dirty="0">
              <a:latin typeface="黑体" panose="02010609060101010101" pitchFamily="49" charset="-122"/>
              <a:ea typeface="黑体" panose="02010609060101010101" pitchFamily="49" charset="-122"/>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idx="1"/>
          </p:nvPr>
        </p:nvSpPr>
        <p:spPr>
          <a:xfrm>
            <a:off x="323528" y="4437112"/>
            <a:ext cx="8424936" cy="1944216"/>
          </a:xfrm>
        </p:spPr>
        <p:txBody>
          <a:bodyPr>
            <a:noAutofit/>
          </a:bodyPr>
          <a:lstStyle/>
          <a:p>
            <a:pPr>
              <a:lnSpc>
                <a:spcPct val="150000"/>
              </a:lnSpc>
              <a:buNone/>
            </a:pPr>
            <a:r>
              <a:rPr lang="zh-CN" altLang="en-US" sz="2000" b="1" dirty="0">
                <a:solidFill>
                  <a:schemeClr val="tx1">
                    <a:lumMod val="75000"/>
                    <a:lumOff val="25000"/>
                  </a:schemeClr>
                </a:solidFill>
                <a:latin typeface="黑体" panose="02010609060101010101" pitchFamily="49" charset="-122"/>
                <a:ea typeface="黑体" panose="02010609060101010101" pitchFamily="49" charset="-122"/>
              </a:rPr>
              <a:t>      </a:t>
            </a:r>
            <a:r>
              <a:rPr lang="zh-CN" altLang="en-US" sz="2000" dirty="0">
                <a:solidFill>
                  <a:schemeClr val="tx1">
                    <a:lumMod val="75000"/>
                    <a:lumOff val="25000"/>
                  </a:schemeClr>
                </a:solidFill>
                <a:latin typeface="黑体" panose="02010609060101010101" pitchFamily="49" charset="-122"/>
                <a:ea typeface="黑体" panose="02010609060101010101" pitchFamily="49" charset="-122"/>
              </a:rPr>
              <a:t>一位</a:t>
            </a:r>
            <a:r>
              <a:rPr lang="en-US" altLang="zh-CN" sz="2000" dirty="0">
                <a:solidFill>
                  <a:schemeClr val="tx1">
                    <a:lumMod val="75000"/>
                    <a:lumOff val="25000"/>
                  </a:schemeClr>
                </a:solidFill>
                <a:latin typeface="黑体" panose="02010609060101010101" pitchFamily="49" charset="-122"/>
                <a:ea typeface="黑体" panose="02010609060101010101" pitchFamily="49" charset="-122"/>
              </a:rPr>
              <a:t>70</a:t>
            </a:r>
            <a:r>
              <a:rPr lang="zh-CN" altLang="en-US" sz="2000" dirty="0">
                <a:solidFill>
                  <a:schemeClr val="tx1">
                    <a:lumMod val="75000"/>
                    <a:lumOff val="25000"/>
                  </a:schemeClr>
                </a:solidFill>
                <a:latin typeface="黑体" panose="02010609060101010101" pitchFamily="49" charset="-122"/>
                <a:ea typeface="黑体" panose="02010609060101010101" pitchFamily="49" charset="-122"/>
              </a:rPr>
              <a:t>多岁的遗体捐献者告诉学生：“女儿得了免疫病，至今没治好，我看着她饱受疾病折磨，心酸无奈。我就说服女儿一起办了遗体捐献，</a:t>
            </a:r>
            <a:r>
              <a:rPr lang="zh-CN" altLang="en-US" sz="2000" dirty="0">
                <a:solidFill>
                  <a:srgbClr val="FF0000"/>
                </a:solidFill>
                <a:latin typeface="黑体" panose="02010609060101010101" pitchFamily="49" charset="-122"/>
                <a:ea typeface="黑体" panose="02010609060101010101" pitchFamily="49" charset="-122"/>
              </a:rPr>
              <a:t>希望你们多去研究研究</a:t>
            </a:r>
            <a:r>
              <a:rPr lang="zh-CN" altLang="en-US" sz="2000" dirty="0">
                <a:solidFill>
                  <a:schemeClr val="tx1">
                    <a:lumMod val="75000"/>
                    <a:lumOff val="25000"/>
                  </a:schemeClr>
                </a:solidFill>
                <a:latin typeface="黑体" panose="02010609060101010101" pitchFamily="49" charset="-122"/>
                <a:ea typeface="黑体" panose="02010609060101010101" pitchFamily="49" charset="-122"/>
              </a:rPr>
              <a:t>，</a:t>
            </a:r>
            <a:r>
              <a:rPr lang="zh-CN" altLang="en-US" sz="2000" dirty="0">
                <a:solidFill>
                  <a:srgbClr val="FF0000"/>
                </a:solidFill>
                <a:latin typeface="黑体" panose="02010609060101010101" pitchFamily="49" charset="-122"/>
                <a:ea typeface="黑体" panose="02010609060101010101" pitchFamily="49" charset="-122"/>
              </a:rPr>
              <a:t>让以后的人少吃苦</a:t>
            </a:r>
            <a:r>
              <a:rPr lang="zh-CN" altLang="en-US" sz="2000" dirty="0">
                <a:solidFill>
                  <a:srgbClr val="9D1F33"/>
                </a:solidFill>
                <a:latin typeface="黑体" panose="02010609060101010101" pitchFamily="49" charset="-122"/>
                <a:ea typeface="黑体" panose="02010609060101010101" pitchFamily="49" charset="-122"/>
              </a:rPr>
              <a:t>。</a:t>
            </a:r>
            <a:r>
              <a:rPr lang="zh-CN" altLang="en-US" sz="2000" dirty="0">
                <a:solidFill>
                  <a:schemeClr val="tx1">
                    <a:lumMod val="75000"/>
                    <a:lumOff val="25000"/>
                  </a:schemeClr>
                </a:solidFill>
                <a:latin typeface="黑体" panose="02010609060101010101" pitchFamily="49" charset="-122"/>
                <a:ea typeface="黑体" panose="02010609060101010101" pitchFamily="49" charset="-122"/>
              </a:rPr>
              <a:t>”老太说得平静，学生听得感动。</a:t>
            </a:r>
            <a:endParaRPr lang="zh-CN" altLang="en-US" sz="2000" dirty="0">
              <a:latin typeface="黑体" panose="02010609060101010101" pitchFamily="49" charset="-122"/>
              <a:ea typeface="黑体" panose="02010609060101010101" pitchFamily="49" charset="-122"/>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pic>
        <p:nvPicPr>
          <p:cNvPr id="7" name="图片 6" descr="D:\张智强文档\001-上海中医药大学\054-本人参加的学会、研究会\05-全国高等中医药院校党建和思想政治工作研究会\2016年第25届年会材料\张智强交流发言准备材料\004-对外宣传报道（宣传部）\张黎声\剪辑版\文汇报关于大体老师（剪辑版）.png"/>
          <p:cNvPicPr/>
          <p:nvPr/>
        </p:nvPicPr>
        <p:blipFill rotWithShape="1">
          <a:blip r:embed="rId1" cstate="print"/>
          <a:srcRect r="805"/>
          <a:stretch>
            <a:fillRect/>
          </a:stretch>
        </p:blipFill>
        <p:spPr bwMode="auto">
          <a:xfrm>
            <a:off x="611560" y="764704"/>
            <a:ext cx="7920880" cy="3499488"/>
          </a:xfrm>
          <a:prstGeom prst="rect">
            <a:avLst/>
          </a:prstGeom>
          <a:noFill/>
          <a:ln w="9525">
            <a:noFill/>
            <a:miter lim="800000"/>
            <a:headEnd/>
            <a:tailEnd/>
          </a:ln>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内容占位符 12" descr="IMG_258">
            <a:hlinkClick r:id="rId1"/>
          </p:cNvPr>
          <p:cNvPicPr>
            <a:picLocks noGrp="1"/>
          </p:cNvPicPr>
          <p:nvPr>
            <p:ph sz="half" idx="1"/>
          </p:nvPr>
        </p:nvPicPr>
        <p:blipFill rotWithShape="1">
          <a:blip r:embed="rId2" cstate="print"/>
          <a:srcRect l="4410"/>
          <a:stretch>
            <a:fillRect/>
          </a:stretch>
        </p:blipFill>
        <p:spPr bwMode="auto">
          <a:xfrm>
            <a:off x="539552" y="1604798"/>
            <a:ext cx="3528392" cy="3594653"/>
          </a:xfrm>
          <a:prstGeom prst="rect">
            <a:avLst/>
          </a:prstGeom>
          <a:noFill/>
          <a:ln w="9525">
            <a:noFill/>
            <a:miter lim="800000"/>
            <a:headEnd/>
            <a:tailEnd/>
          </a:ln>
        </p:spPr>
      </p:pic>
      <p:sp>
        <p:nvSpPr>
          <p:cNvPr id="12" name="内容占位符 11"/>
          <p:cNvSpPr>
            <a:spLocks noGrp="1"/>
          </p:cNvSpPr>
          <p:nvPr>
            <p:ph sz="half" idx="2"/>
          </p:nvPr>
        </p:nvSpPr>
        <p:spPr>
          <a:xfrm>
            <a:off x="4139952" y="1124744"/>
            <a:ext cx="4470648" cy="4800533"/>
          </a:xfrm>
        </p:spPr>
        <p:txBody>
          <a:bodyPr>
            <a:normAutofit fontScale="47500" lnSpcReduction="20000"/>
          </a:bodyPr>
          <a:lstStyle/>
          <a:p>
            <a:pPr>
              <a:lnSpc>
                <a:spcPct val="170000"/>
              </a:lnSpc>
              <a:buNone/>
            </a:pPr>
            <a:r>
              <a:rPr lang="zh-CN" altLang="en-US" sz="51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7000" dirty="0">
                <a:solidFill>
                  <a:schemeClr val="tx1">
                    <a:lumMod val="75000"/>
                    <a:lumOff val="25000"/>
                  </a:schemeClr>
                </a:solidFill>
                <a:latin typeface="黑体" panose="02010609060101010101" pitchFamily="49" charset="-122"/>
                <a:ea typeface="黑体" panose="02010609060101010101" pitchFamily="49" charset="-122"/>
              </a:rPr>
              <a:t>“我不知道</a:t>
            </a:r>
            <a:r>
              <a:rPr lang="zh-CN" altLang="en-US" sz="7000" dirty="0">
                <a:solidFill>
                  <a:srgbClr val="FF0000"/>
                </a:solidFill>
                <a:latin typeface="黑体" panose="02010609060101010101" pitchFamily="49" charset="-122"/>
                <a:ea typeface="黑体" panose="02010609060101010101" pitchFamily="49" charset="-122"/>
              </a:rPr>
              <a:t>您是谁，</a:t>
            </a:r>
            <a:r>
              <a:rPr lang="zh-CN" altLang="en-US" sz="7000" dirty="0">
                <a:solidFill>
                  <a:schemeClr val="tx1">
                    <a:lumMod val="75000"/>
                    <a:lumOff val="25000"/>
                  </a:schemeClr>
                </a:solidFill>
                <a:latin typeface="黑体" panose="02010609060101010101" pitchFamily="49" charset="-122"/>
                <a:ea typeface="黑体" panose="02010609060101010101" pitchFamily="49" charset="-122"/>
              </a:rPr>
              <a:t>但我知道您</a:t>
            </a:r>
            <a:r>
              <a:rPr lang="zh-CN" altLang="en-US" sz="7000" dirty="0">
                <a:solidFill>
                  <a:srgbClr val="FF0000"/>
                </a:solidFill>
                <a:latin typeface="黑体" panose="02010609060101010101" pitchFamily="49" charset="-122"/>
                <a:ea typeface="黑体" panose="02010609060101010101" pitchFamily="49" charset="-122"/>
              </a:rPr>
              <a:t>为了谁，</a:t>
            </a:r>
            <a:r>
              <a:rPr lang="zh-CN" altLang="en-US" sz="7000" dirty="0">
                <a:solidFill>
                  <a:schemeClr val="tx1">
                    <a:lumMod val="75000"/>
                    <a:lumOff val="25000"/>
                  </a:schemeClr>
                </a:solidFill>
                <a:latin typeface="黑体" panose="02010609060101010101" pitchFamily="49" charset="-122"/>
                <a:ea typeface="黑体" panose="02010609060101010101" pitchFamily="49" charset="-122"/>
              </a:rPr>
              <a:t>您</a:t>
            </a:r>
            <a:r>
              <a:rPr lang="zh-CN" altLang="en-US" sz="7000" dirty="0">
                <a:solidFill>
                  <a:srgbClr val="FF0000"/>
                </a:solidFill>
                <a:latin typeface="黑体" panose="02010609060101010101" pitchFamily="49" charset="-122"/>
                <a:ea typeface="黑体" panose="02010609060101010101" pitchFamily="49" charset="-122"/>
              </a:rPr>
              <a:t>让我们知道了我们将来要为了谁</a:t>
            </a:r>
            <a:r>
              <a:rPr lang="en-US" altLang="zh-CN" sz="7000" dirty="0">
                <a:solidFill>
                  <a:srgbClr val="FF0000"/>
                </a:solidFill>
                <a:latin typeface="黑体" panose="02010609060101010101" pitchFamily="49" charset="-122"/>
                <a:ea typeface="黑体" panose="02010609060101010101" pitchFamily="49" charset="-122"/>
              </a:rPr>
              <a:t> </a:t>
            </a:r>
            <a:r>
              <a:rPr lang="zh-CN" altLang="en-US" sz="7000" dirty="0">
                <a:solidFill>
                  <a:schemeClr val="tx1">
                    <a:lumMod val="75000"/>
                    <a:lumOff val="25000"/>
                  </a:schemeClr>
                </a:solidFill>
                <a:latin typeface="黑体" panose="02010609060101010101" pitchFamily="49" charset="-122"/>
                <a:ea typeface="黑体" panose="02010609060101010101" pitchFamily="49" charset="-122"/>
              </a:rPr>
              <a:t>”</a:t>
            </a:r>
            <a:endParaRPr lang="en-US" altLang="zh-CN" sz="7000" dirty="0">
              <a:solidFill>
                <a:srgbClr val="FF0000"/>
              </a:solidFill>
              <a:latin typeface="黑体" panose="02010609060101010101" pitchFamily="49" charset="-122"/>
              <a:ea typeface="黑体" panose="02010609060101010101" pitchFamily="49" charset="-122"/>
            </a:endParaRPr>
          </a:p>
          <a:p>
            <a:pPr>
              <a:lnSpc>
                <a:spcPct val="170000"/>
              </a:lnSpc>
              <a:buNone/>
            </a:pPr>
            <a:r>
              <a:rPr lang="en-US" altLang="zh-CN" sz="7000" b="1" dirty="0">
                <a:solidFill>
                  <a:srgbClr val="FF0000"/>
                </a:solidFill>
                <a:latin typeface="微软雅黑" panose="020B0503020204020204" pitchFamily="34" charset="-122"/>
                <a:ea typeface="微软雅黑" panose="020B0503020204020204" pitchFamily="34" charset="-122"/>
              </a:rPr>
              <a:t>         </a:t>
            </a:r>
            <a:r>
              <a:rPr lang="en-US" altLang="zh-CN" sz="7000" b="1" dirty="0">
                <a:solidFill>
                  <a:schemeClr val="tx1">
                    <a:lumMod val="75000"/>
                    <a:lumOff val="25000"/>
                  </a:schemeClr>
                </a:solidFill>
                <a:latin typeface="仿宋" panose="02010609060101010101" pitchFamily="49" charset="-122"/>
                <a:ea typeface="仿宋" panose="02010609060101010101" pitchFamily="49" charset="-122"/>
              </a:rPr>
              <a:t>——</a:t>
            </a:r>
            <a:r>
              <a:rPr lang="zh-CN" altLang="en-US" sz="7000" b="1" dirty="0">
                <a:solidFill>
                  <a:schemeClr val="tx1">
                    <a:lumMod val="75000"/>
                    <a:lumOff val="25000"/>
                  </a:schemeClr>
                </a:solidFill>
                <a:latin typeface="仿宋" panose="02010609060101010101" pitchFamily="49" charset="-122"/>
                <a:ea typeface="仿宋" panose="02010609060101010101" pitchFamily="49" charset="-122"/>
              </a:rPr>
              <a:t>摘自学生实验报告</a:t>
            </a:r>
            <a:endParaRPr lang="zh-CN" altLang="en-US" sz="7000" b="1" dirty="0">
              <a:solidFill>
                <a:srgbClr val="9D1F33"/>
              </a:solidFill>
              <a:latin typeface="仿宋" panose="02010609060101010101" pitchFamily="49" charset="-122"/>
              <a:ea typeface="仿宋" panose="02010609060101010101" pitchFamily="49" charset="-122"/>
            </a:endParaRPr>
          </a:p>
          <a:p>
            <a:endParaRPr lang="zh-CN" altLang="en-US" dirty="0"/>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dirty="0"/>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2471101" y="371655"/>
            <a:ext cx="4201792" cy="52322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66675" algn="ctr" defTabSz="914400" rtl="0" eaLnBrk="1" fontAlgn="base" latinLnBrk="0" hangingPunct="1">
              <a:lnSpc>
                <a:spcPct val="100000"/>
              </a:lnSpc>
              <a:spcBef>
                <a:spcPct val="0"/>
              </a:spcBef>
              <a:spcAft>
                <a:spcPct val="0"/>
              </a:spcAft>
              <a:buClrTx/>
              <a:buSzTx/>
              <a:buFontTx/>
              <a:buNone/>
            </a:pPr>
            <a:r>
              <a:rPr kumimoji="0" lang="zh-CN" sz="2800" b="0" i="0" u="none" strike="noStrike" cap="none" normalizeH="0" baseline="0" dirty="0">
                <a:ln>
                  <a:noFill/>
                </a:ln>
                <a:solidFill>
                  <a:srgbClr val="C00000"/>
                </a:solidFill>
                <a:effectLst/>
                <a:latin typeface="Calibri" panose="020F0502020204030204"/>
                <a:ea typeface="黑体" panose="02010609060101010101" pitchFamily="49" charset="-122"/>
                <a:cs typeface="Times New Roman" panose="02020603050405020304" charset="0"/>
              </a:rPr>
              <a:t>“</a:t>
            </a:r>
            <a:r>
              <a:rPr kumimoji="0" lang="zh-CN" sz="2800" b="0" i="0" u="none" strike="noStrike" cap="none" normalizeH="0" baseline="0" dirty="0">
                <a:ln>
                  <a:noFill/>
                </a:ln>
                <a:solidFill>
                  <a:srgbClr val="C00000"/>
                </a:solidFill>
                <a:effectLst/>
                <a:latin typeface="黑体" panose="02010609060101010101" pitchFamily="49" charset="-122"/>
                <a:ea typeface="黑体" panose="02010609060101010101" pitchFamily="49" charset="-122"/>
                <a:cs typeface="Times New Roman" panose="02020603050405020304" charset="0"/>
              </a:rPr>
              <a:t>人体解剖学</a:t>
            </a:r>
            <a:r>
              <a:rPr kumimoji="0" lang="zh-CN" sz="2800" b="0" i="0" u="none" strike="noStrike" cap="none" normalizeH="0" baseline="0" dirty="0">
                <a:ln>
                  <a:noFill/>
                </a:ln>
                <a:solidFill>
                  <a:srgbClr val="C00000"/>
                </a:solidFill>
                <a:effectLst/>
                <a:latin typeface="Calibri" panose="020F0502020204030204"/>
                <a:ea typeface="黑体" panose="02010609060101010101" pitchFamily="49" charset="-122"/>
                <a:cs typeface="Times New Roman" panose="02020603050405020304" charset="0"/>
              </a:rPr>
              <a:t>”</a:t>
            </a:r>
            <a:r>
              <a:rPr lang="zh-CN" altLang="en-US" sz="2800" dirty="0">
                <a:solidFill>
                  <a:srgbClr val="C00000"/>
                </a:solidFill>
                <a:latin typeface="黑体" panose="02010609060101010101" pitchFamily="49" charset="-122"/>
                <a:ea typeface="黑体" panose="02010609060101010101" pitchFamily="49" charset="-122"/>
                <a:cs typeface="Times New Roman" panose="02020603050405020304" charset="0"/>
              </a:rPr>
              <a:t>德育</a:t>
            </a:r>
            <a:r>
              <a:rPr kumimoji="0" lang="zh-CN" sz="2800" b="0" i="0" u="none" strike="noStrike" cap="none" normalizeH="0" baseline="0" dirty="0">
                <a:ln>
                  <a:noFill/>
                </a:ln>
                <a:solidFill>
                  <a:srgbClr val="C00000"/>
                </a:solidFill>
                <a:effectLst/>
                <a:latin typeface="黑体" panose="02010609060101010101" pitchFamily="49" charset="-122"/>
                <a:ea typeface="黑体" panose="02010609060101010101" pitchFamily="49" charset="-122"/>
                <a:cs typeface="Times New Roman" panose="02020603050405020304" charset="0"/>
              </a:rPr>
              <a:t>要点</a:t>
            </a:r>
            <a:endParaRPr kumimoji="0" lang="zh-CN" sz="2800" b="0" i="0" u="none" strike="noStrike" cap="none" normalizeH="0" baseline="0" dirty="0">
              <a:ln>
                <a:noFill/>
              </a:ln>
              <a:solidFill>
                <a:srgbClr val="C00000"/>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6" name="灯片编号占位符 5"/>
          <p:cNvSpPr>
            <a:spLocks noGrp="1"/>
          </p:cNvSpPr>
          <p:nvPr>
            <p:ph type="sldNum" sz="quarter" idx="12"/>
          </p:nvPr>
        </p:nvSpPr>
        <p:spPr/>
        <p:txBody>
          <a:bodyPr/>
          <a:lstStyle/>
          <a:p>
            <a:fld id="{895B4E39-F20D-4CCA-B929-0DDB2BF4E3A1}" type="slidenum">
              <a:rPr lang="zh-CN" altLang="en-US" smtClean="0"/>
            </a:fld>
            <a:endParaRPr lang="zh-CN" altLang="en-US"/>
          </a:p>
        </p:txBody>
      </p:sp>
      <p:graphicFrame>
        <p:nvGraphicFramePr>
          <p:cNvPr id="2" name="表格 1"/>
          <p:cNvGraphicFramePr>
            <a:graphicFrameLocks noGrp="1"/>
          </p:cNvGraphicFramePr>
          <p:nvPr/>
        </p:nvGraphicFramePr>
        <p:xfrm>
          <a:off x="0" y="1075536"/>
          <a:ext cx="9144000" cy="5782462"/>
        </p:xfrm>
        <a:graphic>
          <a:graphicData uri="http://schemas.openxmlformats.org/drawingml/2006/table">
            <a:tbl>
              <a:tblPr>
                <a:tableStyleId>{5C22544A-7EE6-4342-B048-85BDC9FD1C3A}</a:tableStyleId>
              </a:tblPr>
              <a:tblGrid>
                <a:gridCol w="899592"/>
                <a:gridCol w="923590"/>
                <a:gridCol w="1029435"/>
                <a:gridCol w="1016000"/>
                <a:gridCol w="1852354"/>
                <a:gridCol w="869453"/>
                <a:gridCol w="799925"/>
                <a:gridCol w="1038004"/>
                <a:gridCol w="715647"/>
              </a:tblGrid>
              <a:tr h="464544">
                <a:tc rowSpan="2">
                  <a:txBody>
                    <a:bodyPr/>
                    <a:lstStyle/>
                    <a:p>
                      <a:pPr indent="64135" algn="ctr">
                        <a:lnSpc>
                          <a:spcPct val="250000"/>
                        </a:lnSpc>
                        <a:spcBef>
                          <a:spcPts val="1200"/>
                        </a:spcBef>
                        <a:spcAft>
                          <a:spcPts val="0"/>
                        </a:spcAft>
                      </a:pPr>
                      <a:r>
                        <a:rPr lang="zh-CN" sz="1400" kern="100" dirty="0">
                          <a:effectLst/>
                        </a:rPr>
                        <a:t>课程</a:t>
                      </a:r>
                      <a:endParaRPr lang="zh-CN" sz="1400" kern="100" dirty="0">
                        <a:effectLst/>
                        <a:latin typeface="等线" panose="02010600030101010101" pitchFamily="2" charset="-122"/>
                        <a:ea typeface="等线" panose="02010600030101010101" pitchFamily="2" charset="-122"/>
                        <a:cs typeface="Times New Roman" panose="02020603050405020304" charset="0"/>
                      </a:endParaRPr>
                    </a:p>
                  </a:txBody>
                  <a:tcPr marL="34374" marR="34374" marT="7812" marB="0"/>
                </a:tc>
                <a:tc rowSpan="2">
                  <a:txBody>
                    <a:bodyPr/>
                    <a:lstStyle/>
                    <a:p>
                      <a:pPr indent="64135" algn="ctr">
                        <a:lnSpc>
                          <a:spcPct val="250000"/>
                        </a:lnSpc>
                        <a:spcBef>
                          <a:spcPts val="1200"/>
                        </a:spcBef>
                        <a:spcAft>
                          <a:spcPts val="0"/>
                        </a:spcAft>
                      </a:pPr>
                      <a:r>
                        <a:rPr lang="zh-CN" sz="1400" kern="100" dirty="0">
                          <a:effectLst/>
                        </a:rPr>
                        <a:t>课程目标</a:t>
                      </a:r>
                      <a:endParaRPr lang="zh-CN" sz="1400" kern="100" dirty="0">
                        <a:effectLst/>
                        <a:latin typeface="等线" panose="02010600030101010101" pitchFamily="2" charset="-122"/>
                        <a:ea typeface="等线" panose="02010600030101010101" pitchFamily="2" charset="-122"/>
                        <a:cs typeface="Times New Roman" panose="02020603050405020304" charset="0"/>
                      </a:endParaRPr>
                    </a:p>
                  </a:txBody>
                  <a:tcPr marL="34374" marR="34374" marT="7812" marB="0"/>
                </a:tc>
                <a:tc rowSpan="2">
                  <a:txBody>
                    <a:bodyPr/>
                    <a:lstStyle/>
                    <a:p>
                      <a:pPr indent="64135" algn="ctr">
                        <a:lnSpc>
                          <a:spcPct val="250000"/>
                        </a:lnSpc>
                        <a:spcBef>
                          <a:spcPts val="1200"/>
                        </a:spcBef>
                        <a:spcAft>
                          <a:spcPts val="0"/>
                        </a:spcAft>
                      </a:pPr>
                      <a:r>
                        <a:rPr lang="zh-CN" sz="1400" kern="100">
                          <a:effectLst/>
                        </a:rPr>
                        <a:t>教学内容</a:t>
                      </a:r>
                      <a:endParaRPr lang="zh-CN" sz="1400" kern="100">
                        <a:effectLst/>
                        <a:latin typeface="等线" panose="02010600030101010101" pitchFamily="2" charset="-122"/>
                        <a:ea typeface="等线" panose="02010600030101010101" pitchFamily="2" charset="-122"/>
                        <a:cs typeface="Times New Roman" panose="02020603050405020304" charset="0"/>
                      </a:endParaRPr>
                    </a:p>
                  </a:txBody>
                  <a:tcPr marL="34374" marR="34374" marT="7812" marB="0"/>
                </a:tc>
                <a:tc gridSpan="3">
                  <a:txBody>
                    <a:bodyPr/>
                    <a:lstStyle/>
                    <a:p>
                      <a:pPr algn="ctr">
                        <a:lnSpc>
                          <a:spcPct val="200000"/>
                        </a:lnSpc>
                        <a:spcAft>
                          <a:spcPts val="0"/>
                        </a:spcAft>
                      </a:pPr>
                      <a:r>
                        <a:rPr lang="zh-CN" sz="1400" kern="100" dirty="0">
                          <a:effectLst/>
                        </a:rPr>
                        <a:t>教 学 安 排</a:t>
                      </a:r>
                      <a:endParaRPr lang="zh-CN" sz="1400" kern="100" dirty="0">
                        <a:effectLst/>
                        <a:latin typeface="等线" panose="02010600030101010101" pitchFamily="2" charset="-122"/>
                        <a:ea typeface="等线" panose="02010600030101010101" pitchFamily="2" charset="-122"/>
                        <a:cs typeface="Times New Roman" panose="02020603050405020304" charset="0"/>
                      </a:endParaRPr>
                    </a:p>
                  </a:txBody>
                  <a:tcPr marL="34374" marR="34374" marT="7812" marB="0"/>
                </a:tc>
                <a:tc hMerge="1">
                  <a:tcPr/>
                </a:tc>
                <a:tc hMerge="1">
                  <a:tcPr/>
                </a:tc>
                <a:tc rowSpan="2">
                  <a:txBody>
                    <a:bodyPr/>
                    <a:lstStyle/>
                    <a:p>
                      <a:pPr algn="ctr" fontAlgn="ctr">
                        <a:lnSpc>
                          <a:spcPct val="200000"/>
                        </a:lnSpc>
                        <a:spcBef>
                          <a:spcPts val="1200"/>
                        </a:spcBef>
                        <a:spcAft>
                          <a:spcPts val="0"/>
                        </a:spcAft>
                      </a:pPr>
                      <a:r>
                        <a:rPr lang="zh-CN" sz="1400" kern="100" dirty="0">
                          <a:effectLst/>
                        </a:rPr>
                        <a:t>成效体现</a:t>
                      </a:r>
                      <a:endParaRPr lang="zh-CN" sz="1400" kern="100" dirty="0">
                        <a:effectLst/>
                        <a:latin typeface="等线" panose="02010600030101010101" pitchFamily="2" charset="-122"/>
                        <a:ea typeface="等线" panose="02010600030101010101" pitchFamily="2" charset="-122"/>
                        <a:cs typeface="Times New Roman" panose="02020603050405020304" charset="0"/>
                      </a:endParaRPr>
                    </a:p>
                  </a:txBody>
                  <a:tcPr marL="34374" marR="34374" marT="7812" marB="0"/>
                </a:tc>
                <a:tc rowSpan="2">
                  <a:txBody>
                    <a:bodyPr/>
                    <a:lstStyle/>
                    <a:p>
                      <a:pPr algn="ctr" fontAlgn="ctr">
                        <a:lnSpc>
                          <a:spcPct val="200000"/>
                        </a:lnSpc>
                        <a:spcBef>
                          <a:spcPts val="1200"/>
                        </a:spcBef>
                        <a:spcAft>
                          <a:spcPts val="0"/>
                        </a:spcAft>
                      </a:pPr>
                      <a:r>
                        <a:rPr lang="zh-CN" sz="1400" kern="100">
                          <a:effectLst/>
                        </a:rPr>
                        <a:t>教学价值</a:t>
                      </a:r>
                      <a:endParaRPr lang="zh-CN" sz="1400" kern="100">
                        <a:effectLst/>
                        <a:latin typeface="等线" panose="02010600030101010101" pitchFamily="2" charset="-122"/>
                        <a:ea typeface="等线" panose="02010600030101010101" pitchFamily="2" charset="-122"/>
                        <a:cs typeface="Times New Roman" panose="02020603050405020304" charset="0"/>
                      </a:endParaRPr>
                    </a:p>
                  </a:txBody>
                  <a:tcPr marL="34374" marR="34374" marT="7812" marB="0"/>
                </a:tc>
                <a:tc rowSpan="2">
                  <a:txBody>
                    <a:bodyPr/>
                    <a:lstStyle/>
                    <a:p>
                      <a:pPr algn="ctr" fontAlgn="ctr">
                        <a:lnSpc>
                          <a:spcPct val="150000"/>
                        </a:lnSpc>
                        <a:spcBef>
                          <a:spcPts val="1200"/>
                        </a:spcBef>
                        <a:spcAft>
                          <a:spcPts val="0"/>
                        </a:spcAft>
                      </a:pPr>
                      <a:r>
                        <a:rPr lang="zh-CN" sz="1400" kern="100">
                          <a:effectLst/>
                        </a:rPr>
                        <a:t>核心价值观</a:t>
                      </a:r>
                      <a:endParaRPr lang="zh-CN" sz="1400" kern="100">
                        <a:effectLst/>
                        <a:latin typeface="等线" panose="02010600030101010101" pitchFamily="2" charset="-122"/>
                        <a:ea typeface="等线" panose="02010600030101010101" pitchFamily="2" charset="-122"/>
                        <a:cs typeface="Times New Roman" panose="02020603050405020304" charset="0"/>
                      </a:endParaRPr>
                    </a:p>
                  </a:txBody>
                  <a:tcPr marL="34374" marR="34374" marT="7812" marB="0"/>
                </a:tc>
              </a:tr>
              <a:tr h="523702">
                <a:tc vMerge="1">
                  <a:tcPr/>
                </a:tc>
                <a:tc vMerge="1">
                  <a:tcPr/>
                </a:tc>
                <a:tc vMerge="1">
                  <a:tcPr/>
                </a:tc>
                <a:tc>
                  <a:txBody>
                    <a:bodyPr/>
                    <a:lstStyle/>
                    <a:p>
                      <a:pPr indent="64135" algn="ctr">
                        <a:spcAft>
                          <a:spcPts val="0"/>
                        </a:spcAft>
                      </a:pPr>
                      <a:r>
                        <a:rPr lang="zh-CN" sz="1400" kern="100">
                          <a:effectLst/>
                        </a:rPr>
                        <a:t>教育载体</a:t>
                      </a:r>
                      <a:endParaRPr lang="zh-CN" sz="1400" kern="100">
                        <a:effectLst/>
                        <a:latin typeface="等线" panose="02010600030101010101" pitchFamily="2" charset="-122"/>
                        <a:ea typeface="等线" panose="02010600030101010101" pitchFamily="2" charset="-122"/>
                        <a:cs typeface="Times New Roman" panose="02020603050405020304" charset="0"/>
                      </a:endParaRPr>
                    </a:p>
                  </a:txBody>
                  <a:tcPr marL="34374" marR="34374" marT="7812" marB="0" anchor="ctr"/>
                </a:tc>
                <a:tc>
                  <a:txBody>
                    <a:bodyPr/>
                    <a:lstStyle/>
                    <a:p>
                      <a:pPr algn="ctr">
                        <a:spcAft>
                          <a:spcPts val="0"/>
                        </a:spcAft>
                      </a:pPr>
                      <a:r>
                        <a:rPr lang="zh-CN" sz="1400" kern="100">
                          <a:effectLst/>
                        </a:rPr>
                        <a:t>教学方法</a:t>
                      </a:r>
                      <a:endParaRPr lang="zh-CN" sz="1400" kern="100">
                        <a:effectLst/>
                        <a:latin typeface="等线" panose="02010600030101010101" pitchFamily="2" charset="-122"/>
                        <a:ea typeface="等线" panose="02010600030101010101" pitchFamily="2" charset="-122"/>
                        <a:cs typeface="Times New Roman" panose="02020603050405020304" charset="0"/>
                      </a:endParaRPr>
                    </a:p>
                  </a:txBody>
                  <a:tcPr marL="34374" marR="34374" marT="7812" marB="0" anchor="ctr"/>
                </a:tc>
                <a:tc>
                  <a:txBody>
                    <a:bodyPr/>
                    <a:lstStyle/>
                    <a:p>
                      <a:pPr algn="ctr">
                        <a:spcAft>
                          <a:spcPts val="0"/>
                        </a:spcAft>
                      </a:pPr>
                      <a:r>
                        <a:rPr lang="zh-CN" sz="1400" kern="100" dirty="0">
                          <a:effectLst/>
                        </a:rPr>
                        <a:t>课时安排</a:t>
                      </a:r>
                      <a:endParaRPr lang="zh-CN" sz="1400" kern="100" dirty="0">
                        <a:effectLst/>
                        <a:latin typeface="等线" panose="02010600030101010101" pitchFamily="2" charset="-122"/>
                        <a:ea typeface="等线" panose="02010600030101010101" pitchFamily="2" charset="-122"/>
                        <a:cs typeface="Times New Roman" panose="02020603050405020304" charset="0"/>
                      </a:endParaRPr>
                    </a:p>
                  </a:txBody>
                  <a:tcPr marL="34374" marR="34374" marT="7812" marB="0" anchor="ctr"/>
                </a:tc>
                <a:tc vMerge="1">
                  <a:tcPr/>
                </a:tc>
                <a:tc vMerge="1">
                  <a:tcPr/>
                </a:tc>
                <a:tc vMerge="1">
                  <a:tcPr/>
                </a:tc>
              </a:tr>
              <a:tr h="4794216">
                <a:tc>
                  <a:txBody>
                    <a:bodyPr/>
                    <a:lstStyle/>
                    <a:p>
                      <a:pPr algn="l">
                        <a:spcAft>
                          <a:spcPts val="0"/>
                        </a:spcAft>
                      </a:pPr>
                      <a:r>
                        <a:rPr lang="zh-CN" sz="1200" kern="100">
                          <a:effectLst/>
                        </a:rPr>
                        <a:t>人体解剖学</a:t>
                      </a:r>
                      <a:endParaRPr lang="zh-CN" sz="1200" kern="100">
                        <a:effectLst/>
                        <a:latin typeface="等线" panose="02010600030101010101" pitchFamily="2" charset="-122"/>
                        <a:ea typeface="等线" panose="02010600030101010101" pitchFamily="2" charset="-122"/>
                        <a:cs typeface="Times New Roman" panose="02020603050405020304" charset="0"/>
                      </a:endParaRPr>
                    </a:p>
                  </a:txBody>
                  <a:tcPr marL="34374" marR="34374" marT="7812" marB="0"/>
                </a:tc>
                <a:tc>
                  <a:txBody>
                    <a:bodyPr/>
                    <a:lstStyle/>
                    <a:p>
                      <a:pPr algn="l">
                        <a:lnSpc>
                          <a:spcPct val="150000"/>
                        </a:lnSpc>
                        <a:spcAft>
                          <a:spcPts val="0"/>
                        </a:spcAft>
                      </a:pPr>
                      <a:r>
                        <a:rPr lang="zh-CN" sz="1200" kern="100" dirty="0">
                          <a:effectLst/>
                        </a:rPr>
                        <a:t>①专业目标：掌握人体各器官的正常形态和结构。</a:t>
                      </a:r>
                      <a:endParaRPr lang="zh-CN" sz="1200" kern="100" dirty="0">
                        <a:effectLst/>
                      </a:endParaRPr>
                    </a:p>
                    <a:p>
                      <a:pPr algn="l">
                        <a:lnSpc>
                          <a:spcPct val="150000"/>
                        </a:lnSpc>
                        <a:spcAft>
                          <a:spcPts val="0"/>
                        </a:spcAft>
                      </a:pPr>
                      <a:r>
                        <a:rPr lang="zh-CN" sz="1200" kern="100" dirty="0">
                          <a:effectLst/>
                        </a:rPr>
                        <a:t>②</a:t>
                      </a:r>
                      <a:r>
                        <a:rPr lang="zh-CN" sz="1200" kern="100" dirty="0">
                          <a:solidFill>
                            <a:srgbClr val="FF0000"/>
                          </a:solidFill>
                          <a:effectLst/>
                          <a:latin typeface="+mj-ea"/>
                          <a:ea typeface="+mj-ea"/>
                        </a:rPr>
                        <a:t>德育目标</a:t>
                      </a:r>
                      <a:r>
                        <a:rPr lang="zh-CN" sz="1200" kern="100" dirty="0">
                          <a:effectLst/>
                        </a:rPr>
                        <a:t>：“</a:t>
                      </a:r>
                      <a:r>
                        <a:rPr lang="zh-CN" sz="1200" kern="100" dirty="0">
                          <a:solidFill>
                            <a:srgbClr val="FF0000"/>
                          </a:solidFill>
                          <a:effectLst/>
                        </a:rPr>
                        <a:t>感恩社会，敬畏生命，心系责任</a:t>
                      </a:r>
                      <a:r>
                        <a:rPr lang="en-US" sz="1200" kern="100" dirty="0">
                          <a:effectLst/>
                        </a:rPr>
                        <a:t>”</a:t>
                      </a:r>
                      <a:r>
                        <a:rPr lang="zh-CN" sz="1200" kern="100" dirty="0">
                          <a:effectLst/>
                        </a:rPr>
                        <a:t>。</a:t>
                      </a:r>
                      <a:endParaRPr lang="zh-CN" sz="1200" kern="100" dirty="0">
                        <a:effectLst/>
                        <a:latin typeface="等线" panose="02010600030101010101" pitchFamily="2" charset="-122"/>
                        <a:ea typeface="等线" panose="02010600030101010101" pitchFamily="2" charset="-122"/>
                        <a:cs typeface="Times New Roman" panose="02020603050405020304" charset="0"/>
                      </a:endParaRPr>
                    </a:p>
                  </a:txBody>
                  <a:tcPr marL="34374" marR="34374" marT="7812" marB="0"/>
                </a:tc>
                <a:tc>
                  <a:txBody>
                    <a:bodyPr/>
                    <a:lstStyle/>
                    <a:p>
                      <a:pPr algn="l">
                        <a:lnSpc>
                          <a:spcPct val="150000"/>
                        </a:lnSpc>
                        <a:spcAft>
                          <a:spcPts val="0"/>
                        </a:spcAft>
                      </a:pPr>
                      <a:r>
                        <a:rPr lang="zh-CN" sz="1200" kern="100" dirty="0">
                          <a:effectLst/>
                        </a:rPr>
                        <a:t>将“感恩社会，敬畏生命，心系责任”的价值观要求融入</a:t>
                      </a:r>
                      <a:r>
                        <a:rPr lang="zh-CN" sz="1200" kern="100" dirty="0">
                          <a:solidFill>
                            <a:srgbClr val="FF0000"/>
                          </a:solidFill>
                          <a:effectLst/>
                        </a:rPr>
                        <a:t>“人体解剖学第一课</a:t>
                      </a:r>
                      <a:r>
                        <a:rPr lang="en-US" sz="1200" kern="100" dirty="0">
                          <a:solidFill>
                            <a:srgbClr val="FF0000"/>
                          </a:solidFill>
                          <a:effectLst/>
                        </a:rPr>
                        <a:t>”</a:t>
                      </a:r>
                      <a:r>
                        <a:rPr lang="zh-CN" sz="1200" kern="100" dirty="0">
                          <a:solidFill>
                            <a:srgbClr val="FF0000"/>
                          </a:solidFill>
                          <a:effectLst/>
                        </a:rPr>
                        <a:t>及其他课外实践活动</a:t>
                      </a:r>
                      <a:r>
                        <a:rPr lang="zh-CN" sz="1200" kern="100" dirty="0">
                          <a:effectLst/>
                        </a:rPr>
                        <a:t>中。</a:t>
                      </a:r>
                      <a:endParaRPr lang="zh-CN" sz="1200" kern="100" dirty="0">
                        <a:effectLst/>
                        <a:latin typeface="等线" panose="02010600030101010101" pitchFamily="2" charset="-122"/>
                        <a:ea typeface="等线" panose="02010600030101010101" pitchFamily="2" charset="-122"/>
                        <a:cs typeface="Times New Roman" panose="02020603050405020304" charset="0"/>
                      </a:endParaRPr>
                    </a:p>
                  </a:txBody>
                  <a:tcPr marL="34374" marR="34374" marT="7812" marB="0"/>
                </a:tc>
                <a:tc>
                  <a:txBody>
                    <a:bodyPr/>
                    <a:lstStyle/>
                    <a:p>
                      <a:pPr algn="l">
                        <a:lnSpc>
                          <a:spcPct val="150000"/>
                        </a:lnSpc>
                        <a:spcAft>
                          <a:spcPts val="0"/>
                        </a:spcAft>
                      </a:pPr>
                      <a:r>
                        <a:rPr lang="zh-CN" sz="1200" kern="100" dirty="0">
                          <a:effectLst/>
                        </a:rPr>
                        <a:t>①发生在校红十字遗体接收站的感人故事；</a:t>
                      </a:r>
                      <a:endParaRPr lang="zh-CN" sz="1200" kern="100" dirty="0">
                        <a:effectLst/>
                      </a:endParaRPr>
                    </a:p>
                    <a:p>
                      <a:pPr algn="l">
                        <a:lnSpc>
                          <a:spcPct val="150000"/>
                        </a:lnSpc>
                        <a:spcAft>
                          <a:spcPts val="0"/>
                        </a:spcAft>
                      </a:pPr>
                      <a:r>
                        <a:rPr lang="zh-CN" sz="1200" kern="100" dirty="0">
                          <a:effectLst/>
                        </a:rPr>
                        <a:t>②遗体捐献者的书信原件；</a:t>
                      </a:r>
                      <a:endParaRPr lang="zh-CN" sz="1200" kern="100" dirty="0">
                        <a:effectLst/>
                      </a:endParaRPr>
                    </a:p>
                    <a:p>
                      <a:pPr algn="l">
                        <a:lnSpc>
                          <a:spcPct val="150000"/>
                        </a:lnSpc>
                        <a:spcAft>
                          <a:spcPts val="0"/>
                        </a:spcAft>
                      </a:pPr>
                      <a:r>
                        <a:rPr lang="zh-CN" sz="1200" kern="100" dirty="0">
                          <a:effectLst/>
                        </a:rPr>
                        <a:t>③遗体捐献者的视频；</a:t>
                      </a:r>
                      <a:endParaRPr lang="zh-CN" sz="1200" kern="100" dirty="0">
                        <a:effectLst/>
                      </a:endParaRPr>
                    </a:p>
                    <a:p>
                      <a:pPr algn="l">
                        <a:lnSpc>
                          <a:spcPct val="150000"/>
                        </a:lnSpc>
                        <a:spcAft>
                          <a:spcPts val="0"/>
                        </a:spcAft>
                      </a:pPr>
                      <a:r>
                        <a:rPr lang="zh-CN" sz="1200" kern="100" dirty="0">
                          <a:effectLst/>
                        </a:rPr>
                        <a:t>④学生感言；</a:t>
                      </a:r>
                      <a:endParaRPr lang="zh-CN" sz="1200" kern="100" dirty="0">
                        <a:effectLst/>
                      </a:endParaRPr>
                    </a:p>
                    <a:p>
                      <a:pPr algn="l">
                        <a:lnSpc>
                          <a:spcPct val="150000"/>
                        </a:lnSpc>
                        <a:spcAft>
                          <a:spcPts val="0"/>
                        </a:spcAft>
                      </a:pPr>
                      <a:r>
                        <a:rPr lang="zh-CN" sz="1200" kern="100" dirty="0">
                          <a:effectLst/>
                        </a:rPr>
                        <a:t>⑤社会其他资源。</a:t>
                      </a:r>
                      <a:endParaRPr lang="zh-CN" sz="1200" kern="100" dirty="0">
                        <a:effectLst/>
                        <a:latin typeface="等线" panose="02010600030101010101" pitchFamily="2" charset="-122"/>
                        <a:ea typeface="等线" panose="02010600030101010101" pitchFamily="2" charset="-122"/>
                        <a:cs typeface="Times New Roman" panose="02020603050405020304" charset="0"/>
                      </a:endParaRPr>
                    </a:p>
                  </a:txBody>
                  <a:tcPr marL="34374" marR="34374" marT="7812" marB="0"/>
                </a:tc>
                <a:tc>
                  <a:txBody>
                    <a:bodyPr/>
                    <a:lstStyle/>
                    <a:p>
                      <a:pPr algn="l">
                        <a:lnSpc>
                          <a:spcPct val="100000"/>
                        </a:lnSpc>
                        <a:spcAft>
                          <a:spcPts val="0"/>
                        </a:spcAft>
                      </a:pPr>
                      <a:r>
                        <a:rPr lang="zh-CN" sz="1400" kern="100" dirty="0">
                          <a:effectLst/>
                        </a:rPr>
                        <a:t>①介绍遗体捐献与医学、医学生的关系；</a:t>
                      </a:r>
                      <a:endParaRPr lang="zh-CN" sz="1400" kern="100" dirty="0">
                        <a:effectLst/>
                      </a:endParaRPr>
                    </a:p>
                    <a:p>
                      <a:pPr algn="l">
                        <a:lnSpc>
                          <a:spcPct val="100000"/>
                        </a:lnSpc>
                        <a:spcAft>
                          <a:spcPts val="0"/>
                        </a:spcAft>
                      </a:pPr>
                      <a:r>
                        <a:rPr lang="zh-CN" sz="1400" kern="100" dirty="0">
                          <a:effectLst/>
                        </a:rPr>
                        <a:t>②介绍遗体捐献知识；</a:t>
                      </a:r>
                      <a:endParaRPr lang="zh-CN" sz="1400" kern="100" dirty="0">
                        <a:effectLst/>
                      </a:endParaRPr>
                    </a:p>
                    <a:p>
                      <a:pPr algn="l">
                        <a:lnSpc>
                          <a:spcPct val="100000"/>
                        </a:lnSpc>
                        <a:spcAft>
                          <a:spcPts val="0"/>
                        </a:spcAft>
                      </a:pPr>
                      <a:r>
                        <a:rPr lang="zh-CN" sz="1400" kern="100" dirty="0">
                          <a:effectLst/>
                        </a:rPr>
                        <a:t>③</a:t>
                      </a:r>
                      <a:r>
                        <a:rPr lang="zh-CN" sz="1400" kern="100" dirty="0">
                          <a:solidFill>
                            <a:srgbClr val="FF0000"/>
                          </a:solidFill>
                          <a:effectLst/>
                        </a:rPr>
                        <a:t>通过讲述感人故事，展示遗体捐献者的书信和视频，以及学生感言，让学生感受什么是大爱，什么是大义，什么是奉献（这是重点）</a:t>
                      </a:r>
                      <a:r>
                        <a:rPr lang="zh-CN" sz="1400" kern="100" dirty="0">
                          <a:effectLst/>
                        </a:rPr>
                        <a:t>；</a:t>
                      </a:r>
                      <a:endParaRPr lang="zh-CN" sz="1400" kern="100" dirty="0">
                        <a:effectLst/>
                      </a:endParaRPr>
                    </a:p>
                    <a:p>
                      <a:pPr algn="l">
                        <a:lnSpc>
                          <a:spcPct val="100000"/>
                        </a:lnSpc>
                        <a:spcAft>
                          <a:spcPts val="0"/>
                        </a:spcAft>
                      </a:pPr>
                      <a:r>
                        <a:rPr lang="zh-CN" sz="1400" kern="100" dirty="0">
                          <a:effectLst/>
                        </a:rPr>
                        <a:t>④通过照片等介绍本课程的规章制度和仪式流程；</a:t>
                      </a:r>
                      <a:endParaRPr lang="zh-CN" sz="1400" kern="100" dirty="0">
                        <a:effectLst/>
                      </a:endParaRPr>
                    </a:p>
                    <a:p>
                      <a:pPr algn="l">
                        <a:lnSpc>
                          <a:spcPct val="100000"/>
                        </a:lnSpc>
                        <a:spcAft>
                          <a:spcPts val="0"/>
                        </a:spcAft>
                      </a:pPr>
                      <a:r>
                        <a:rPr lang="zh-CN" sz="1400" kern="100" dirty="0">
                          <a:effectLst/>
                        </a:rPr>
                        <a:t>⑤带领学生开展遗体捐献者</a:t>
                      </a:r>
                      <a:r>
                        <a:rPr lang="zh-CN" sz="1400" kern="100" dirty="0">
                          <a:solidFill>
                            <a:srgbClr val="FF0000"/>
                          </a:solidFill>
                          <a:effectLst/>
                        </a:rPr>
                        <a:t>家访</a:t>
                      </a:r>
                      <a:r>
                        <a:rPr lang="zh-CN" sz="1400" kern="100" dirty="0">
                          <a:effectLst/>
                        </a:rPr>
                        <a:t>活动；</a:t>
                      </a:r>
                      <a:endParaRPr lang="zh-CN" sz="1400" kern="100" dirty="0">
                        <a:effectLst/>
                      </a:endParaRPr>
                    </a:p>
                    <a:p>
                      <a:pPr algn="l">
                        <a:lnSpc>
                          <a:spcPct val="100000"/>
                        </a:lnSpc>
                        <a:spcAft>
                          <a:spcPts val="0"/>
                        </a:spcAft>
                      </a:pPr>
                      <a:r>
                        <a:rPr lang="zh-CN" sz="1400" kern="100" dirty="0">
                          <a:effectLst/>
                        </a:rPr>
                        <a:t>⑥课前课后向大体老师</a:t>
                      </a:r>
                      <a:r>
                        <a:rPr lang="zh-CN" sz="1400" kern="100" dirty="0">
                          <a:solidFill>
                            <a:srgbClr val="FF0000"/>
                          </a:solidFill>
                          <a:effectLst/>
                        </a:rPr>
                        <a:t>默哀、敬献鲜花、书写感恩卡</a:t>
                      </a:r>
                      <a:r>
                        <a:rPr lang="zh-CN" sz="1400" kern="100" dirty="0">
                          <a:effectLst/>
                        </a:rPr>
                        <a:t>；</a:t>
                      </a:r>
                      <a:endParaRPr lang="zh-CN" sz="1400" kern="100" dirty="0">
                        <a:effectLst/>
                      </a:endParaRPr>
                    </a:p>
                    <a:p>
                      <a:pPr algn="l">
                        <a:lnSpc>
                          <a:spcPct val="100000"/>
                        </a:lnSpc>
                        <a:spcAft>
                          <a:spcPts val="0"/>
                        </a:spcAft>
                      </a:pPr>
                      <a:r>
                        <a:rPr lang="zh-CN" sz="1400" kern="100" dirty="0">
                          <a:effectLst/>
                        </a:rPr>
                        <a:t>⑦带领学生参加每年的“</a:t>
                      </a:r>
                      <a:r>
                        <a:rPr lang="zh-CN" sz="1400" kern="100" dirty="0">
                          <a:solidFill>
                            <a:srgbClr val="FF0000"/>
                          </a:solidFill>
                          <a:effectLst/>
                        </a:rPr>
                        <a:t>上海市遗体捐献纪念日活动</a:t>
                      </a:r>
                      <a:r>
                        <a:rPr lang="en-US" sz="1400" kern="100" dirty="0">
                          <a:effectLst/>
                        </a:rPr>
                        <a:t>”</a:t>
                      </a:r>
                      <a:r>
                        <a:rPr lang="zh-CN" sz="1400" kern="100" dirty="0">
                          <a:effectLst/>
                        </a:rPr>
                        <a:t>等。</a:t>
                      </a:r>
                      <a:endParaRPr lang="zh-CN" sz="1400" kern="100" dirty="0">
                        <a:effectLst/>
                        <a:latin typeface="等线" panose="02010600030101010101" pitchFamily="2" charset="-122"/>
                        <a:ea typeface="等线" panose="02010600030101010101" pitchFamily="2" charset="-122"/>
                        <a:cs typeface="Times New Roman" panose="02020603050405020304" charset="0"/>
                      </a:endParaRPr>
                    </a:p>
                  </a:txBody>
                  <a:tcPr marL="34374" marR="34374" marT="7812" marB="0"/>
                </a:tc>
                <a:tc>
                  <a:txBody>
                    <a:bodyPr/>
                    <a:lstStyle/>
                    <a:p>
                      <a:pPr algn="l">
                        <a:lnSpc>
                          <a:spcPct val="150000"/>
                        </a:lnSpc>
                        <a:spcAft>
                          <a:spcPts val="0"/>
                        </a:spcAft>
                      </a:pPr>
                      <a:r>
                        <a:rPr lang="zh-CN" sz="1200" kern="100" dirty="0">
                          <a:effectLst/>
                        </a:rPr>
                        <a:t>①“人体解剖学第一课”。</a:t>
                      </a:r>
                      <a:endParaRPr lang="zh-CN" sz="1200" kern="100" dirty="0">
                        <a:effectLst/>
                      </a:endParaRPr>
                    </a:p>
                    <a:p>
                      <a:pPr algn="l">
                        <a:lnSpc>
                          <a:spcPct val="150000"/>
                        </a:lnSpc>
                        <a:spcAft>
                          <a:spcPts val="0"/>
                        </a:spcAft>
                      </a:pPr>
                      <a:r>
                        <a:rPr lang="zh-CN" sz="1200" kern="100" dirty="0">
                          <a:effectLst/>
                        </a:rPr>
                        <a:t>②带领学生参与其他课外教育活动。</a:t>
                      </a:r>
                      <a:endParaRPr lang="zh-CN" sz="1200" kern="100" dirty="0">
                        <a:effectLst/>
                        <a:latin typeface="等线" panose="02010600030101010101" pitchFamily="2" charset="-122"/>
                        <a:ea typeface="等线" panose="02010600030101010101" pitchFamily="2" charset="-122"/>
                        <a:cs typeface="Times New Roman" panose="02020603050405020304" charset="0"/>
                      </a:endParaRPr>
                    </a:p>
                  </a:txBody>
                  <a:tcPr marL="34374" marR="34374" marT="7812" marB="0"/>
                </a:tc>
                <a:tc>
                  <a:txBody>
                    <a:bodyPr/>
                    <a:lstStyle/>
                    <a:p>
                      <a:pPr algn="l">
                        <a:spcAft>
                          <a:spcPts val="0"/>
                        </a:spcAft>
                      </a:pPr>
                      <a:r>
                        <a:rPr lang="zh-CN" sz="1200" kern="100" dirty="0">
                          <a:effectLst/>
                        </a:rPr>
                        <a:t>①</a:t>
                      </a:r>
                      <a:r>
                        <a:rPr lang="zh-CN" sz="1200" kern="100" dirty="0">
                          <a:solidFill>
                            <a:srgbClr val="FF0000"/>
                          </a:solidFill>
                          <a:effectLst/>
                        </a:rPr>
                        <a:t>学生内心感受的表达</a:t>
                      </a:r>
                      <a:r>
                        <a:rPr lang="zh-CN" sz="1200" kern="100" dirty="0">
                          <a:effectLst/>
                        </a:rPr>
                        <a:t>：一是在实验报告中请学生列出自己印象最深刻的感言。二是在课程评价中列出</a:t>
                      </a:r>
                      <a:r>
                        <a:rPr lang="en-US" sz="1200" kern="100" dirty="0">
                          <a:effectLst/>
                        </a:rPr>
                        <a:t>5</a:t>
                      </a:r>
                      <a:r>
                        <a:rPr lang="zh-CN" sz="1200" kern="100" dirty="0">
                          <a:effectLst/>
                        </a:rPr>
                        <a:t>件印象最深的“事件”。</a:t>
                      </a:r>
                      <a:endParaRPr lang="zh-CN" sz="1200" kern="100" dirty="0">
                        <a:effectLst/>
                      </a:endParaRPr>
                    </a:p>
                    <a:p>
                      <a:pPr algn="l">
                        <a:spcAft>
                          <a:spcPts val="0"/>
                        </a:spcAft>
                      </a:pPr>
                      <a:r>
                        <a:rPr lang="zh-CN" sz="1200" kern="100" dirty="0">
                          <a:effectLst/>
                        </a:rPr>
                        <a:t>②采用</a:t>
                      </a:r>
                      <a:r>
                        <a:rPr lang="zh-CN" sz="1200" kern="100" dirty="0">
                          <a:solidFill>
                            <a:srgbClr val="FF0000"/>
                          </a:solidFill>
                          <a:effectLst/>
                        </a:rPr>
                        <a:t>行为学观察法</a:t>
                      </a:r>
                      <a:r>
                        <a:rPr lang="zh-CN" sz="1200" kern="100" dirty="0">
                          <a:effectLst/>
                        </a:rPr>
                        <a:t>。如对大体老师的尊重、遵守实验规章制度和学习态度等。</a:t>
                      </a:r>
                      <a:endParaRPr lang="zh-CN" sz="1200" kern="100" dirty="0">
                        <a:effectLst/>
                        <a:latin typeface="等线" panose="02010600030101010101" pitchFamily="2" charset="-122"/>
                        <a:ea typeface="等线" panose="02010600030101010101" pitchFamily="2" charset="-122"/>
                        <a:cs typeface="Times New Roman" panose="02020603050405020304" charset="0"/>
                      </a:endParaRPr>
                    </a:p>
                  </a:txBody>
                  <a:tcPr marL="34374" marR="34374" marT="7812" marB="0"/>
                </a:tc>
                <a:tc>
                  <a:txBody>
                    <a:bodyPr/>
                    <a:lstStyle/>
                    <a:p>
                      <a:pPr algn="l">
                        <a:lnSpc>
                          <a:spcPct val="150000"/>
                        </a:lnSpc>
                        <a:spcAft>
                          <a:spcPts val="0"/>
                        </a:spcAft>
                      </a:pPr>
                      <a:r>
                        <a:rPr lang="zh-CN" sz="1200" kern="100" dirty="0">
                          <a:effectLst/>
                        </a:rPr>
                        <a:t>作为医学生，不仅要掌握扎实的医学知识和诊疗技术，</a:t>
                      </a:r>
                      <a:r>
                        <a:rPr lang="zh-CN" sz="1200" kern="100" dirty="0">
                          <a:solidFill>
                            <a:srgbClr val="FF0000"/>
                          </a:solidFill>
                          <a:effectLst/>
                        </a:rPr>
                        <a:t>更要有对待职业的“仁心”</a:t>
                      </a:r>
                      <a:r>
                        <a:rPr lang="zh-CN" sz="1200" kern="100" dirty="0">
                          <a:effectLst/>
                        </a:rPr>
                        <a:t>。让学生体验和感受遗体捐献者的“大义”、“大爱”，并把这些感受</a:t>
                      </a:r>
                      <a:r>
                        <a:rPr lang="zh-CN" sz="1200" kern="100" dirty="0">
                          <a:solidFill>
                            <a:srgbClr val="FF0000"/>
                          </a:solidFill>
                          <a:effectLst/>
                        </a:rPr>
                        <a:t>内化为感恩情怀</a:t>
                      </a:r>
                      <a:r>
                        <a:rPr lang="zh-CN" sz="1200" kern="100" dirty="0">
                          <a:effectLst/>
                        </a:rPr>
                        <a:t>和</a:t>
                      </a:r>
                      <a:r>
                        <a:rPr lang="zh-CN" sz="1200" kern="100" dirty="0">
                          <a:solidFill>
                            <a:srgbClr val="FF0000"/>
                          </a:solidFill>
                          <a:effectLst/>
                        </a:rPr>
                        <a:t>对生命的敬畏</a:t>
                      </a:r>
                      <a:r>
                        <a:rPr lang="zh-CN" sz="1200" kern="100" dirty="0">
                          <a:effectLst/>
                        </a:rPr>
                        <a:t>，</a:t>
                      </a:r>
                      <a:r>
                        <a:rPr lang="zh-CN" sz="1200" kern="100" dirty="0">
                          <a:solidFill>
                            <a:srgbClr val="FF0000"/>
                          </a:solidFill>
                          <a:effectLst/>
                        </a:rPr>
                        <a:t>激发学生内在学习动力</a:t>
                      </a:r>
                      <a:r>
                        <a:rPr lang="zh-CN" sz="1200" kern="100" dirty="0">
                          <a:effectLst/>
                        </a:rPr>
                        <a:t>和</a:t>
                      </a:r>
                      <a:r>
                        <a:rPr lang="zh-CN" sz="1200" kern="100" dirty="0">
                          <a:solidFill>
                            <a:srgbClr val="FF0000"/>
                          </a:solidFill>
                          <a:effectLst/>
                        </a:rPr>
                        <a:t>对医学事业的责任感</a:t>
                      </a:r>
                      <a:r>
                        <a:rPr lang="zh-CN" sz="1200" kern="100" dirty="0">
                          <a:effectLst/>
                        </a:rPr>
                        <a:t>。</a:t>
                      </a:r>
                      <a:endParaRPr lang="zh-CN" sz="1200" kern="100" dirty="0">
                        <a:effectLst/>
                        <a:latin typeface="等线" panose="02010600030101010101" pitchFamily="2" charset="-122"/>
                        <a:ea typeface="等线" panose="02010600030101010101" pitchFamily="2" charset="-122"/>
                        <a:cs typeface="Times New Roman" panose="02020603050405020304" charset="0"/>
                      </a:endParaRPr>
                    </a:p>
                  </a:txBody>
                  <a:tcPr marL="34374" marR="34374" marT="7812" marB="0"/>
                </a:tc>
                <a:tc>
                  <a:txBody>
                    <a:bodyPr/>
                    <a:lstStyle/>
                    <a:p>
                      <a:pPr algn="l">
                        <a:lnSpc>
                          <a:spcPct val="150000"/>
                        </a:lnSpc>
                        <a:spcAft>
                          <a:spcPts val="0"/>
                        </a:spcAft>
                      </a:pPr>
                      <a:r>
                        <a:rPr lang="zh-CN" sz="1200" kern="100" dirty="0">
                          <a:effectLst/>
                        </a:rPr>
                        <a:t>敬业、</a:t>
                      </a:r>
                      <a:endParaRPr lang="en-US" altLang="zh-CN" sz="1200" kern="100" dirty="0">
                        <a:effectLst/>
                      </a:endParaRPr>
                    </a:p>
                    <a:p>
                      <a:pPr algn="l">
                        <a:lnSpc>
                          <a:spcPct val="150000"/>
                        </a:lnSpc>
                        <a:spcAft>
                          <a:spcPts val="0"/>
                        </a:spcAft>
                      </a:pPr>
                      <a:r>
                        <a:rPr lang="zh-CN" sz="1200" kern="100" dirty="0">
                          <a:effectLst/>
                        </a:rPr>
                        <a:t>友善。</a:t>
                      </a:r>
                      <a:endParaRPr lang="zh-CN" sz="1200" kern="100" dirty="0">
                        <a:effectLst/>
                        <a:latin typeface="等线" panose="02010600030101010101" pitchFamily="2" charset="-122"/>
                        <a:ea typeface="等线" panose="02010600030101010101" pitchFamily="2" charset="-122"/>
                        <a:cs typeface="Times New Roman" panose="02020603050405020304" charset="0"/>
                      </a:endParaRPr>
                    </a:p>
                  </a:txBody>
                  <a:tcPr marL="34374" marR="34374" marT="7812" marB="0"/>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pic>
        <p:nvPicPr>
          <p:cNvPr id="5" name="内容占位符 4" descr="http://www.wmxa.cn/uploads/allimg/140123/0T1334F2-0.jpg"/>
          <p:cNvPicPr>
            <a:picLocks noGrp="1"/>
          </p:cNvPicPr>
          <p:nvPr>
            <p:ph idx="1"/>
          </p:nvPr>
        </p:nvPicPr>
        <p:blipFill rotWithShape="1">
          <a:blip r:embed="rId1" cstate="print"/>
          <a:srcRect r="11324" b="12080"/>
          <a:stretch>
            <a:fillRect/>
          </a:stretch>
        </p:blipFill>
        <p:spPr bwMode="auto">
          <a:xfrm>
            <a:off x="4067944" y="3356992"/>
            <a:ext cx="3672408" cy="2448271"/>
          </a:xfrm>
          <a:prstGeom prst="rect">
            <a:avLst/>
          </a:prstGeom>
          <a:noFill/>
          <a:ln w="9525">
            <a:noFill/>
            <a:miter lim="800000"/>
            <a:headEnd/>
            <a:tailEnd/>
          </a:ln>
        </p:spPr>
      </p:pic>
      <p:sp>
        <p:nvSpPr>
          <p:cNvPr id="6" name="矩形 5"/>
          <p:cNvSpPr/>
          <p:nvPr/>
        </p:nvSpPr>
        <p:spPr>
          <a:xfrm>
            <a:off x="755576" y="1124744"/>
            <a:ext cx="7560840" cy="2031325"/>
          </a:xfrm>
          <a:prstGeom prst="rect">
            <a:avLst/>
          </a:prstGeom>
        </p:spPr>
        <p:txBody>
          <a:bodyPr wrap="square">
            <a:spAutoFit/>
          </a:bodyPr>
          <a:lstStyle/>
          <a:p>
            <a:pPr>
              <a:lnSpc>
                <a:spcPct val="150000"/>
              </a:lnSpc>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800" dirty="0">
                <a:solidFill>
                  <a:schemeClr val="tx1">
                    <a:lumMod val="75000"/>
                    <a:lumOff val="25000"/>
                  </a:schemeClr>
                </a:solidFill>
                <a:latin typeface="黑体" panose="02010609060101010101" pitchFamily="49" charset="-122"/>
                <a:ea typeface="黑体" panose="02010609060101010101" pitchFamily="49" charset="-122"/>
              </a:rPr>
              <a:t>2014</a:t>
            </a:r>
            <a:r>
              <a:rPr lang="zh-CN" altLang="en-US" sz="2800" dirty="0">
                <a:solidFill>
                  <a:schemeClr val="tx1">
                    <a:lumMod val="75000"/>
                    <a:lumOff val="25000"/>
                  </a:schemeClr>
                </a:solidFill>
                <a:latin typeface="黑体" panose="02010609060101010101" pitchFamily="49" charset="-122"/>
                <a:ea typeface="黑体" panose="02010609060101010101" pitchFamily="49" charset="-122"/>
              </a:rPr>
              <a:t>年，我校学生徐欣毅隐患重病医治无效。他在离世前对母亲说：“</a:t>
            </a:r>
            <a:r>
              <a:rPr lang="zh-CN" altLang="en-US" sz="2800" dirty="0">
                <a:solidFill>
                  <a:srgbClr val="FF0000"/>
                </a:solidFill>
                <a:latin typeface="黑体" panose="02010609060101010101" pitchFamily="49" charset="-122"/>
                <a:ea typeface="黑体" panose="02010609060101010101" pitchFamily="49" charset="-122"/>
              </a:rPr>
              <a:t>我要和学校永远在一起！</a:t>
            </a:r>
            <a:r>
              <a:rPr lang="zh-CN" altLang="en-US" sz="2800" dirty="0">
                <a:solidFill>
                  <a:schemeClr val="tx1">
                    <a:lumMod val="75000"/>
                    <a:lumOff val="25000"/>
                  </a:schemeClr>
                </a:solidFill>
                <a:latin typeface="黑体" panose="02010609060101010101" pitchFamily="49" charset="-122"/>
                <a:ea typeface="黑体" panose="02010609060101010101" pitchFamily="49" charset="-122"/>
              </a:rPr>
              <a:t>”他提出将遗体捐献给母校，希望继</a:t>
            </a:r>
            <a:endParaRPr lang="zh-CN" altLang="en-US" sz="2800" dirty="0">
              <a:latin typeface="黑体" panose="02010609060101010101" pitchFamily="49" charset="-122"/>
              <a:ea typeface="黑体" panose="02010609060101010101" pitchFamily="49" charset="-122"/>
            </a:endParaRPr>
          </a:p>
        </p:txBody>
      </p:sp>
      <p:sp>
        <p:nvSpPr>
          <p:cNvPr id="7" name="矩形 6"/>
          <p:cNvSpPr/>
          <p:nvPr/>
        </p:nvSpPr>
        <p:spPr>
          <a:xfrm>
            <a:off x="755576" y="3068960"/>
            <a:ext cx="3168352" cy="2677656"/>
          </a:xfrm>
          <a:prstGeom prst="rect">
            <a:avLst/>
          </a:prstGeom>
        </p:spPr>
        <p:txBody>
          <a:bodyPr wrap="square">
            <a:spAutoFit/>
          </a:bodyPr>
          <a:lstStyle/>
          <a:p>
            <a:pPr>
              <a:lnSpc>
                <a:spcPct val="150000"/>
              </a:lnSpc>
            </a:pPr>
            <a:r>
              <a:rPr lang="zh-CN" altLang="en-US" sz="2800" dirty="0">
                <a:solidFill>
                  <a:schemeClr val="tx1">
                    <a:lumMod val="75000"/>
                    <a:lumOff val="25000"/>
                  </a:schemeClr>
                </a:solidFill>
                <a:latin typeface="黑体" panose="02010609060101010101" pitchFamily="49" charset="-122"/>
                <a:ea typeface="黑体" panose="02010609060101010101" pitchFamily="49" charset="-122"/>
              </a:rPr>
              <a:t>续在校园陪伴亲爱的同学，为母校医疗教学事业做最后的贡献。</a:t>
            </a:r>
            <a:endParaRPr lang="zh-CN" altLang="en-US" sz="28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11560" y="661888"/>
            <a:ext cx="7704856" cy="3127152"/>
          </a:xfrm>
        </p:spPr>
        <p:txBody>
          <a:bodyPr>
            <a:normAutofit/>
          </a:bodyPr>
          <a:lstStyle/>
          <a:p>
            <a:pPr marL="0" indent="0">
              <a:lnSpc>
                <a:spcPct val="150000"/>
              </a:lnSpc>
              <a:buNone/>
            </a:pPr>
            <a:r>
              <a:rPr lang="en-US" altLang="zh-CN" dirty="0"/>
              <a:t>        </a:t>
            </a:r>
            <a:r>
              <a:rPr lang="zh-CN" altLang="zh-CN" dirty="0">
                <a:latin typeface="黑体" panose="02010609060101010101" pitchFamily="49" charset="-122"/>
                <a:ea typeface="黑体" panose="02010609060101010101" pitchFamily="49" charset="-122"/>
              </a:rPr>
              <a:t>上海中医药大学张黎声教授在思想政治教育有效融入专业教学方面的积极探索，为上海高等教育系统发挥了很好的引领示范作用，</a:t>
            </a:r>
            <a:r>
              <a:rPr lang="en-US" altLang="zh-CN" dirty="0">
                <a:latin typeface="黑体" panose="02010609060101010101" pitchFamily="49" charset="-122"/>
                <a:ea typeface="黑体" panose="02010609060101010101" pitchFamily="49" charset="-122"/>
              </a:rPr>
              <a:t>2016</a:t>
            </a:r>
            <a:r>
              <a:rPr lang="zh-CN" altLang="zh-CN" dirty="0">
                <a:latin typeface="黑体" panose="02010609060101010101" pitchFamily="49" charset="-122"/>
                <a:ea typeface="黑体" panose="02010609060101010101" pitchFamily="49" charset="-122"/>
              </a:rPr>
              <a:t>年被评为</a:t>
            </a:r>
            <a:r>
              <a:rPr lang="zh-CN" altLang="zh-CN" dirty="0">
                <a:solidFill>
                  <a:srgbClr val="FF0000"/>
                </a:solidFill>
                <a:latin typeface="黑体" panose="02010609060101010101" pitchFamily="49" charset="-122"/>
                <a:ea typeface="黑体" panose="02010609060101010101" pitchFamily="49" charset="-122"/>
              </a:rPr>
              <a:t>上海市教书育人楷</a:t>
            </a:r>
            <a:endParaRPr lang="en-US" altLang="zh-CN" dirty="0">
              <a:solidFill>
                <a:srgbClr val="FF0000"/>
              </a:solidFill>
              <a:latin typeface="黑体" panose="02010609060101010101" pitchFamily="49" charset="-122"/>
              <a:ea typeface="黑体" panose="02010609060101010101" pitchFamily="49" charset="-122"/>
            </a:endParaRPr>
          </a:p>
          <a:p>
            <a:pPr marL="0" indent="0">
              <a:lnSpc>
                <a:spcPct val="150000"/>
              </a:lnSpc>
              <a:buNone/>
            </a:pPr>
            <a:endParaRPr lang="zh-CN" altLang="en-US" dirty="0">
              <a:latin typeface="黑体" panose="02010609060101010101" pitchFamily="49" charset="-122"/>
              <a:ea typeface="黑体" panose="02010609060101010101" pitchFamily="49" charset="-122"/>
            </a:endParaRPr>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43608" y="3764052"/>
            <a:ext cx="3674442" cy="2129772"/>
          </a:xfrm>
          <a:prstGeom prst="rect">
            <a:avLst/>
          </a:prstGeom>
        </p:spPr>
      </p:pic>
      <p:sp>
        <p:nvSpPr>
          <p:cNvPr id="7" name="文本框 6"/>
          <p:cNvSpPr txBox="1"/>
          <p:nvPr/>
        </p:nvSpPr>
        <p:spPr>
          <a:xfrm>
            <a:off x="5027477" y="3573016"/>
            <a:ext cx="3288939" cy="2308324"/>
          </a:xfrm>
          <a:prstGeom prst="rect">
            <a:avLst/>
          </a:prstGeom>
          <a:noFill/>
        </p:spPr>
        <p:txBody>
          <a:bodyPr wrap="square" rtlCol="0">
            <a:spAutoFit/>
          </a:bodyPr>
          <a:lstStyle/>
          <a:p>
            <a:pPr>
              <a:lnSpc>
                <a:spcPct val="150000"/>
              </a:lnSpc>
            </a:pPr>
            <a:r>
              <a:rPr lang="zh-CN" altLang="zh-CN" sz="3200" dirty="0">
                <a:solidFill>
                  <a:srgbClr val="FF0000"/>
                </a:solidFill>
                <a:latin typeface="黑体" panose="02010609060101010101" pitchFamily="49" charset="-122"/>
                <a:ea typeface="黑体" panose="02010609060101010101" pitchFamily="49" charset="-122"/>
              </a:rPr>
              <a:t>模</a:t>
            </a:r>
            <a:r>
              <a:rPr lang="zh-CN" altLang="zh-CN" sz="3200" dirty="0">
                <a:latin typeface="黑体" panose="02010609060101010101" pitchFamily="49" charset="-122"/>
                <a:ea typeface="黑体" panose="02010609060101010101" pitchFamily="49" charset="-122"/>
              </a:rPr>
              <a:t>、</a:t>
            </a:r>
            <a:r>
              <a:rPr lang="zh-CN" altLang="zh-CN" sz="3200" dirty="0">
                <a:solidFill>
                  <a:srgbClr val="FF0000"/>
                </a:solidFill>
                <a:latin typeface="黑体" panose="02010609060101010101" pitchFamily="49" charset="-122"/>
                <a:ea typeface="黑体" panose="02010609060101010101" pitchFamily="49" charset="-122"/>
              </a:rPr>
              <a:t>上海教育年</a:t>
            </a:r>
            <a:endParaRPr lang="en-US" altLang="zh-CN" sz="3200" dirty="0">
              <a:solidFill>
                <a:srgbClr val="FF0000"/>
              </a:solidFill>
              <a:latin typeface="黑体" panose="02010609060101010101" pitchFamily="49" charset="-122"/>
              <a:ea typeface="黑体" panose="02010609060101010101" pitchFamily="49" charset="-122"/>
            </a:endParaRPr>
          </a:p>
          <a:p>
            <a:pPr>
              <a:lnSpc>
                <a:spcPct val="150000"/>
              </a:lnSpc>
            </a:pPr>
            <a:r>
              <a:rPr lang="zh-CN" altLang="zh-CN" sz="3200" dirty="0">
                <a:solidFill>
                  <a:srgbClr val="FF0000"/>
                </a:solidFill>
                <a:latin typeface="黑体" panose="02010609060101010101" pitchFamily="49" charset="-122"/>
                <a:ea typeface="黑体" panose="02010609060101010101" pitchFamily="49" charset="-122"/>
              </a:rPr>
              <a:t>度新闻人物</a:t>
            </a:r>
            <a:r>
              <a:rPr lang="zh-CN" altLang="en-US" sz="3200" dirty="0">
                <a:latin typeface="黑体" panose="02010609060101010101" pitchFamily="49" charset="-122"/>
                <a:ea typeface="黑体" panose="02010609060101010101" pitchFamily="49" charset="-122"/>
              </a:rPr>
              <a:t>，</a:t>
            </a:r>
            <a:r>
              <a:rPr lang="zh-CN" altLang="en-US" sz="3200" dirty="0">
                <a:solidFill>
                  <a:srgbClr val="FF0000"/>
                </a:solidFill>
                <a:latin typeface="黑体" panose="02010609060101010101" pitchFamily="49" charset="-122"/>
                <a:ea typeface="黑体" panose="02010609060101010101" pitchFamily="49" charset="-122"/>
              </a:rPr>
              <a:t>新闻联播专题报道</a:t>
            </a:r>
            <a:r>
              <a:rPr lang="zh-CN" altLang="en-US" sz="3200" dirty="0">
                <a:latin typeface="黑体" panose="02010609060101010101" pitchFamily="49" charset="-122"/>
                <a:ea typeface="黑体" panose="02010609060101010101" pitchFamily="49" charset="-122"/>
              </a:rPr>
              <a:t>。</a:t>
            </a:r>
            <a:endParaRPr lang="zh-CN" altLang="en-US" sz="3200" dirty="0">
              <a:latin typeface="黑体" panose="02010609060101010101" pitchFamily="49" charset="-122"/>
              <a:ea typeface="黑体" panose="02010609060101010101" pitchFamily="49"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39552" y="980728"/>
            <a:ext cx="7859216" cy="4680520"/>
          </a:xfrm>
        </p:spPr>
        <p:txBody>
          <a:bodyPr>
            <a:normAutofit/>
          </a:bodyPr>
          <a:lstStyle/>
          <a:p>
            <a:pPr>
              <a:lnSpc>
                <a:spcPct val="150000"/>
              </a:lnSpc>
              <a:buNone/>
            </a:pPr>
            <a:r>
              <a:rPr lang="en-US" altLang="zh-CN" sz="2800" dirty="0">
                <a:latin typeface="+mj-ea"/>
                <a:ea typeface="+mj-ea"/>
              </a:rPr>
              <a:t>      </a:t>
            </a:r>
            <a:r>
              <a:rPr lang="en-US" altLang="zh-CN" sz="2800" dirty="0">
                <a:solidFill>
                  <a:srgbClr val="FF0000"/>
                </a:solidFill>
                <a:latin typeface="+mj-ea"/>
                <a:ea typeface="+mj-ea"/>
              </a:rPr>
              <a:t>2015</a:t>
            </a:r>
            <a:r>
              <a:rPr lang="zh-CN" altLang="en-US" sz="2800" dirty="0">
                <a:solidFill>
                  <a:srgbClr val="FF0000"/>
                </a:solidFill>
                <a:latin typeface="+mj-ea"/>
                <a:ea typeface="+mj-ea"/>
              </a:rPr>
              <a:t>年起</a:t>
            </a:r>
            <a:r>
              <a:rPr lang="zh-CN" altLang="en-US" sz="2800" dirty="0">
                <a:latin typeface="+mj-ea"/>
                <a:ea typeface="+mj-ea"/>
              </a:rPr>
              <a:t>，教务处在“</a:t>
            </a:r>
            <a:r>
              <a:rPr lang="zh-CN" altLang="zh-CN" sz="2800" dirty="0">
                <a:latin typeface="+mj-ea"/>
                <a:ea typeface="+mj-ea"/>
              </a:rPr>
              <a:t>校级课程建设项目</a:t>
            </a:r>
            <a:r>
              <a:rPr lang="zh-CN" altLang="en-US" sz="2800" dirty="0">
                <a:latin typeface="+mj-ea"/>
                <a:ea typeface="+mj-ea"/>
              </a:rPr>
              <a:t>”中，专门</a:t>
            </a:r>
            <a:r>
              <a:rPr lang="zh-CN" altLang="en-US" sz="2800" dirty="0">
                <a:solidFill>
                  <a:srgbClr val="FF0000"/>
                </a:solidFill>
                <a:latin typeface="+mj-ea"/>
                <a:ea typeface="+mj-ea"/>
              </a:rPr>
              <a:t>增加了专业课程的德育探索项目</a:t>
            </a:r>
            <a:r>
              <a:rPr lang="zh-CN" altLang="en-US" sz="2800" dirty="0">
                <a:latin typeface="+mj-ea"/>
                <a:ea typeface="+mj-ea"/>
              </a:rPr>
              <a:t>。</a:t>
            </a:r>
            <a:r>
              <a:rPr lang="zh-CN" altLang="zh-CN" sz="2800" dirty="0">
                <a:latin typeface="+mj-ea"/>
                <a:ea typeface="+mj-ea"/>
              </a:rPr>
              <a:t>主要聚焦“立德树人”根本任务，着力于在专业课程内容设计、教学、实践和评估等环节系统性</a:t>
            </a:r>
            <a:r>
              <a:rPr lang="zh-CN" altLang="zh-CN" sz="2800" dirty="0">
                <a:solidFill>
                  <a:srgbClr val="FF0000"/>
                </a:solidFill>
                <a:latin typeface="+mj-ea"/>
                <a:ea typeface="+mj-ea"/>
              </a:rPr>
              <a:t>融入社会主义核心价值观和中华优秀传统文化</a:t>
            </a:r>
            <a:r>
              <a:rPr lang="zh-CN" altLang="zh-CN" sz="2800" dirty="0">
                <a:latin typeface="+mj-ea"/>
                <a:ea typeface="+mj-ea"/>
              </a:rPr>
              <a:t>。项目建设</a:t>
            </a:r>
            <a:r>
              <a:rPr lang="zh-CN" altLang="zh-CN" sz="2800" dirty="0">
                <a:solidFill>
                  <a:srgbClr val="FF0000"/>
                </a:solidFill>
                <a:latin typeface="+mj-ea"/>
                <a:ea typeface="+mj-ea"/>
              </a:rPr>
              <a:t>周期为</a:t>
            </a:r>
            <a:r>
              <a:rPr lang="en-US" altLang="zh-CN" sz="2800" dirty="0">
                <a:solidFill>
                  <a:srgbClr val="FF0000"/>
                </a:solidFill>
                <a:latin typeface="+mj-ea"/>
                <a:ea typeface="+mj-ea"/>
              </a:rPr>
              <a:t>1</a:t>
            </a:r>
            <a:r>
              <a:rPr lang="zh-CN" altLang="zh-CN" sz="2800" dirty="0">
                <a:solidFill>
                  <a:srgbClr val="FF0000"/>
                </a:solidFill>
                <a:latin typeface="+mj-ea"/>
                <a:ea typeface="+mj-ea"/>
              </a:rPr>
              <a:t>年</a:t>
            </a:r>
            <a:r>
              <a:rPr lang="zh-CN" altLang="zh-CN" sz="2800" dirty="0">
                <a:latin typeface="+mj-ea"/>
                <a:ea typeface="+mj-ea"/>
              </a:rPr>
              <a:t>，每</a:t>
            </a:r>
            <a:r>
              <a:rPr lang="zh-CN" altLang="en-US" sz="2800" dirty="0">
                <a:latin typeface="+mj-ea"/>
                <a:ea typeface="+mj-ea"/>
              </a:rPr>
              <a:t>个</a:t>
            </a:r>
            <a:r>
              <a:rPr lang="zh-CN" altLang="zh-CN" sz="2800" dirty="0">
                <a:latin typeface="+mj-ea"/>
                <a:ea typeface="+mj-ea"/>
              </a:rPr>
              <a:t>项目</a:t>
            </a:r>
            <a:r>
              <a:rPr lang="zh-CN" altLang="zh-CN" sz="2800" dirty="0">
                <a:solidFill>
                  <a:srgbClr val="FF0000"/>
                </a:solidFill>
                <a:latin typeface="+mj-ea"/>
                <a:ea typeface="+mj-ea"/>
              </a:rPr>
              <a:t>资助</a:t>
            </a:r>
            <a:r>
              <a:rPr lang="en-US" altLang="zh-CN" sz="2800" dirty="0">
                <a:solidFill>
                  <a:srgbClr val="FF0000"/>
                </a:solidFill>
                <a:latin typeface="+mj-ea"/>
                <a:ea typeface="+mj-ea"/>
              </a:rPr>
              <a:t>1.5</a:t>
            </a:r>
            <a:r>
              <a:rPr lang="zh-CN" altLang="zh-CN" sz="2800" dirty="0">
                <a:solidFill>
                  <a:srgbClr val="FF0000"/>
                </a:solidFill>
                <a:latin typeface="+mj-ea"/>
                <a:ea typeface="+mj-ea"/>
              </a:rPr>
              <a:t>万元</a:t>
            </a:r>
            <a:r>
              <a:rPr lang="zh-CN" altLang="zh-CN" sz="2800" dirty="0">
                <a:latin typeface="+mj-ea"/>
                <a:ea typeface="+mj-ea"/>
              </a:rPr>
              <a:t>。</a:t>
            </a:r>
            <a:r>
              <a:rPr lang="zh-CN" altLang="en-US" sz="2800" dirty="0">
                <a:latin typeface="+mj-ea"/>
                <a:ea typeface="+mj-ea"/>
              </a:rPr>
              <a:t>教师</a:t>
            </a:r>
            <a:r>
              <a:rPr lang="zh-CN" altLang="en-US" sz="2800" dirty="0">
                <a:solidFill>
                  <a:srgbClr val="FF0000"/>
                </a:solidFill>
                <a:latin typeface="+mj-ea"/>
                <a:ea typeface="+mj-ea"/>
              </a:rPr>
              <a:t>自愿</a:t>
            </a:r>
            <a:r>
              <a:rPr lang="zh-CN" altLang="en-US" sz="2800" dirty="0">
                <a:latin typeface="+mj-ea"/>
                <a:ea typeface="+mj-ea"/>
              </a:rPr>
              <a:t>申报。已资助</a:t>
            </a:r>
            <a:r>
              <a:rPr lang="en-US" altLang="zh-CN" sz="2800" dirty="0">
                <a:latin typeface="+mj-ea"/>
                <a:ea typeface="+mj-ea"/>
              </a:rPr>
              <a:t>100</a:t>
            </a:r>
            <a:r>
              <a:rPr lang="zh-CN" altLang="en-US" sz="2800" dirty="0">
                <a:latin typeface="+mj-ea"/>
                <a:ea typeface="+mj-ea"/>
              </a:rPr>
              <a:t>门专业课程。</a:t>
            </a:r>
            <a:endParaRPr lang="zh-CN" altLang="en-US" sz="2800" dirty="0">
              <a:latin typeface="+mj-ea"/>
              <a:ea typeface="+mj-ea"/>
            </a:endParaRPr>
          </a:p>
          <a:p>
            <a:pPr>
              <a:lnSpc>
                <a:spcPct val="150000"/>
              </a:lnSpc>
              <a:buNone/>
            </a:pPr>
            <a:endParaRPr lang="zh-CN" altLang="en-US" sz="2800" dirty="0">
              <a:latin typeface="+mj-ea"/>
              <a:ea typeface="+mj-ea"/>
            </a:endParaRPr>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r>
              <a:rPr lang="zh-CN" altLang="en-US" sz="4000" dirty="0">
                <a:solidFill>
                  <a:srgbClr val="C00000"/>
                </a:solidFill>
              </a:rPr>
              <a:t>例二：在方剂学课程中的探索</a:t>
            </a:r>
            <a:endParaRPr lang="zh-CN" altLang="en-US" sz="4000" dirty="0">
              <a:solidFill>
                <a:srgbClr val="C00000"/>
              </a:solidFill>
            </a:endParaRPr>
          </a:p>
        </p:txBody>
      </p:sp>
      <p:sp>
        <p:nvSpPr>
          <p:cNvPr id="3" name="内容占位符 2"/>
          <p:cNvSpPr>
            <a:spLocks noGrp="1"/>
          </p:cNvSpPr>
          <p:nvPr>
            <p:ph idx="1"/>
          </p:nvPr>
        </p:nvSpPr>
        <p:spPr>
          <a:xfrm>
            <a:off x="457200" y="1600200"/>
            <a:ext cx="4618856" cy="4525963"/>
          </a:xfrm>
        </p:spPr>
        <p:txBody>
          <a:bodyPr>
            <a:normAutofit fontScale="92500" lnSpcReduction="20000"/>
          </a:bodyPr>
          <a:lstStyle/>
          <a:p>
            <a:pPr>
              <a:lnSpc>
                <a:spcPct val="150000"/>
              </a:lnSpc>
              <a:buNone/>
            </a:pPr>
            <a:r>
              <a:rPr lang="en-US" altLang="zh-CN" dirty="0"/>
              <a:t>          </a:t>
            </a:r>
            <a:r>
              <a:rPr lang="zh-CN" altLang="zh-CN" sz="2800" dirty="0">
                <a:latin typeface="黑体" panose="02010609060101010101" pitchFamily="49" charset="-122"/>
                <a:ea typeface="黑体" panose="02010609060101010101" pitchFamily="49" charset="-122"/>
              </a:rPr>
              <a:t>通过对</a:t>
            </a:r>
            <a:r>
              <a:rPr lang="zh-CN" altLang="zh-CN" sz="2800" dirty="0">
                <a:solidFill>
                  <a:srgbClr val="FF0000"/>
                </a:solidFill>
                <a:latin typeface="黑体" panose="02010609060101010101" pitchFamily="49" charset="-122"/>
                <a:ea typeface="黑体" panose="02010609060101010101" pitchFamily="49" charset="-122"/>
              </a:rPr>
              <a:t>方名</a:t>
            </a:r>
            <a:r>
              <a:rPr lang="zh-CN" altLang="zh-CN" sz="2800" dirty="0">
                <a:latin typeface="黑体" panose="02010609060101010101" pitchFamily="49" charset="-122"/>
                <a:ea typeface="黑体" panose="02010609060101010101" pitchFamily="49" charset="-122"/>
              </a:rPr>
              <a:t>中所蕴含的文化内涵进行深入研究</a:t>
            </a:r>
            <a:r>
              <a:rPr lang="zh-CN" altLang="en-US" sz="2800" dirty="0">
                <a:latin typeface="黑体" panose="02010609060101010101" pitchFamily="49" charset="-122"/>
                <a:ea typeface="黑体" panose="02010609060101010101" pitchFamily="49" charset="-122"/>
              </a:rPr>
              <a:t>，</a:t>
            </a:r>
            <a:r>
              <a:rPr lang="zh-CN" altLang="zh-CN" sz="2800" dirty="0">
                <a:latin typeface="黑体" panose="02010609060101010101" pitchFamily="49" charset="-122"/>
                <a:ea typeface="黑体" panose="02010609060101010101" pitchFamily="49" charset="-122"/>
              </a:rPr>
              <a:t>让学生们更深切地体会中医与中国传统</a:t>
            </a:r>
            <a:r>
              <a:rPr lang="zh-CN" altLang="en-US" sz="2800" dirty="0">
                <a:latin typeface="黑体" panose="02010609060101010101" pitchFamily="49" charset="-122"/>
                <a:ea typeface="黑体" panose="02010609060101010101" pitchFamily="49" charset="-122"/>
              </a:rPr>
              <a:t>优秀</a:t>
            </a:r>
            <a:r>
              <a:rPr lang="zh-CN" altLang="zh-CN" sz="2800" dirty="0">
                <a:latin typeface="黑体" panose="02010609060101010101" pitchFamily="49" charset="-122"/>
                <a:ea typeface="黑体" panose="02010609060101010101" pitchFamily="49" charset="-122"/>
              </a:rPr>
              <a:t>文化千丝万缕的联系，使其对文化内涵的探索产生浓厚兴趣</a:t>
            </a:r>
            <a:r>
              <a:rPr lang="zh-CN" altLang="en-US" sz="2800" dirty="0">
                <a:latin typeface="黑体" panose="02010609060101010101" pitchFamily="49" charset="-122"/>
                <a:ea typeface="黑体" panose="02010609060101010101" pitchFamily="49" charset="-122"/>
              </a:rPr>
              <a:t>，在</a:t>
            </a:r>
            <a:r>
              <a:rPr lang="zh-CN" altLang="zh-CN" sz="2800" dirty="0">
                <a:latin typeface="黑体" panose="02010609060101010101" pitchFamily="49" charset="-122"/>
                <a:ea typeface="黑体" panose="02010609060101010101" pitchFamily="49" charset="-122"/>
              </a:rPr>
              <a:t>潜移默化中</a:t>
            </a:r>
            <a:r>
              <a:rPr lang="zh-CN" altLang="zh-CN" sz="2800" dirty="0">
                <a:solidFill>
                  <a:srgbClr val="FF0000"/>
                </a:solidFill>
                <a:latin typeface="黑体" panose="02010609060101010101" pitchFamily="49" charset="-122"/>
                <a:ea typeface="黑体" panose="02010609060101010101" pitchFamily="49" charset="-122"/>
              </a:rPr>
              <a:t>增强学生对祖国</a:t>
            </a:r>
            <a:r>
              <a:rPr lang="zh-CN" altLang="en-US" sz="2800" dirty="0">
                <a:solidFill>
                  <a:srgbClr val="FF0000"/>
                </a:solidFill>
                <a:latin typeface="黑体" panose="02010609060101010101" pitchFamily="49" charset="-122"/>
                <a:ea typeface="黑体" panose="02010609060101010101" pitchFamily="49" charset="-122"/>
              </a:rPr>
              <a:t>优秀传统</a:t>
            </a:r>
            <a:r>
              <a:rPr lang="zh-CN" altLang="zh-CN" sz="2800" dirty="0">
                <a:solidFill>
                  <a:srgbClr val="FF0000"/>
                </a:solidFill>
                <a:latin typeface="黑体" panose="02010609060101010101" pitchFamily="49" charset="-122"/>
                <a:ea typeface="黑体" panose="02010609060101010101" pitchFamily="49" charset="-122"/>
              </a:rPr>
              <a:t>文化的认同感</a:t>
            </a:r>
            <a:r>
              <a:rPr lang="zh-CN" altLang="en-US" sz="2800" dirty="0">
                <a:latin typeface="黑体" panose="02010609060101010101" pitchFamily="49" charset="-122"/>
                <a:ea typeface="黑体" panose="02010609060101010101" pitchFamily="49" charset="-122"/>
              </a:rPr>
              <a:t>。</a:t>
            </a:r>
            <a:endParaRPr lang="zh-CN" altLang="en-US" sz="2800" dirty="0">
              <a:latin typeface="黑体" panose="02010609060101010101" pitchFamily="49" charset="-122"/>
              <a:ea typeface="黑体" panose="02010609060101010101" pitchFamily="49" charset="-122"/>
            </a:endParaRPr>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pic>
        <p:nvPicPr>
          <p:cNvPr id="101379" name="Picture 3" descr="D:\张智强文档\002-上海中医药大学\009-教务处\001-课程德育建设工作\005-交流发言\在全国会议的交流发言\004-首届东方医学教育论坛\t015f5b693edb0b25e5.jpg"/>
          <p:cNvPicPr>
            <a:picLocks noChangeAspect="1" noChangeArrowheads="1"/>
          </p:cNvPicPr>
          <p:nvPr/>
        </p:nvPicPr>
        <p:blipFill>
          <a:blip r:embed="rId1" cstate="print"/>
          <a:srcRect/>
          <a:stretch>
            <a:fillRect/>
          </a:stretch>
        </p:blipFill>
        <p:spPr bwMode="auto">
          <a:xfrm>
            <a:off x="5364088" y="1844824"/>
            <a:ext cx="2811463" cy="40005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9032" y="408707"/>
            <a:ext cx="8229600" cy="1143000"/>
          </a:xfrm>
        </p:spPr>
        <p:txBody>
          <a:bodyPr>
            <a:normAutofit/>
          </a:bodyPr>
          <a:lstStyle/>
          <a:p>
            <a:pPr algn="l"/>
            <a:r>
              <a:rPr lang="zh-CN" altLang="en-US" sz="4000" dirty="0">
                <a:solidFill>
                  <a:srgbClr val="C00000"/>
                </a:solidFill>
              </a:rPr>
              <a:t>与大家交流四方面内容：</a:t>
            </a:r>
            <a:endParaRPr lang="zh-CN" altLang="en-US" sz="4000" dirty="0">
              <a:solidFill>
                <a:srgbClr val="C00000"/>
              </a:solidFill>
            </a:endParaRPr>
          </a:p>
        </p:txBody>
      </p:sp>
      <p:sp>
        <p:nvSpPr>
          <p:cNvPr id="3" name="内容占位符 2"/>
          <p:cNvSpPr>
            <a:spLocks noGrp="1"/>
          </p:cNvSpPr>
          <p:nvPr>
            <p:ph idx="1"/>
          </p:nvPr>
        </p:nvSpPr>
        <p:spPr>
          <a:xfrm>
            <a:off x="1271464" y="1734269"/>
            <a:ext cx="6624736" cy="4439518"/>
          </a:xfrm>
          <a:solidFill>
            <a:schemeClr val="bg2">
              <a:lumMod val="20000"/>
              <a:lumOff val="80000"/>
            </a:schemeClr>
          </a:solidFill>
        </p:spPr>
        <p:txBody>
          <a:bodyPr anchor="ctr">
            <a:normAutofit/>
          </a:bodyPr>
          <a:lstStyle/>
          <a:p>
            <a:pPr marL="0" indent="0">
              <a:lnSpc>
                <a:spcPct val="150000"/>
              </a:lnSpc>
              <a:buNone/>
            </a:pPr>
            <a:r>
              <a:rPr lang="zh-CN" altLang="en-US" sz="3600" b="1" dirty="0">
                <a:latin typeface="黑体" panose="02010609060101010101" pitchFamily="49" charset="-122"/>
                <a:ea typeface="黑体" panose="02010609060101010101" pitchFamily="49" charset="-122"/>
              </a:rPr>
              <a:t>   </a:t>
            </a:r>
            <a:r>
              <a:rPr lang="zh-CN" altLang="en-US" sz="3600" b="1" dirty="0">
                <a:solidFill>
                  <a:srgbClr val="C00000"/>
                </a:solidFill>
                <a:latin typeface="黑体" panose="02010609060101010101" pitchFamily="49" charset="-122"/>
                <a:ea typeface="黑体" panose="02010609060101010101" pitchFamily="49" charset="-122"/>
              </a:rPr>
              <a:t>一、老话题 新任务</a:t>
            </a:r>
            <a:endParaRPr lang="en-US" altLang="zh-CN" sz="3600" b="1" dirty="0">
              <a:solidFill>
                <a:srgbClr val="C00000"/>
              </a:solidFill>
              <a:latin typeface="黑体" panose="02010609060101010101" pitchFamily="49" charset="-122"/>
              <a:ea typeface="黑体" panose="02010609060101010101" pitchFamily="49" charset="-122"/>
            </a:endParaRPr>
          </a:p>
          <a:p>
            <a:pPr marL="0" indent="0">
              <a:lnSpc>
                <a:spcPct val="150000"/>
              </a:lnSpc>
              <a:buNone/>
            </a:pPr>
            <a:r>
              <a:rPr lang="zh-CN" altLang="en-US" sz="3600" b="1" dirty="0">
                <a:latin typeface="黑体" panose="02010609060101010101" pitchFamily="49" charset="-122"/>
                <a:ea typeface="黑体" panose="02010609060101010101" pitchFamily="49" charset="-122"/>
              </a:rPr>
              <a:t>   二、可行性</a:t>
            </a:r>
            <a:r>
              <a:rPr lang="en-US" altLang="zh-CN" sz="3600" b="1" dirty="0">
                <a:latin typeface="黑体" panose="02010609060101010101" pitchFamily="49" charset="-122"/>
                <a:ea typeface="黑体" panose="02010609060101010101" pitchFamily="49" charset="-122"/>
              </a:rPr>
              <a:t> </a:t>
            </a:r>
            <a:r>
              <a:rPr lang="zh-CN" altLang="en-US" sz="3600" b="1" dirty="0">
                <a:latin typeface="黑体" panose="02010609060101010101" pitchFamily="49" charset="-122"/>
                <a:ea typeface="黑体" panose="02010609060101010101" pitchFamily="49" charset="-122"/>
              </a:rPr>
              <a:t>有效性</a:t>
            </a:r>
            <a:r>
              <a:rPr lang="zh-CN" altLang="en-US" sz="3600" dirty="0">
                <a:latin typeface="仿宋" panose="02010609060101010101" pitchFamily="49" charset="-122"/>
                <a:ea typeface="仿宋" panose="02010609060101010101" pitchFamily="49" charset="-122"/>
              </a:rPr>
              <a:t>（重点）</a:t>
            </a:r>
            <a:endParaRPr lang="en-US" altLang="zh-CN" sz="3600" dirty="0">
              <a:latin typeface="仿宋" panose="02010609060101010101" pitchFamily="49" charset="-122"/>
              <a:ea typeface="仿宋" panose="02010609060101010101" pitchFamily="49" charset="-122"/>
            </a:endParaRPr>
          </a:p>
          <a:p>
            <a:pPr marL="0" indent="0">
              <a:lnSpc>
                <a:spcPct val="150000"/>
              </a:lnSpc>
              <a:buNone/>
            </a:pPr>
            <a:r>
              <a:rPr lang="zh-CN" altLang="en-US" sz="3600" b="1" dirty="0">
                <a:latin typeface="黑体" panose="02010609060101010101" pitchFamily="49" charset="-122"/>
                <a:ea typeface="黑体" panose="02010609060101010101" pitchFamily="49" charset="-122"/>
              </a:rPr>
              <a:t>   三、方法论</a:t>
            </a:r>
            <a:r>
              <a:rPr lang="en-US" altLang="zh-CN" sz="3600" b="1" dirty="0">
                <a:latin typeface="黑体" panose="02010609060101010101" pitchFamily="49" charset="-122"/>
                <a:ea typeface="黑体" panose="02010609060101010101" pitchFamily="49" charset="-122"/>
              </a:rPr>
              <a:t> </a:t>
            </a:r>
            <a:r>
              <a:rPr lang="zh-CN" altLang="en-US" sz="3600" b="1" dirty="0">
                <a:latin typeface="黑体" panose="02010609060101010101" pitchFamily="49" charset="-122"/>
                <a:ea typeface="黑体" panose="02010609060101010101" pitchFamily="49" charset="-122"/>
              </a:rPr>
              <a:t>规律性</a:t>
            </a:r>
            <a:r>
              <a:rPr lang="zh-CN" altLang="en-US" sz="3600" dirty="0">
                <a:latin typeface="仿宋" panose="02010609060101010101" pitchFamily="49" charset="-122"/>
                <a:ea typeface="仿宋" panose="02010609060101010101" pitchFamily="49" charset="-122"/>
              </a:rPr>
              <a:t>（重点）</a:t>
            </a:r>
            <a:endParaRPr lang="en-US" altLang="zh-CN" sz="3600" dirty="0">
              <a:latin typeface="仿宋" panose="02010609060101010101" pitchFamily="49" charset="-122"/>
              <a:ea typeface="仿宋" panose="02010609060101010101" pitchFamily="49" charset="-122"/>
            </a:endParaRPr>
          </a:p>
          <a:p>
            <a:pPr marL="0" indent="0">
              <a:lnSpc>
                <a:spcPct val="150000"/>
              </a:lnSpc>
              <a:buNone/>
            </a:pPr>
            <a:r>
              <a:rPr lang="en-US" altLang="zh-CN" sz="3600" b="1" dirty="0">
                <a:latin typeface="黑体" panose="02010609060101010101" pitchFamily="49" charset="-122"/>
                <a:ea typeface="黑体" panose="02010609060101010101" pitchFamily="49" charset="-122"/>
              </a:rPr>
              <a:t>   </a:t>
            </a:r>
            <a:r>
              <a:rPr lang="zh-CN" altLang="en-US" sz="3600" b="1" dirty="0">
                <a:latin typeface="黑体" panose="02010609060101010101" pitchFamily="49" charset="-122"/>
                <a:ea typeface="黑体" panose="02010609060101010101" pitchFamily="49" charset="-122"/>
              </a:rPr>
              <a:t>四、有难度 待探索</a:t>
            </a:r>
            <a:endParaRPr lang="zh-CN" altLang="en-US" sz="3600" b="1" dirty="0">
              <a:latin typeface="黑体" panose="02010609060101010101" pitchFamily="49" charset="-122"/>
              <a:ea typeface="黑体" panose="02010609060101010101" pitchFamily="49" charset="-122"/>
            </a:endParaRPr>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39552" y="836712"/>
            <a:ext cx="7931224" cy="2664296"/>
          </a:xfrm>
        </p:spPr>
        <p:txBody>
          <a:bodyPr>
            <a:normAutofit/>
          </a:bodyPr>
          <a:lstStyle/>
          <a:p>
            <a:pPr>
              <a:lnSpc>
                <a:spcPct val="150000"/>
              </a:lnSpc>
              <a:buNone/>
            </a:pPr>
            <a:r>
              <a:rPr lang="en-US" altLang="zh-CN" sz="2800" dirty="0">
                <a:latin typeface="黑体" panose="02010609060101010101" pitchFamily="49" charset="-122"/>
                <a:ea typeface="黑体" panose="02010609060101010101" pitchFamily="49" charset="-122"/>
              </a:rPr>
              <a:t>      </a:t>
            </a:r>
            <a:r>
              <a:rPr lang="zh-CN" altLang="zh-CN" sz="2800" dirty="0">
                <a:latin typeface="黑体" panose="02010609060101010101" pitchFamily="49" charset="-122"/>
                <a:ea typeface="黑体" panose="02010609060101010101" pitchFamily="49" charset="-122"/>
              </a:rPr>
              <a:t>目前</a:t>
            </a:r>
            <a:r>
              <a:rPr lang="zh-CN" altLang="zh-CN" sz="2800" dirty="0">
                <a:solidFill>
                  <a:srgbClr val="FF0000"/>
                </a:solidFill>
                <a:latin typeface="黑体" panose="02010609060101010101" pitchFamily="49" charset="-122"/>
                <a:ea typeface="黑体" panose="02010609060101010101" pitchFamily="49" charset="-122"/>
              </a:rPr>
              <a:t>师生共同开发出的方剂名称有</a:t>
            </a:r>
            <a:r>
              <a:rPr lang="zh-CN" altLang="zh-CN" sz="2800" dirty="0">
                <a:latin typeface="黑体" panose="02010609060101010101" pitchFamily="49" charset="-122"/>
                <a:ea typeface="黑体" panose="02010609060101010101" pitchFamily="49" charset="-122"/>
              </a:rPr>
              <a:t>：“</a:t>
            </a:r>
            <a:r>
              <a:rPr lang="zh-CN" altLang="zh-CN" sz="2800" dirty="0">
                <a:solidFill>
                  <a:srgbClr val="FF0000"/>
                </a:solidFill>
                <a:latin typeface="黑体" panose="02010609060101010101" pitchFamily="49" charset="-122"/>
                <a:ea typeface="黑体" panose="02010609060101010101" pitchFamily="49" charset="-122"/>
              </a:rPr>
              <a:t>普济消毒饮</a:t>
            </a:r>
            <a:r>
              <a:rPr lang="zh-CN" altLang="zh-CN" sz="2800" dirty="0">
                <a:latin typeface="黑体" panose="02010609060101010101" pitchFamily="49" charset="-122"/>
                <a:ea typeface="黑体" panose="02010609060101010101" pitchFamily="49" charset="-122"/>
              </a:rPr>
              <a:t>、白虎汤、四君子汤、真人养脏汤、太乙膏、</a:t>
            </a:r>
            <a:r>
              <a:rPr lang="zh-CN" altLang="zh-CN" sz="2800" dirty="0">
                <a:solidFill>
                  <a:srgbClr val="FF0000"/>
                </a:solidFill>
                <a:latin typeface="黑体" panose="02010609060101010101" pitchFamily="49" charset="-122"/>
                <a:ea typeface="黑体" panose="02010609060101010101" pitchFamily="49" charset="-122"/>
              </a:rPr>
              <a:t>三子养亲汤</a:t>
            </a:r>
            <a:r>
              <a:rPr lang="zh-CN" altLang="zh-CN" sz="2800" dirty="0">
                <a:latin typeface="黑体" panose="02010609060101010101" pitchFamily="49" charset="-122"/>
                <a:ea typeface="黑体" panose="02010609060101010101" pitchFamily="49" charset="-122"/>
              </a:rPr>
              <a:t>、玉女煎、金刚丸、六一散、交泰丸、甘露消毒丹、戊己丸、子午丸、</a:t>
            </a:r>
            <a:endParaRPr lang="zh-CN" altLang="en-US" sz="2800" dirty="0">
              <a:latin typeface="黑体" panose="02010609060101010101" pitchFamily="49" charset="-122"/>
              <a:ea typeface="黑体" panose="02010609060101010101" pitchFamily="49" charset="-122"/>
            </a:endParaRPr>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sp>
        <p:nvSpPr>
          <p:cNvPr id="6" name="矩形 5"/>
          <p:cNvSpPr/>
          <p:nvPr/>
        </p:nvSpPr>
        <p:spPr>
          <a:xfrm>
            <a:off x="899592" y="3429000"/>
            <a:ext cx="4968552" cy="2677656"/>
          </a:xfrm>
          <a:prstGeom prst="rect">
            <a:avLst/>
          </a:prstGeom>
        </p:spPr>
        <p:txBody>
          <a:bodyPr wrap="square">
            <a:spAutoFit/>
          </a:bodyPr>
          <a:lstStyle/>
          <a:p>
            <a:pPr>
              <a:lnSpc>
                <a:spcPct val="150000"/>
              </a:lnSpc>
            </a:pPr>
            <a:r>
              <a:rPr lang="zh-CN" altLang="zh-CN" sz="2800" dirty="0">
                <a:latin typeface="黑体" panose="02010609060101010101" pitchFamily="49" charset="-122"/>
                <a:ea typeface="黑体" panose="02010609060101010101" pitchFamily="49" charset="-122"/>
              </a:rPr>
              <a:t>青龙汤、二至丸、禹功散、彭祖丸、武侯行军散、青娥丸、玉屏风散、建瓴汤、徙薪饮、更衣丸</a:t>
            </a:r>
            <a:r>
              <a:rPr lang="en-US" altLang="zh-CN" sz="2800" dirty="0">
                <a:latin typeface="黑体" panose="02010609060101010101" pitchFamily="49" charset="-122"/>
                <a:ea typeface="黑体" panose="02010609060101010101" pitchFamily="49" charset="-122"/>
              </a:rPr>
              <a:t>……</a:t>
            </a:r>
            <a:endParaRPr lang="zh-CN" altLang="en-US" sz="2800" dirty="0">
              <a:latin typeface="黑体" panose="02010609060101010101" pitchFamily="49" charset="-122"/>
              <a:ea typeface="黑体" panose="02010609060101010101" pitchFamily="49" charset="-122"/>
            </a:endParaRPr>
          </a:p>
        </p:txBody>
      </p:sp>
      <p:pic>
        <p:nvPicPr>
          <p:cNvPr id="102404" name="Picture 4" descr="http://p2.so.qhmsg.com/bdr/_240_/t019c60955460b21c17.jpg"/>
          <p:cNvPicPr>
            <a:picLocks noChangeAspect="1" noChangeArrowheads="1"/>
          </p:cNvPicPr>
          <p:nvPr/>
        </p:nvPicPr>
        <p:blipFill>
          <a:blip r:embed="rId1" cstate="print"/>
          <a:srcRect/>
          <a:stretch>
            <a:fillRect/>
          </a:stretch>
        </p:blipFill>
        <p:spPr bwMode="auto">
          <a:xfrm>
            <a:off x="5796136" y="3645024"/>
            <a:ext cx="2600325" cy="2286001"/>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39552" y="764704"/>
            <a:ext cx="7859216" cy="5361459"/>
          </a:xfrm>
        </p:spPr>
        <p:txBody>
          <a:bodyPr>
            <a:normAutofit/>
          </a:bodyPr>
          <a:lstStyle/>
          <a:p>
            <a:pPr>
              <a:lnSpc>
                <a:spcPct val="150000"/>
              </a:lnSpc>
              <a:buNone/>
            </a:pPr>
            <a:r>
              <a:rPr lang="en-US" altLang="zh-CN" sz="2800" b="1" dirty="0">
                <a:latin typeface="黑体" panose="02010609060101010101" pitchFamily="49" charset="-122"/>
                <a:ea typeface="黑体" panose="02010609060101010101" pitchFamily="49" charset="-122"/>
              </a:rPr>
              <a:t>      </a:t>
            </a:r>
            <a:r>
              <a:rPr lang="zh-CN" altLang="en-US" sz="2800" dirty="0">
                <a:latin typeface="黑体" panose="02010609060101010101" pitchFamily="49" charset="-122"/>
                <a:ea typeface="黑体" panose="02010609060101010101" pitchFamily="49" charset="-122"/>
              </a:rPr>
              <a:t>“</a:t>
            </a:r>
            <a:r>
              <a:rPr lang="zh-CN" altLang="zh-CN" sz="2800" dirty="0">
                <a:solidFill>
                  <a:srgbClr val="FF0000"/>
                </a:solidFill>
                <a:latin typeface="黑体" panose="02010609060101010101" pitchFamily="49" charset="-122"/>
                <a:ea typeface="黑体" panose="02010609060101010101" pitchFamily="49" charset="-122"/>
              </a:rPr>
              <a:t>普济消毒饮</a:t>
            </a:r>
            <a:r>
              <a:rPr lang="zh-CN" altLang="en-US" sz="2800" dirty="0">
                <a:latin typeface="黑体" panose="02010609060101010101" pitchFamily="49" charset="-122"/>
                <a:ea typeface="黑体" panose="02010609060101010101" pitchFamily="49" charset="-122"/>
              </a:rPr>
              <a:t>”</a:t>
            </a:r>
            <a:r>
              <a:rPr lang="zh-CN" altLang="zh-CN" sz="2800" dirty="0">
                <a:latin typeface="黑体" panose="02010609060101010101" pitchFamily="49" charset="-122"/>
                <a:ea typeface="黑体" panose="02010609060101010101" pitchFamily="49" charset="-122"/>
              </a:rPr>
              <a:t>方名释义：本方出自《东垣试效方》，为古代名医李东垣所创，“普”言其广也；“济”为救助也；</a:t>
            </a:r>
            <a:r>
              <a:rPr lang="zh-CN" altLang="zh-CN" sz="2800" dirty="0">
                <a:solidFill>
                  <a:srgbClr val="FF0000"/>
                </a:solidFill>
                <a:latin typeface="黑体" panose="02010609060101010101" pitchFamily="49" charset="-122"/>
                <a:ea typeface="黑体" panose="02010609060101010101" pitchFamily="49" charset="-122"/>
              </a:rPr>
              <a:t>“普济”</a:t>
            </a:r>
            <a:r>
              <a:rPr lang="zh-CN" altLang="zh-CN" sz="2800" dirty="0">
                <a:latin typeface="黑体" panose="02010609060101010101" pitchFamily="49" charset="-122"/>
                <a:ea typeface="黑体" panose="02010609060101010101" pitchFamily="49" charset="-122"/>
              </a:rPr>
              <a:t>寓意佛教</a:t>
            </a:r>
            <a:r>
              <a:rPr lang="zh-CN" altLang="zh-CN" sz="2800" dirty="0">
                <a:solidFill>
                  <a:srgbClr val="FF0000"/>
                </a:solidFill>
                <a:latin typeface="黑体" panose="02010609060101010101" pitchFamily="49" charset="-122"/>
                <a:ea typeface="黑体" panose="02010609060101010101" pitchFamily="49" charset="-122"/>
              </a:rPr>
              <a:t>广慈之心</a:t>
            </a:r>
            <a:r>
              <a:rPr lang="zh-CN" altLang="zh-CN" sz="2800" dirty="0">
                <a:latin typeface="黑体" panose="02010609060101010101" pitchFamily="49" charset="-122"/>
                <a:ea typeface="黑体" panose="02010609060101010101" pitchFamily="49" charset="-122"/>
              </a:rPr>
              <a:t>；</a:t>
            </a:r>
            <a:r>
              <a:rPr lang="zh-CN" altLang="zh-CN" sz="2800" dirty="0">
                <a:solidFill>
                  <a:srgbClr val="FF0000"/>
                </a:solidFill>
                <a:latin typeface="黑体" panose="02010609060101010101" pitchFamily="49" charset="-122"/>
                <a:ea typeface="黑体" panose="02010609060101010101" pitchFamily="49" charset="-122"/>
              </a:rPr>
              <a:t>“消毒”</a:t>
            </a:r>
            <a:r>
              <a:rPr lang="zh-CN" altLang="zh-CN" sz="2800" dirty="0">
                <a:latin typeface="黑体" panose="02010609060101010101" pitchFamily="49" charset="-122"/>
                <a:ea typeface="黑体" panose="02010609060101010101" pitchFamily="49" charset="-122"/>
              </a:rPr>
              <a:t>即</a:t>
            </a:r>
            <a:r>
              <a:rPr lang="zh-CN" altLang="zh-CN" sz="2800" dirty="0">
                <a:solidFill>
                  <a:srgbClr val="FF0000"/>
                </a:solidFill>
                <a:latin typeface="黑体" panose="02010609060101010101" pitchFamily="49" charset="-122"/>
                <a:ea typeface="黑体" panose="02010609060101010101" pitchFamily="49" charset="-122"/>
              </a:rPr>
              <a:t>消除毒疫之气</a:t>
            </a:r>
            <a:r>
              <a:rPr lang="zh-CN" altLang="zh-CN" sz="2800" dirty="0">
                <a:latin typeface="黑体" panose="02010609060101010101" pitchFamily="49" charset="-122"/>
                <a:ea typeface="黑体" panose="02010609060101010101" pitchFamily="49" charset="-122"/>
              </a:rPr>
              <a:t>，李东垣用本方治疗“大头瘟”，</a:t>
            </a:r>
            <a:r>
              <a:rPr lang="zh-CN" altLang="zh-CN" sz="2800" dirty="0">
                <a:solidFill>
                  <a:srgbClr val="FF0000"/>
                </a:solidFill>
                <a:latin typeface="黑体" panose="02010609060101010101" pitchFamily="49" charset="-122"/>
                <a:ea typeface="黑体" panose="02010609060101010101" pitchFamily="49" charset="-122"/>
              </a:rPr>
              <a:t>屡试屡验</a:t>
            </a:r>
            <a:r>
              <a:rPr lang="zh-CN" altLang="zh-CN" sz="2800" dirty="0">
                <a:latin typeface="黑体" panose="02010609060101010101" pitchFamily="49" charset="-122"/>
                <a:ea typeface="黑体" panose="02010609060101010101" pitchFamily="49" charset="-122"/>
              </a:rPr>
              <a:t>，</a:t>
            </a:r>
            <a:r>
              <a:rPr lang="zh-CN" altLang="zh-CN" sz="2800" dirty="0">
                <a:solidFill>
                  <a:srgbClr val="FF0000"/>
                </a:solidFill>
                <a:latin typeface="黑体" panose="02010609060101010101" pitchFamily="49" charset="-122"/>
                <a:ea typeface="黑体" panose="02010609060101010101" pitchFamily="49" charset="-122"/>
              </a:rPr>
              <a:t>存活甚众</a:t>
            </a:r>
            <a:r>
              <a:rPr lang="zh-CN" altLang="zh-CN" sz="2800" dirty="0">
                <a:latin typeface="黑体" panose="02010609060101010101" pitchFamily="49" charset="-122"/>
                <a:ea typeface="黑体" panose="02010609060101010101" pitchFamily="49" charset="-122"/>
              </a:rPr>
              <a:t>，并</a:t>
            </a:r>
            <a:r>
              <a:rPr lang="zh-CN" altLang="zh-CN" sz="2800" dirty="0">
                <a:solidFill>
                  <a:srgbClr val="FF0000"/>
                </a:solidFill>
                <a:latin typeface="黑体" panose="02010609060101010101" pitchFamily="49" charset="-122"/>
                <a:ea typeface="黑体" panose="02010609060101010101" pitchFamily="49" charset="-122"/>
              </a:rPr>
              <a:t>无偿将此方刻于碑牌之上</a:t>
            </a:r>
            <a:r>
              <a:rPr lang="zh-CN" altLang="zh-CN" sz="2800" dirty="0">
                <a:latin typeface="黑体" panose="02010609060101010101" pitchFamily="49" charset="-122"/>
                <a:ea typeface="黑体" panose="02010609060101010101" pitchFamily="49" charset="-122"/>
              </a:rPr>
              <a:t>，</a:t>
            </a:r>
            <a:r>
              <a:rPr lang="zh-CN" altLang="zh-CN" sz="2800" dirty="0">
                <a:solidFill>
                  <a:srgbClr val="FF0000"/>
                </a:solidFill>
                <a:latin typeface="黑体" panose="02010609060101010101" pitchFamily="49" charset="-122"/>
                <a:ea typeface="黑体" panose="02010609060101010101" pitchFamily="49" charset="-122"/>
              </a:rPr>
              <a:t>立于人多的闹市桥头</a:t>
            </a:r>
            <a:r>
              <a:rPr lang="zh-CN" altLang="zh-CN" sz="2800" dirty="0">
                <a:latin typeface="黑体" panose="02010609060101010101" pitchFamily="49" charset="-122"/>
                <a:ea typeface="黑体" panose="02010609060101010101" pitchFamily="49" charset="-122"/>
              </a:rPr>
              <a:t>，以期“普救众生、济世活人、消除疫毒”故名“普济消毒饮”。</a:t>
            </a:r>
            <a:endParaRPr lang="zh-CN" altLang="en-US" sz="2800" dirty="0">
              <a:latin typeface="黑体" panose="02010609060101010101" pitchFamily="49" charset="-122"/>
              <a:ea typeface="黑体" panose="02010609060101010101" pitchFamily="49" charset="-122"/>
            </a:endParaRPr>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764704"/>
            <a:ext cx="8147248" cy="5361459"/>
          </a:xfrm>
        </p:spPr>
        <p:txBody>
          <a:bodyPr>
            <a:normAutofit/>
          </a:bodyPr>
          <a:lstStyle/>
          <a:p>
            <a:pPr>
              <a:lnSpc>
                <a:spcPct val="150000"/>
              </a:lnSpc>
              <a:buNone/>
            </a:pPr>
            <a:r>
              <a:rPr lang="en-US" altLang="zh-CN" sz="2800" dirty="0">
                <a:latin typeface="黑体" panose="02010609060101010101" pitchFamily="49" charset="-122"/>
                <a:ea typeface="黑体" panose="02010609060101010101" pitchFamily="49" charset="-122"/>
              </a:rPr>
              <a:t>     </a:t>
            </a:r>
            <a:r>
              <a:rPr lang="zh-CN" altLang="zh-CN" sz="2800" dirty="0">
                <a:solidFill>
                  <a:srgbClr val="FF0000"/>
                </a:solidFill>
                <a:latin typeface="黑体" panose="02010609060101010101" pitchFamily="49" charset="-122"/>
                <a:ea typeface="黑体" panose="02010609060101010101" pitchFamily="49" charset="-122"/>
              </a:rPr>
              <a:t>“三子养亲汤”背后的感人故事</a:t>
            </a:r>
            <a:r>
              <a:rPr lang="en-US" altLang="zh-CN" sz="2800" dirty="0">
                <a:latin typeface="黑体" panose="02010609060101010101" pitchFamily="49" charset="-122"/>
                <a:ea typeface="黑体" panose="02010609060101010101" pitchFamily="49" charset="-122"/>
              </a:rPr>
              <a:t>:</a:t>
            </a:r>
            <a:r>
              <a:rPr lang="zh-CN" altLang="zh-CN" sz="2800" dirty="0">
                <a:latin typeface="黑体" panose="02010609060101010101" pitchFamily="49" charset="-122"/>
                <a:ea typeface="黑体" panose="02010609060101010101" pitchFamily="49" charset="-122"/>
              </a:rPr>
              <a:t>韩天爵医生被</a:t>
            </a:r>
            <a:r>
              <a:rPr lang="zh-CN" altLang="zh-CN" sz="2800" dirty="0">
                <a:solidFill>
                  <a:srgbClr val="FF0000"/>
                </a:solidFill>
                <a:latin typeface="黑体" panose="02010609060101010101" pitchFamily="49" charset="-122"/>
                <a:ea typeface="黑体" panose="02010609060101010101" pitchFamily="49" charset="-122"/>
              </a:rPr>
              <a:t>三个儿子</a:t>
            </a:r>
            <a:r>
              <a:rPr lang="zh-CN" altLang="zh-CN" sz="2800" dirty="0">
                <a:latin typeface="黑体" panose="02010609060101010101" pitchFamily="49" charset="-122"/>
                <a:ea typeface="黑体" panose="02010609060101010101" pitchFamily="49" charset="-122"/>
              </a:rPr>
              <a:t>共同来为其父求治的行为感动，</a:t>
            </a:r>
            <a:r>
              <a:rPr lang="zh-CN" altLang="en-US" sz="2800" dirty="0">
                <a:latin typeface="黑体" panose="02010609060101010101" pitchFamily="49" charset="-122"/>
                <a:ea typeface="黑体" panose="02010609060101010101" pitchFamily="49" charset="-122"/>
              </a:rPr>
              <a:t>创制</a:t>
            </a:r>
            <a:r>
              <a:rPr lang="zh-CN" altLang="zh-CN" sz="2800" dirty="0">
                <a:latin typeface="黑体" panose="02010609060101010101" pitchFamily="49" charset="-122"/>
                <a:ea typeface="黑体" panose="02010609060101010101" pitchFamily="49" charset="-122"/>
              </a:rPr>
              <a:t>出一个广泛适用的方子，三味药物都出自老人菜园</a:t>
            </a:r>
            <a:r>
              <a:rPr lang="zh-CN" altLang="en-US" sz="2800" dirty="0">
                <a:solidFill>
                  <a:srgbClr val="FF0000"/>
                </a:solidFill>
                <a:latin typeface="黑体" panose="02010609060101010101" pitchFamily="49" charset="-122"/>
                <a:ea typeface="黑体" panose="02010609060101010101" pitchFamily="49" charset="-122"/>
              </a:rPr>
              <a:t>三种不同植物的种子</a:t>
            </a:r>
            <a:r>
              <a:rPr lang="zh-CN" altLang="en-US" sz="2800" dirty="0">
                <a:latin typeface="黑体" panose="02010609060101010101" pitchFamily="49" charset="-122"/>
                <a:ea typeface="黑体" panose="02010609060101010101" pitchFamily="49" charset="-122"/>
              </a:rPr>
              <a:t>。</a:t>
            </a:r>
            <a:r>
              <a:rPr lang="zh-CN" altLang="zh-CN" sz="2800" dirty="0">
                <a:latin typeface="黑体" panose="02010609060101010101" pitchFamily="49" charset="-122"/>
                <a:ea typeface="黑体" panose="02010609060101010101" pitchFamily="49" charset="-122"/>
              </a:rPr>
              <a:t>做成汤后，性味平和</a:t>
            </a:r>
            <a:r>
              <a:rPr lang="zh-CN" altLang="en-US" sz="2800" dirty="0">
                <a:latin typeface="黑体" panose="02010609060101010101" pitchFamily="49" charset="-122"/>
                <a:ea typeface="黑体" panose="02010609060101010101" pitchFamily="49" charset="-122"/>
              </a:rPr>
              <a:t>，</a:t>
            </a:r>
            <a:r>
              <a:rPr lang="zh-CN" altLang="zh-CN" sz="2800" dirty="0">
                <a:latin typeface="黑体" panose="02010609060101010101" pitchFamily="49" charset="-122"/>
                <a:ea typeface="黑体" panose="02010609060101010101" pitchFamily="49" charset="-122"/>
              </a:rPr>
              <a:t>甘美可口</a:t>
            </a:r>
            <a:r>
              <a:rPr lang="zh-CN" altLang="en-US" sz="2800" dirty="0">
                <a:latin typeface="黑体" panose="02010609060101010101" pitchFamily="49" charset="-122"/>
                <a:ea typeface="黑体" panose="02010609060101010101" pitchFamily="49" charset="-122"/>
              </a:rPr>
              <a:t>，</a:t>
            </a:r>
            <a:r>
              <a:rPr lang="zh-CN" altLang="zh-CN" sz="2800" dirty="0">
                <a:latin typeface="黑体" panose="02010609060101010101" pitchFamily="49" charset="-122"/>
                <a:ea typeface="黑体" panose="02010609060101010101" pitchFamily="49" charset="-122"/>
              </a:rPr>
              <a:t>理气化痰，健胃消食</a:t>
            </a:r>
            <a:r>
              <a:rPr lang="zh-CN" altLang="en-US" sz="2800" dirty="0">
                <a:latin typeface="黑体" panose="02010609060101010101" pitchFamily="49" charset="-122"/>
                <a:ea typeface="黑体" panose="02010609060101010101" pitchFamily="49" charset="-122"/>
              </a:rPr>
              <a:t>，</a:t>
            </a:r>
            <a:r>
              <a:rPr lang="zh-CN" altLang="zh-CN" sz="2800" dirty="0">
                <a:latin typeface="黑体" panose="02010609060101010101" pitchFamily="49" charset="-122"/>
                <a:ea typeface="黑体" panose="02010609060101010101" pitchFamily="49" charset="-122"/>
              </a:rPr>
              <a:t>体现了医者视病家如亲属的敬老仁孝之心，又寓意</a:t>
            </a:r>
            <a:r>
              <a:rPr lang="en-US" altLang="zh-CN" sz="2800" dirty="0">
                <a:latin typeface="黑体" panose="02010609060101010101" pitchFamily="49" charset="-122"/>
                <a:ea typeface="黑体" panose="02010609060101010101" pitchFamily="49" charset="-122"/>
              </a:rPr>
              <a:t>“</a:t>
            </a:r>
            <a:r>
              <a:rPr lang="zh-CN" altLang="zh-CN" sz="2800" dirty="0">
                <a:latin typeface="黑体" panose="02010609060101010101" pitchFamily="49" charset="-122"/>
                <a:ea typeface="黑体" panose="02010609060101010101" pitchFamily="49" charset="-122"/>
              </a:rPr>
              <a:t>三个儿子</a:t>
            </a:r>
            <a:r>
              <a:rPr lang="en-US" altLang="zh-CN" sz="2800" dirty="0">
                <a:latin typeface="黑体" panose="02010609060101010101" pitchFamily="49" charset="-122"/>
                <a:ea typeface="黑体" panose="02010609060101010101" pitchFamily="49" charset="-122"/>
              </a:rPr>
              <a:t>”</a:t>
            </a:r>
            <a:r>
              <a:rPr lang="zh-CN" altLang="en-US" sz="2800" dirty="0">
                <a:latin typeface="黑体" panose="02010609060101010101" pitchFamily="49" charset="-122"/>
                <a:ea typeface="黑体" panose="02010609060101010101" pitchFamily="49" charset="-122"/>
              </a:rPr>
              <a:t>，</a:t>
            </a:r>
            <a:r>
              <a:rPr lang="zh-CN" altLang="zh-CN" sz="2800" dirty="0">
                <a:solidFill>
                  <a:srgbClr val="FF0000"/>
                </a:solidFill>
                <a:latin typeface="黑体" panose="02010609060101010101" pitchFamily="49" charset="-122"/>
                <a:ea typeface="黑体" panose="02010609060101010101" pitchFamily="49" charset="-122"/>
              </a:rPr>
              <a:t>寄语</a:t>
            </a:r>
            <a:r>
              <a:rPr lang="en-US" altLang="zh-CN" sz="2800" dirty="0">
                <a:solidFill>
                  <a:srgbClr val="FF0000"/>
                </a:solidFill>
                <a:latin typeface="黑体" panose="02010609060101010101" pitchFamily="49" charset="-122"/>
                <a:ea typeface="黑体" panose="02010609060101010101" pitchFamily="49" charset="-122"/>
              </a:rPr>
              <a:t>“</a:t>
            </a:r>
            <a:r>
              <a:rPr lang="zh-CN" altLang="zh-CN" sz="2800" dirty="0">
                <a:solidFill>
                  <a:srgbClr val="FF0000"/>
                </a:solidFill>
                <a:latin typeface="黑体" panose="02010609060101010101" pitchFamily="49" charset="-122"/>
                <a:ea typeface="黑体" panose="02010609060101010101" pitchFamily="49" charset="-122"/>
              </a:rPr>
              <a:t>养亲</a:t>
            </a:r>
            <a:r>
              <a:rPr lang="en-US" altLang="zh-CN" sz="2800" dirty="0">
                <a:solidFill>
                  <a:srgbClr val="FF0000"/>
                </a:solidFill>
                <a:latin typeface="黑体" panose="02010609060101010101" pitchFamily="49" charset="-122"/>
                <a:ea typeface="黑体" panose="02010609060101010101" pitchFamily="49" charset="-122"/>
              </a:rPr>
              <a:t>”</a:t>
            </a:r>
            <a:r>
              <a:rPr lang="zh-CN" altLang="zh-CN" sz="2800" dirty="0">
                <a:latin typeface="黑体" panose="02010609060101010101" pitchFamily="49" charset="-122"/>
                <a:ea typeface="黑体" panose="02010609060101010101" pitchFamily="49" charset="-122"/>
              </a:rPr>
              <a:t>。因此，“三子养亲汤”成了</a:t>
            </a:r>
            <a:r>
              <a:rPr lang="en-US" altLang="zh-CN" sz="2800" dirty="0">
                <a:solidFill>
                  <a:srgbClr val="FF0000"/>
                </a:solidFill>
                <a:latin typeface="黑体" panose="02010609060101010101" pitchFamily="49" charset="-122"/>
                <a:ea typeface="黑体" panose="02010609060101010101" pitchFamily="49" charset="-122"/>
              </a:rPr>
              <a:t>“</a:t>
            </a:r>
            <a:r>
              <a:rPr lang="zh-CN" altLang="zh-CN" sz="2800" dirty="0">
                <a:solidFill>
                  <a:srgbClr val="FF0000"/>
                </a:solidFill>
                <a:latin typeface="黑体" panose="02010609060101010101" pitchFamily="49" charset="-122"/>
                <a:ea typeface="黑体" panose="02010609060101010101" pitchFamily="49" charset="-122"/>
              </a:rPr>
              <a:t>医门孝经</a:t>
            </a:r>
            <a:r>
              <a:rPr lang="en-US" altLang="zh-CN" sz="2800" dirty="0">
                <a:solidFill>
                  <a:srgbClr val="FF0000"/>
                </a:solidFill>
                <a:latin typeface="黑体" panose="02010609060101010101" pitchFamily="49" charset="-122"/>
                <a:ea typeface="黑体" panose="02010609060101010101" pitchFamily="49" charset="-122"/>
              </a:rPr>
              <a:t>”</a:t>
            </a:r>
            <a:r>
              <a:rPr lang="zh-CN" altLang="zh-CN" sz="2800" dirty="0">
                <a:solidFill>
                  <a:srgbClr val="FF0000"/>
                </a:solidFill>
                <a:latin typeface="黑体" panose="02010609060101010101" pitchFamily="49" charset="-122"/>
                <a:ea typeface="黑体" panose="02010609060101010101" pitchFamily="49" charset="-122"/>
              </a:rPr>
              <a:t>的精诚绝唱</a:t>
            </a:r>
            <a:r>
              <a:rPr lang="zh-CN" altLang="zh-CN" sz="2800" dirty="0">
                <a:latin typeface="黑体" panose="02010609060101010101" pitchFamily="49" charset="-122"/>
                <a:ea typeface="黑体" panose="02010609060101010101" pitchFamily="49" charset="-122"/>
              </a:rPr>
              <a:t>。</a:t>
            </a:r>
            <a:endParaRPr lang="zh-CN" altLang="en-US" sz="2800" dirty="0">
              <a:latin typeface="黑体" panose="02010609060101010101" pitchFamily="49" charset="-122"/>
              <a:ea typeface="黑体" panose="02010609060101010101" pitchFamily="49" charset="-122"/>
            </a:endParaRPr>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pPr algn="l"/>
            <a:r>
              <a:rPr lang="zh-CN" altLang="en-US" sz="4000" dirty="0">
                <a:solidFill>
                  <a:srgbClr val="C00000"/>
                </a:solidFill>
                <a:latin typeface="黑体" panose="02010609060101010101" pitchFamily="49" charset="-122"/>
                <a:ea typeface="黑体" panose="02010609060101010101" pitchFamily="49" charset="-122"/>
              </a:rPr>
              <a:t>例三：中药饮片识别课的探索</a:t>
            </a:r>
            <a:endParaRPr lang="zh-CN" altLang="en-US" sz="4000" dirty="0">
              <a:solidFill>
                <a:srgbClr val="C00000"/>
              </a:solidFill>
            </a:endParaRPr>
          </a:p>
        </p:txBody>
      </p:sp>
      <p:sp>
        <p:nvSpPr>
          <p:cNvPr id="3" name="内容占位符 2"/>
          <p:cNvSpPr>
            <a:spLocks noGrp="1"/>
          </p:cNvSpPr>
          <p:nvPr>
            <p:ph idx="1"/>
          </p:nvPr>
        </p:nvSpPr>
        <p:spPr>
          <a:xfrm>
            <a:off x="467544" y="1556792"/>
            <a:ext cx="7848872" cy="4248472"/>
          </a:xfrm>
        </p:spPr>
        <p:txBody>
          <a:bodyPr>
            <a:normAutofit/>
          </a:bodyPr>
          <a:lstStyle/>
          <a:p>
            <a:pPr>
              <a:lnSpc>
                <a:spcPct val="150000"/>
              </a:lnSpc>
              <a:buNone/>
            </a:pPr>
            <a:r>
              <a:rPr lang="zh-CN" altLang="en-US" sz="3600" dirty="0">
                <a:latin typeface="黑体" panose="02010609060101010101" pitchFamily="49" charset="-122"/>
                <a:ea typeface="黑体" panose="02010609060101010101" pitchFamily="49" charset="-122"/>
              </a:rPr>
              <a:t>     </a:t>
            </a:r>
            <a:r>
              <a:rPr lang="en-US" altLang="zh-CN" sz="2800" dirty="0">
                <a:latin typeface="黑体" panose="02010609060101010101" pitchFamily="49" charset="-122"/>
                <a:ea typeface="黑体" panose="02010609060101010101" pitchFamily="49" charset="-122"/>
              </a:rPr>
              <a:t>《</a:t>
            </a:r>
            <a:r>
              <a:rPr lang="zh-CN" altLang="en-US" sz="2800" dirty="0">
                <a:latin typeface="黑体" panose="02010609060101010101" pitchFamily="49" charset="-122"/>
                <a:ea typeface="黑体" panose="02010609060101010101" pitchFamily="49" charset="-122"/>
              </a:rPr>
              <a:t>中药饮片识别</a:t>
            </a:r>
            <a:r>
              <a:rPr lang="en-US" altLang="zh-CN" sz="2800" dirty="0">
                <a:latin typeface="黑体" panose="02010609060101010101" pitchFamily="49" charset="-122"/>
                <a:ea typeface="黑体" panose="02010609060101010101" pitchFamily="49" charset="-122"/>
              </a:rPr>
              <a:t>》</a:t>
            </a:r>
            <a:r>
              <a:rPr lang="zh-CN" altLang="en-US" sz="2800" dirty="0">
                <a:latin typeface="黑体" panose="02010609060101010101" pitchFamily="49" charset="-122"/>
                <a:ea typeface="黑体" panose="02010609060101010101" pitchFamily="49" charset="-122"/>
              </a:rPr>
              <a:t>课老师完成课堂教学任务后，让学生</a:t>
            </a:r>
            <a:r>
              <a:rPr lang="zh-CN" altLang="en-US" sz="2800" dirty="0">
                <a:solidFill>
                  <a:srgbClr val="FF0000"/>
                </a:solidFill>
                <a:latin typeface="黑体" panose="02010609060101010101" pitchFamily="49" charset="-122"/>
                <a:ea typeface="黑体" panose="02010609060101010101" pitchFamily="49" charset="-122"/>
              </a:rPr>
              <a:t>带着真伪中药鉴别标本进入社区</a:t>
            </a:r>
            <a:r>
              <a:rPr lang="zh-CN" altLang="en-US" sz="2800" dirty="0">
                <a:solidFill>
                  <a:schemeClr val="bg2">
                    <a:lumMod val="25000"/>
                  </a:schemeClr>
                </a:solidFill>
                <a:latin typeface="黑体" panose="02010609060101010101" pitchFamily="49" charset="-122"/>
                <a:ea typeface="黑体" panose="02010609060101010101" pitchFamily="49" charset="-122"/>
              </a:rPr>
              <a:t>，</a:t>
            </a:r>
            <a:r>
              <a:rPr lang="zh-CN" altLang="en-US" sz="2800" dirty="0">
                <a:solidFill>
                  <a:srgbClr val="FF0000"/>
                </a:solidFill>
                <a:latin typeface="黑体" panose="02010609060101010101" pitchFamily="49" charset="-122"/>
                <a:ea typeface="黑体" panose="02010609060101010101" pitchFamily="49" charset="-122"/>
              </a:rPr>
              <a:t>普及中草药知识</a:t>
            </a:r>
            <a:r>
              <a:rPr lang="zh-CN" altLang="en-US" sz="2800" dirty="0">
                <a:latin typeface="黑体" panose="02010609060101010101" pitchFamily="49" charset="-122"/>
                <a:ea typeface="黑体" panose="02010609060101010101" pitchFamily="49" charset="-122"/>
              </a:rPr>
              <a:t>和</a:t>
            </a:r>
            <a:r>
              <a:rPr lang="zh-CN" altLang="en-US" sz="2800" dirty="0">
                <a:solidFill>
                  <a:srgbClr val="FF0000"/>
                </a:solidFill>
                <a:latin typeface="黑体" panose="02010609060101010101" pitchFamily="49" charset="-122"/>
                <a:ea typeface="黑体" panose="02010609060101010101" pitchFamily="49" charset="-122"/>
              </a:rPr>
              <a:t>真伪辨别技巧</a:t>
            </a:r>
            <a:r>
              <a:rPr lang="zh-CN" altLang="en-US" sz="2800" dirty="0">
                <a:latin typeface="黑体" panose="02010609060101010101" pitchFamily="49" charset="-122"/>
                <a:ea typeface="黑体" panose="02010609060101010101" pitchFamily="49" charset="-122"/>
              </a:rPr>
              <a:t>。学生体会到了社区居民渴望了解中药材质量的热情，感受到用所学专业知识</a:t>
            </a:r>
            <a:r>
              <a:rPr lang="zh-CN" altLang="en-US" sz="2800" dirty="0">
                <a:solidFill>
                  <a:srgbClr val="FF0000"/>
                </a:solidFill>
                <a:latin typeface="黑体" panose="02010609060101010101" pitchFamily="49" charset="-122"/>
                <a:ea typeface="黑体" panose="02010609060101010101" pitchFamily="49" charset="-122"/>
              </a:rPr>
              <a:t>服务社会的成就感</a:t>
            </a:r>
            <a:r>
              <a:rPr lang="zh-CN" altLang="en-US" sz="2800" dirty="0">
                <a:latin typeface="黑体" panose="02010609060101010101" pitchFamily="49" charset="-122"/>
                <a:ea typeface="黑体" panose="02010609060101010101" pitchFamily="49" charset="-122"/>
              </a:rPr>
              <a:t>和</a:t>
            </a:r>
            <a:r>
              <a:rPr lang="zh-CN" altLang="en-US" sz="2800" dirty="0">
                <a:solidFill>
                  <a:srgbClr val="FF0000"/>
                </a:solidFill>
                <a:latin typeface="黑体" panose="02010609060101010101" pitchFamily="49" charset="-122"/>
                <a:ea typeface="黑体" panose="02010609060101010101" pitchFamily="49" charset="-122"/>
              </a:rPr>
              <a:t>责任感</a:t>
            </a:r>
            <a:r>
              <a:rPr lang="zh-CN" altLang="en-US" sz="2800" dirty="0">
                <a:latin typeface="黑体" panose="02010609060101010101" pitchFamily="49" charset="-122"/>
                <a:ea typeface="黑体" panose="02010609060101010101" pitchFamily="49" charset="-122"/>
              </a:rPr>
              <a:t>。</a:t>
            </a:r>
            <a:endParaRPr lang="zh-CN" altLang="en-US" sz="2800" dirty="0">
              <a:latin typeface="黑体" panose="02010609060101010101" pitchFamily="49" charset="-122"/>
              <a:ea typeface="黑体" panose="02010609060101010101" pitchFamily="49" charset="-122"/>
            </a:endParaRPr>
          </a:p>
          <a:p>
            <a:pPr>
              <a:lnSpc>
                <a:spcPct val="150000"/>
              </a:lnSpc>
              <a:buNone/>
            </a:pPr>
            <a:endParaRPr lang="zh-CN" altLang="en-US" sz="2400" dirty="0">
              <a:solidFill>
                <a:srgbClr val="FF0000"/>
              </a:solidFill>
              <a:latin typeface="黑体" panose="02010609060101010101" pitchFamily="49" charset="-122"/>
              <a:ea typeface="黑体" panose="02010609060101010101" pitchFamily="49" charset="-122"/>
            </a:endParaRPr>
          </a:p>
        </p:txBody>
      </p:sp>
      <p:sp>
        <p:nvSpPr>
          <p:cNvPr id="7" name="灯片编号占位符 6"/>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矩形 1"/>
          <p:cNvSpPr>
            <a:spLocks noChangeArrowheads="1"/>
          </p:cNvSpPr>
          <p:nvPr/>
        </p:nvSpPr>
        <p:spPr bwMode="auto">
          <a:xfrm>
            <a:off x="762906" y="703093"/>
            <a:ext cx="3549539" cy="87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a:solidFill>
                  <a:schemeClr val="tx1"/>
                </a:solidFill>
                <a:latin typeface="Calibri" panose="020F0502020204030204" charset="0"/>
                <a:ea typeface="宋体" panose="02010600030101010101" pitchFamily="2" charset="-122"/>
              </a:defRPr>
            </a:lvl1pPr>
            <a:lvl2pPr marL="742950" indent="-285750">
              <a:defRPr sz="1900">
                <a:solidFill>
                  <a:schemeClr val="tx1"/>
                </a:solidFill>
                <a:latin typeface="Calibri" panose="020F0502020204030204" charset="0"/>
                <a:ea typeface="宋体" panose="02010600030101010101" pitchFamily="2" charset="-122"/>
              </a:defRPr>
            </a:lvl2pPr>
            <a:lvl3pPr marL="1143000" indent="-228600">
              <a:defRPr sz="1900">
                <a:solidFill>
                  <a:schemeClr val="tx1"/>
                </a:solidFill>
                <a:latin typeface="Calibri" panose="020F0502020204030204" charset="0"/>
                <a:ea typeface="宋体" panose="02010600030101010101" pitchFamily="2" charset="-122"/>
              </a:defRPr>
            </a:lvl3pPr>
            <a:lvl4pPr marL="1600200" indent="-228600">
              <a:defRPr sz="1900">
                <a:solidFill>
                  <a:schemeClr val="tx1"/>
                </a:solidFill>
                <a:latin typeface="Calibri" panose="020F0502020204030204" charset="0"/>
                <a:ea typeface="宋体" panose="02010600030101010101" pitchFamily="2" charset="-122"/>
              </a:defRPr>
            </a:lvl4pPr>
            <a:lvl5pPr marL="2057400" indent="-228600">
              <a:defRPr sz="1900">
                <a:solidFill>
                  <a:schemeClr val="tx1"/>
                </a:solidFill>
                <a:latin typeface="Calibri" panose="020F0502020204030204" charset="0"/>
                <a:ea typeface="宋体" panose="02010600030101010101" pitchFamily="2" charset="-122"/>
              </a:defRPr>
            </a:lvl5pPr>
            <a:lvl6pPr marL="2514600" indent="-228600" defTabSz="912495" eaLnBrk="0" fontAlgn="base" hangingPunct="0">
              <a:spcBef>
                <a:spcPct val="0"/>
              </a:spcBef>
              <a:spcAft>
                <a:spcPct val="0"/>
              </a:spcAft>
              <a:defRPr sz="1900">
                <a:solidFill>
                  <a:schemeClr val="tx1"/>
                </a:solidFill>
                <a:latin typeface="Calibri" panose="020F0502020204030204" charset="0"/>
                <a:ea typeface="宋体" panose="02010600030101010101" pitchFamily="2" charset="-122"/>
              </a:defRPr>
            </a:lvl6pPr>
            <a:lvl7pPr marL="2971800" indent="-228600" defTabSz="912495" eaLnBrk="0" fontAlgn="base" hangingPunct="0">
              <a:spcBef>
                <a:spcPct val="0"/>
              </a:spcBef>
              <a:spcAft>
                <a:spcPct val="0"/>
              </a:spcAft>
              <a:defRPr sz="1900">
                <a:solidFill>
                  <a:schemeClr val="tx1"/>
                </a:solidFill>
                <a:latin typeface="Calibri" panose="020F0502020204030204" charset="0"/>
                <a:ea typeface="宋体" panose="02010600030101010101" pitchFamily="2" charset="-122"/>
              </a:defRPr>
            </a:lvl7pPr>
            <a:lvl8pPr marL="3429000" indent="-228600" defTabSz="912495" eaLnBrk="0" fontAlgn="base" hangingPunct="0">
              <a:spcBef>
                <a:spcPct val="0"/>
              </a:spcBef>
              <a:spcAft>
                <a:spcPct val="0"/>
              </a:spcAft>
              <a:defRPr sz="1900">
                <a:solidFill>
                  <a:schemeClr val="tx1"/>
                </a:solidFill>
                <a:latin typeface="Calibri" panose="020F0502020204030204" charset="0"/>
                <a:ea typeface="宋体" panose="02010600030101010101" pitchFamily="2" charset="-122"/>
              </a:defRPr>
            </a:lvl8pPr>
            <a:lvl9pPr marL="3886200" indent="-228600" defTabSz="912495" eaLnBrk="0" fontAlgn="base" hangingPunct="0">
              <a:spcBef>
                <a:spcPct val="0"/>
              </a:spcBef>
              <a:spcAft>
                <a:spcPct val="0"/>
              </a:spcAft>
              <a:defRPr sz="1900">
                <a:solidFill>
                  <a:schemeClr val="tx1"/>
                </a:solidFill>
                <a:latin typeface="Calibri" panose="020F0502020204030204" charset="0"/>
                <a:ea typeface="宋体" panose="02010600030101010101" pitchFamily="2" charset="-122"/>
              </a:defRPr>
            </a:lvl9pPr>
          </a:lstStyle>
          <a:p>
            <a:pPr eaLnBrk="1" hangingPunct="1">
              <a:lnSpc>
                <a:spcPct val="150000"/>
              </a:lnSpc>
            </a:pPr>
            <a:r>
              <a:rPr lang="zh-CN" altLang="en-US" sz="4000" dirty="0">
                <a:solidFill>
                  <a:srgbClr val="C00000"/>
                </a:solidFill>
                <a:latin typeface="黑体" panose="02010609060101010101" pitchFamily="49" charset="-122"/>
                <a:ea typeface="黑体" panose="02010609060101010101" pitchFamily="49" charset="-122"/>
              </a:rPr>
              <a:t>解决方法：</a:t>
            </a:r>
            <a:endParaRPr lang="en-US" altLang="zh-CN" sz="4000" dirty="0">
              <a:solidFill>
                <a:srgbClr val="C00000"/>
              </a:solidFill>
              <a:latin typeface="黑体" panose="02010609060101010101" pitchFamily="49" charset="-122"/>
              <a:ea typeface="黑体" panose="02010609060101010101" pitchFamily="49" charset="-122"/>
            </a:endParaRPr>
          </a:p>
        </p:txBody>
      </p:sp>
      <p:pic>
        <p:nvPicPr>
          <p:cNvPr id="20484" name="图片 1"/>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876561" y="3429000"/>
            <a:ext cx="1498997" cy="11251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485" name="图片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65155" y="3440710"/>
            <a:ext cx="1695450" cy="115133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486" name="图片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5155" y="2206230"/>
            <a:ext cx="1695450" cy="11239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487" name="图片 2"/>
          <p:cNvPicPr>
            <a:picLocks noChangeAspect="1"/>
          </p:cNvPicPr>
          <p:nvPr/>
        </p:nvPicPr>
        <p:blipFill>
          <a:blip r:embed="rId4" cstate="print">
            <a:extLst>
              <a:ext uri="{28A0092B-C50C-407E-A947-70E740481C1C}">
                <a14:useLocalDpi xmlns:a14="http://schemas.microsoft.com/office/drawing/2010/main" val="0"/>
              </a:ext>
            </a:extLst>
          </a:blip>
          <a:srcRect l="23235"/>
          <a:stretch>
            <a:fillRect/>
          </a:stretch>
        </p:blipFill>
        <p:spPr bwMode="auto">
          <a:xfrm>
            <a:off x="846160" y="2206230"/>
            <a:ext cx="1534716" cy="11239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488" name="图片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6160" y="3429000"/>
            <a:ext cx="1534716" cy="115133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489" name="图片 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5621" y="3429000"/>
            <a:ext cx="1494234" cy="115133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32" name="直接箭头连接符 31"/>
          <p:cNvCxnSpPr/>
          <p:nvPr/>
        </p:nvCxnSpPr>
        <p:spPr>
          <a:xfrm>
            <a:off x="2380876" y="5169039"/>
            <a:ext cx="413147" cy="0"/>
          </a:xfrm>
          <a:prstGeom prst="straightConnector1">
            <a:avLst/>
          </a:prstGeom>
          <a:ln w="2540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p:nvPr/>
        </p:nvCxnSpPr>
        <p:spPr>
          <a:xfrm>
            <a:off x="6369855" y="5154748"/>
            <a:ext cx="474903" cy="7145"/>
          </a:xfrm>
          <a:prstGeom prst="straightConnector1">
            <a:avLst/>
          </a:prstGeom>
          <a:ln w="254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0492" name="文本框 28"/>
          <p:cNvSpPr txBox="1">
            <a:spLocks noChangeArrowheads="1"/>
          </p:cNvSpPr>
          <p:nvPr/>
        </p:nvSpPr>
        <p:spPr bwMode="auto">
          <a:xfrm>
            <a:off x="762906" y="4938206"/>
            <a:ext cx="1625204" cy="461665"/>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a:spAutoFit/>
          </a:bodyPr>
          <a:lstStyle/>
          <a:p>
            <a:pPr algn="ctr"/>
            <a:r>
              <a:rPr lang="zh-CN" altLang="en-US" sz="2400" b="1" dirty="0">
                <a:latin typeface="黑体" panose="02010609060101010101" pitchFamily="49" charset="-122"/>
                <a:ea typeface="黑体" panose="02010609060101010101" pitchFamily="49" charset="-122"/>
              </a:rPr>
              <a:t>样品采集</a:t>
            </a:r>
            <a:endParaRPr lang="zh-CN" altLang="en-US" sz="2400" b="1" dirty="0">
              <a:latin typeface="黑体" panose="02010609060101010101" pitchFamily="49" charset="-122"/>
              <a:ea typeface="黑体" panose="02010609060101010101" pitchFamily="49" charset="-122"/>
            </a:endParaRPr>
          </a:p>
        </p:txBody>
      </p:sp>
      <p:cxnSp>
        <p:nvCxnSpPr>
          <p:cNvPr id="42" name="直接箭头连接符 41"/>
          <p:cNvCxnSpPr/>
          <p:nvPr/>
        </p:nvCxnSpPr>
        <p:spPr>
          <a:xfrm flipV="1">
            <a:off x="4424194" y="5161894"/>
            <a:ext cx="389334" cy="7144"/>
          </a:xfrm>
          <a:prstGeom prst="straightConnector1">
            <a:avLst/>
          </a:prstGeom>
          <a:ln w="25400">
            <a:solidFill>
              <a:srgbClr val="000000"/>
            </a:solidFill>
            <a:tailEnd type="arrow"/>
          </a:ln>
        </p:spPr>
        <p:style>
          <a:lnRef idx="1">
            <a:schemeClr val="accent1"/>
          </a:lnRef>
          <a:fillRef idx="0">
            <a:schemeClr val="accent1"/>
          </a:fillRef>
          <a:effectRef idx="0">
            <a:schemeClr val="accent1"/>
          </a:effectRef>
          <a:fontRef idx="minor">
            <a:schemeClr val="tx1"/>
          </a:fontRef>
        </p:style>
      </p:cxnSp>
      <p:pic>
        <p:nvPicPr>
          <p:cNvPr id="20494" name="图片 1638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70858" y="2206230"/>
            <a:ext cx="1498997" cy="11251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495" name="图片 1638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76561" y="2207420"/>
            <a:ext cx="1498997" cy="11239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496" name="文本框 44"/>
          <p:cNvSpPr txBox="1">
            <a:spLocks noChangeArrowheads="1"/>
          </p:cNvSpPr>
          <p:nvPr/>
        </p:nvSpPr>
        <p:spPr bwMode="auto">
          <a:xfrm>
            <a:off x="2813457" y="4938206"/>
            <a:ext cx="1610737" cy="461665"/>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p>
            <a:pPr algn="ctr"/>
            <a:r>
              <a:rPr lang="zh-CN" altLang="en-US" sz="2400" b="1" dirty="0">
                <a:latin typeface="黑体" panose="02010609060101010101" pitchFamily="49" charset="-122"/>
                <a:ea typeface="黑体" panose="02010609060101010101" pitchFamily="49" charset="-122"/>
              </a:rPr>
              <a:t>真伪鉴别</a:t>
            </a:r>
            <a:endParaRPr lang="zh-CN" altLang="en-US" sz="2400" b="1" dirty="0">
              <a:latin typeface="黑体" panose="02010609060101010101" pitchFamily="49" charset="-122"/>
              <a:ea typeface="黑体" panose="02010609060101010101" pitchFamily="49" charset="-122"/>
            </a:endParaRPr>
          </a:p>
        </p:txBody>
      </p:sp>
      <p:sp>
        <p:nvSpPr>
          <p:cNvPr id="20497" name="文本框 45"/>
          <p:cNvSpPr txBox="1">
            <a:spLocks noChangeArrowheads="1"/>
          </p:cNvSpPr>
          <p:nvPr/>
        </p:nvSpPr>
        <p:spPr bwMode="auto">
          <a:xfrm>
            <a:off x="4811128" y="4938206"/>
            <a:ext cx="1541955" cy="461665"/>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p>
            <a:pPr algn="ctr"/>
            <a:r>
              <a:rPr lang="zh-CN" altLang="en-US" sz="2400" b="1" dirty="0">
                <a:latin typeface="黑体" panose="02010609060101010101" pitchFamily="49" charset="-122"/>
                <a:ea typeface="黑体" panose="02010609060101010101" pitchFamily="49" charset="-122"/>
              </a:rPr>
              <a:t>标本制作</a:t>
            </a:r>
            <a:endParaRPr lang="zh-CN" altLang="en-US" sz="2400" b="1" dirty="0">
              <a:latin typeface="黑体" panose="02010609060101010101" pitchFamily="49" charset="-122"/>
              <a:ea typeface="黑体" panose="02010609060101010101" pitchFamily="49" charset="-122"/>
            </a:endParaRPr>
          </a:p>
        </p:txBody>
      </p:sp>
      <p:sp>
        <p:nvSpPr>
          <p:cNvPr id="20498" name="文本框 46"/>
          <p:cNvSpPr txBox="1">
            <a:spLocks noChangeArrowheads="1"/>
          </p:cNvSpPr>
          <p:nvPr/>
        </p:nvSpPr>
        <p:spPr bwMode="auto">
          <a:xfrm>
            <a:off x="6802524" y="4904911"/>
            <a:ext cx="1625204" cy="461665"/>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a:spAutoFit/>
          </a:bodyPr>
          <a:lstStyle/>
          <a:p>
            <a:pPr algn="ctr"/>
            <a:r>
              <a:rPr lang="zh-CN" altLang="en-US" sz="2400" b="1" dirty="0">
                <a:latin typeface="黑体" panose="02010609060101010101" pitchFamily="49" charset="-122"/>
                <a:ea typeface="黑体" panose="02010609060101010101" pitchFamily="49" charset="-122"/>
              </a:rPr>
              <a:t>服务社区</a:t>
            </a:r>
            <a:endParaRPr lang="zh-CN" altLang="en-US" sz="2400" b="1" dirty="0">
              <a:latin typeface="黑体" panose="02010609060101010101" pitchFamily="49" charset="-122"/>
              <a:ea typeface="黑体" panose="02010609060101010101" pitchFamily="49"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3"/>
          <p:cNvSpPr txBox="1">
            <a:spLocks noChangeArrowheads="1"/>
          </p:cNvSpPr>
          <p:nvPr/>
        </p:nvSpPr>
        <p:spPr bwMode="auto">
          <a:xfrm>
            <a:off x="952501" y="1021706"/>
            <a:ext cx="7498555" cy="1361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9" rIns="68568" bIns="34289">
            <a:spAutoFit/>
          </a:bodyPr>
          <a:lstStyle>
            <a:lvl1pPr>
              <a:defRPr sz="1900">
                <a:solidFill>
                  <a:schemeClr val="tx1"/>
                </a:solidFill>
                <a:latin typeface="Calibri" panose="020F0502020204030204" charset="0"/>
                <a:ea typeface="宋体" panose="02010600030101010101" pitchFamily="2" charset="-122"/>
              </a:defRPr>
            </a:lvl1pPr>
            <a:lvl2pPr marL="742950" indent="-285750">
              <a:defRPr sz="1900">
                <a:solidFill>
                  <a:schemeClr val="tx1"/>
                </a:solidFill>
                <a:latin typeface="Calibri" panose="020F0502020204030204" charset="0"/>
                <a:ea typeface="宋体" panose="02010600030101010101" pitchFamily="2" charset="-122"/>
              </a:defRPr>
            </a:lvl2pPr>
            <a:lvl3pPr marL="1143000" indent="-228600">
              <a:defRPr sz="1900">
                <a:solidFill>
                  <a:schemeClr val="tx1"/>
                </a:solidFill>
                <a:latin typeface="Calibri" panose="020F0502020204030204" charset="0"/>
                <a:ea typeface="宋体" panose="02010600030101010101" pitchFamily="2" charset="-122"/>
              </a:defRPr>
            </a:lvl3pPr>
            <a:lvl4pPr marL="1600200" indent="-228600">
              <a:defRPr sz="1900">
                <a:solidFill>
                  <a:schemeClr val="tx1"/>
                </a:solidFill>
                <a:latin typeface="Calibri" panose="020F0502020204030204" charset="0"/>
                <a:ea typeface="宋体" panose="02010600030101010101" pitchFamily="2" charset="-122"/>
              </a:defRPr>
            </a:lvl4pPr>
            <a:lvl5pPr marL="2057400" indent="-228600">
              <a:defRPr sz="1900">
                <a:solidFill>
                  <a:schemeClr val="tx1"/>
                </a:solidFill>
                <a:latin typeface="Calibri" panose="020F0502020204030204" charset="0"/>
                <a:ea typeface="宋体" panose="02010600030101010101" pitchFamily="2" charset="-122"/>
              </a:defRPr>
            </a:lvl5pPr>
            <a:lvl6pPr marL="2514600" indent="-228600" defTabSz="912495" eaLnBrk="0" fontAlgn="base" hangingPunct="0">
              <a:spcBef>
                <a:spcPct val="0"/>
              </a:spcBef>
              <a:spcAft>
                <a:spcPct val="0"/>
              </a:spcAft>
              <a:defRPr sz="1900">
                <a:solidFill>
                  <a:schemeClr val="tx1"/>
                </a:solidFill>
                <a:latin typeface="Calibri" panose="020F0502020204030204" charset="0"/>
                <a:ea typeface="宋体" panose="02010600030101010101" pitchFamily="2" charset="-122"/>
              </a:defRPr>
            </a:lvl6pPr>
            <a:lvl7pPr marL="2971800" indent="-228600" defTabSz="912495" eaLnBrk="0" fontAlgn="base" hangingPunct="0">
              <a:spcBef>
                <a:spcPct val="0"/>
              </a:spcBef>
              <a:spcAft>
                <a:spcPct val="0"/>
              </a:spcAft>
              <a:defRPr sz="1900">
                <a:solidFill>
                  <a:schemeClr val="tx1"/>
                </a:solidFill>
                <a:latin typeface="Calibri" panose="020F0502020204030204" charset="0"/>
                <a:ea typeface="宋体" panose="02010600030101010101" pitchFamily="2" charset="-122"/>
              </a:defRPr>
            </a:lvl7pPr>
            <a:lvl8pPr marL="3429000" indent="-228600" defTabSz="912495" eaLnBrk="0" fontAlgn="base" hangingPunct="0">
              <a:spcBef>
                <a:spcPct val="0"/>
              </a:spcBef>
              <a:spcAft>
                <a:spcPct val="0"/>
              </a:spcAft>
              <a:defRPr sz="1900">
                <a:solidFill>
                  <a:schemeClr val="tx1"/>
                </a:solidFill>
                <a:latin typeface="Calibri" panose="020F0502020204030204" charset="0"/>
                <a:ea typeface="宋体" panose="02010600030101010101" pitchFamily="2" charset="-122"/>
              </a:defRPr>
            </a:lvl8pPr>
            <a:lvl9pPr marL="3886200" indent="-228600" defTabSz="912495" eaLnBrk="0" fontAlgn="base" hangingPunct="0">
              <a:spcBef>
                <a:spcPct val="0"/>
              </a:spcBef>
              <a:spcAft>
                <a:spcPct val="0"/>
              </a:spcAft>
              <a:defRPr sz="1900">
                <a:solidFill>
                  <a:schemeClr val="tx1"/>
                </a:solidFill>
                <a:latin typeface="Calibri" panose="020F0502020204030204" charset="0"/>
                <a:ea typeface="宋体" panose="02010600030101010101" pitchFamily="2" charset="-122"/>
              </a:defRPr>
            </a:lvl9pPr>
          </a:lstStyle>
          <a:p>
            <a:pPr eaLnBrk="1" hangingPunct="1">
              <a:lnSpc>
                <a:spcPct val="150000"/>
              </a:lnSpc>
            </a:pPr>
            <a:r>
              <a:rPr lang="zh-CN" altLang="en-US" sz="1350" dirty="0">
                <a:solidFill>
                  <a:srgbClr val="000000"/>
                </a:solidFill>
                <a:latin typeface="微软雅黑 Light" panose="020B0502040204020203" pitchFamily="34" charset="-122"/>
                <a:ea typeface="微软雅黑 Light" panose="020B0502040204020203" pitchFamily="34" charset="-122"/>
              </a:rPr>
              <a:t>　　</a:t>
            </a:r>
            <a:r>
              <a:rPr lang="zh-CN" altLang="zh-CN" sz="2800" dirty="0">
                <a:solidFill>
                  <a:srgbClr val="000000"/>
                </a:solidFill>
                <a:latin typeface="黑体" panose="02010609060101010101" pitchFamily="49" charset="-122"/>
                <a:ea typeface="黑体" panose="02010609060101010101" pitchFamily="49" charset="-122"/>
              </a:rPr>
              <a:t>学生带着</a:t>
            </a:r>
            <a:r>
              <a:rPr lang="zh-CN" altLang="en-US" sz="2800" dirty="0">
                <a:solidFill>
                  <a:srgbClr val="000000"/>
                </a:solidFill>
                <a:latin typeface="黑体" panose="02010609060101010101" pitchFamily="49" charset="-122"/>
                <a:ea typeface="黑体" panose="02010609060101010101" pitchFamily="49" charset="-122"/>
              </a:rPr>
              <a:t>自制</a:t>
            </a:r>
            <a:r>
              <a:rPr lang="zh-CN" altLang="zh-CN" sz="2800" dirty="0">
                <a:solidFill>
                  <a:srgbClr val="000000"/>
                </a:solidFill>
                <a:latin typeface="黑体" panose="02010609060101010101" pitchFamily="49" charset="-122"/>
                <a:ea typeface="黑体" panose="02010609060101010101" pitchFamily="49" charset="-122"/>
              </a:rPr>
              <a:t>的真伪鉴别标本</a:t>
            </a:r>
            <a:r>
              <a:rPr lang="zh-CN" altLang="zh-CN" sz="2800" dirty="0">
                <a:solidFill>
                  <a:srgbClr val="FF0000"/>
                </a:solidFill>
                <a:latin typeface="黑体" panose="02010609060101010101" pitchFamily="49" charset="-122"/>
                <a:ea typeface="黑体" panose="02010609060101010101" pitchFamily="49" charset="-122"/>
              </a:rPr>
              <a:t>进入社区</a:t>
            </a:r>
            <a:r>
              <a:rPr lang="zh-CN" altLang="zh-CN" sz="2800" dirty="0">
                <a:solidFill>
                  <a:srgbClr val="000000"/>
                </a:solidFill>
                <a:latin typeface="黑体" panose="02010609060101010101" pitchFamily="49" charset="-122"/>
                <a:ea typeface="黑体" panose="02010609060101010101" pitchFamily="49" charset="-122"/>
              </a:rPr>
              <a:t>，为居民</a:t>
            </a:r>
            <a:r>
              <a:rPr lang="zh-CN" altLang="zh-CN" sz="2800" dirty="0">
                <a:solidFill>
                  <a:srgbClr val="FF0000"/>
                </a:solidFill>
                <a:latin typeface="黑体" panose="02010609060101010101" pitchFamily="49" charset="-122"/>
                <a:ea typeface="黑体" panose="02010609060101010101" pitchFamily="49" charset="-122"/>
              </a:rPr>
              <a:t>普及名贵</a:t>
            </a:r>
            <a:r>
              <a:rPr lang="zh-CN" altLang="en-US" sz="2800" dirty="0">
                <a:solidFill>
                  <a:srgbClr val="FF0000"/>
                </a:solidFill>
                <a:latin typeface="黑体" panose="02010609060101010101" pitchFamily="49" charset="-122"/>
                <a:ea typeface="黑体" panose="02010609060101010101" pitchFamily="49" charset="-122"/>
              </a:rPr>
              <a:t>中药材</a:t>
            </a:r>
            <a:r>
              <a:rPr lang="zh-CN" altLang="zh-CN" sz="2800" dirty="0">
                <a:solidFill>
                  <a:srgbClr val="FF0000"/>
                </a:solidFill>
                <a:latin typeface="黑体" panose="02010609060101010101" pitchFamily="49" charset="-122"/>
                <a:ea typeface="黑体" panose="02010609060101010101" pitchFamily="49" charset="-122"/>
              </a:rPr>
              <a:t>知识</a:t>
            </a:r>
            <a:r>
              <a:rPr lang="zh-CN" altLang="en-US" sz="2800" dirty="0">
                <a:solidFill>
                  <a:srgbClr val="000000"/>
                </a:solidFill>
                <a:latin typeface="黑体" panose="02010609060101010101" pitchFamily="49" charset="-122"/>
                <a:ea typeface="黑体" panose="02010609060101010101" pitchFamily="49" charset="-122"/>
              </a:rPr>
              <a:t>和</a:t>
            </a:r>
            <a:r>
              <a:rPr lang="zh-CN" altLang="zh-CN" sz="2800" dirty="0">
                <a:solidFill>
                  <a:srgbClr val="FF0000"/>
                </a:solidFill>
                <a:latin typeface="黑体" panose="02010609060101010101" pitchFamily="49" charset="-122"/>
                <a:ea typeface="黑体" panose="02010609060101010101" pitchFamily="49" charset="-122"/>
              </a:rPr>
              <a:t>辨别真伪技巧</a:t>
            </a:r>
            <a:r>
              <a:rPr lang="zh-CN" altLang="zh-CN" sz="2800" dirty="0">
                <a:solidFill>
                  <a:srgbClr val="000000"/>
                </a:solidFill>
                <a:latin typeface="黑体" panose="02010609060101010101" pitchFamily="49" charset="-122"/>
                <a:ea typeface="黑体" panose="02010609060101010101" pitchFamily="49" charset="-122"/>
              </a:rPr>
              <a:t>。</a:t>
            </a:r>
            <a:endParaRPr lang="zh-CN" altLang="en-US" sz="2800" dirty="0">
              <a:solidFill>
                <a:srgbClr val="000000"/>
              </a:solidFill>
              <a:latin typeface="黑体" panose="02010609060101010101" pitchFamily="49" charset="-122"/>
              <a:ea typeface="黑体" panose="02010609060101010101" pitchFamily="49" charset="-122"/>
            </a:endParaRPr>
          </a:p>
        </p:txBody>
      </p:sp>
      <p:pic>
        <p:nvPicPr>
          <p:cNvPr id="31747"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00137" y="2852936"/>
            <a:ext cx="6943725" cy="2807494"/>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reeform 12">
            <a:hlinkClick r:id="rId2" action="ppaction://hlinksldjump"/>
          </p:cNvPr>
          <p:cNvSpPr/>
          <p:nvPr/>
        </p:nvSpPr>
        <p:spPr bwMode="auto">
          <a:xfrm>
            <a:off x="692944" y="715778"/>
            <a:ext cx="519113" cy="517922"/>
          </a:xfrm>
          <a:custGeom>
            <a:avLst/>
            <a:gdLst>
              <a:gd name="T0" fmla="*/ 350285 w 69"/>
              <a:gd name="T1" fmla="*/ 0 h 69"/>
              <a:gd name="T2" fmla="*/ 690562 w 69"/>
              <a:gd name="T3" fmla="*/ 350286 h 69"/>
              <a:gd name="T4" fmla="*/ 450367 w 69"/>
              <a:gd name="T5" fmla="*/ 680555 h 69"/>
              <a:gd name="T6" fmla="*/ 510415 w 69"/>
              <a:gd name="T7" fmla="*/ 460375 h 69"/>
              <a:gd name="T8" fmla="*/ 620505 w 69"/>
              <a:gd name="T9" fmla="*/ 360294 h 69"/>
              <a:gd name="T10" fmla="*/ 540440 w 69"/>
              <a:gd name="T11" fmla="*/ 200163 h 69"/>
              <a:gd name="T12" fmla="*/ 400326 w 69"/>
              <a:gd name="T13" fmla="*/ 300245 h 69"/>
              <a:gd name="T14" fmla="*/ 440358 w 69"/>
              <a:gd name="T15" fmla="*/ 440359 h 69"/>
              <a:gd name="T16" fmla="*/ 370301 w 69"/>
              <a:gd name="T17" fmla="*/ 690563 h 69"/>
              <a:gd name="T18" fmla="*/ 350285 w 69"/>
              <a:gd name="T19" fmla="*/ 690563 h 69"/>
              <a:gd name="T20" fmla="*/ 320261 w 69"/>
              <a:gd name="T21" fmla="*/ 690563 h 69"/>
              <a:gd name="T22" fmla="*/ 250204 w 69"/>
              <a:gd name="T23" fmla="*/ 440359 h 69"/>
              <a:gd name="T24" fmla="*/ 290236 w 69"/>
              <a:gd name="T25" fmla="*/ 430351 h 69"/>
              <a:gd name="T26" fmla="*/ 310252 w 69"/>
              <a:gd name="T27" fmla="*/ 430351 h 69"/>
              <a:gd name="T28" fmla="*/ 310252 w 69"/>
              <a:gd name="T29" fmla="*/ 410335 h 69"/>
              <a:gd name="T30" fmla="*/ 250204 w 69"/>
              <a:gd name="T31" fmla="*/ 200163 h 69"/>
              <a:gd name="T32" fmla="*/ 220179 w 69"/>
              <a:gd name="T33" fmla="*/ 210171 h 69"/>
              <a:gd name="T34" fmla="*/ 270220 w 69"/>
              <a:gd name="T35" fmla="*/ 400326 h 69"/>
              <a:gd name="T36" fmla="*/ 250204 w 69"/>
              <a:gd name="T37" fmla="*/ 400326 h 69"/>
              <a:gd name="T38" fmla="*/ 200163 w 69"/>
              <a:gd name="T39" fmla="*/ 220180 h 69"/>
              <a:gd name="T40" fmla="*/ 160130 w 69"/>
              <a:gd name="T41" fmla="*/ 220180 h 69"/>
              <a:gd name="T42" fmla="*/ 210171 w 69"/>
              <a:gd name="T43" fmla="*/ 410335 h 69"/>
              <a:gd name="T44" fmla="*/ 200163 w 69"/>
              <a:gd name="T45" fmla="*/ 420343 h 69"/>
              <a:gd name="T46" fmla="*/ 150122 w 69"/>
              <a:gd name="T47" fmla="*/ 230188 h 69"/>
              <a:gd name="T48" fmla="*/ 110090 w 69"/>
              <a:gd name="T49" fmla="*/ 240196 h 69"/>
              <a:gd name="T50" fmla="*/ 170138 w 69"/>
              <a:gd name="T51" fmla="*/ 430351 h 69"/>
              <a:gd name="T52" fmla="*/ 150122 w 69"/>
              <a:gd name="T53" fmla="*/ 430351 h 69"/>
              <a:gd name="T54" fmla="*/ 100081 w 69"/>
              <a:gd name="T55" fmla="*/ 240196 h 69"/>
              <a:gd name="T56" fmla="*/ 60049 w 69"/>
              <a:gd name="T57" fmla="*/ 250204 h 69"/>
              <a:gd name="T58" fmla="*/ 120098 w 69"/>
              <a:gd name="T59" fmla="*/ 460375 h 69"/>
              <a:gd name="T60" fmla="*/ 120098 w 69"/>
              <a:gd name="T61" fmla="*/ 480392 h 69"/>
              <a:gd name="T62" fmla="*/ 140114 w 69"/>
              <a:gd name="T63" fmla="*/ 470383 h 69"/>
              <a:gd name="T64" fmla="*/ 180147 w 69"/>
              <a:gd name="T65" fmla="*/ 460375 h 69"/>
              <a:gd name="T66" fmla="*/ 240195 w 69"/>
              <a:gd name="T67" fmla="*/ 670547 h 69"/>
              <a:gd name="T68" fmla="*/ 0 w 69"/>
              <a:gd name="T69" fmla="*/ 350286 h 69"/>
              <a:gd name="T70" fmla="*/ 350285 w 69"/>
              <a:gd name="T71" fmla="*/ 0 h 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9"/>
              <a:gd name="T109" fmla="*/ 0 h 69"/>
              <a:gd name="T110" fmla="*/ 69 w 69"/>
              <a:gd name="T111" fmla="*/ 69 h 6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9" h="69">
                <a:moveTo>
                  <a:pt x="35" y="0"/>
                </a:moveTo>
                <a:cubicBezTo>
                  <a:pt x="54" y="0"/>
                  <a:pt x="69" y="15"/>
                  <a:pt x="69" y="35"/>
                </a:cubicBezTo>
                <a:cubicBezTo>
                  <a:pt x="69" y="50"/>
                  <a:pt x="59" y="63"/>
                  <a:pt x="45" y="68"/>
                </a:cubicBezTo>
                <a:cubicBezTo>
                  <a:pt x="51" y="46"/>
                  <a:pt x="51" y="46"/>
                  <a:pt x="51" y="46"/>
                </a:cubicBezTo>
                <a:cubicBezTo>
                  <a:pt x="56" y="46"/>
                  <a:pt x="60" y="42"/>
                  <a:pt x="62" y="36"/>
                </a:cubicBezTo>
                <a:cubicBezTo>
                  <a:pt x="64" y="29"/>
                  <a:pt x="60" y="22"/>
                  <a:pt x="54" y="20"/>
                </a:cubicBezTo>
                <a:cubicBezTo>
                  <a:pt x="48" y="18"/>
                  <a:pt x="42" y="23"/>
                  <a:pt x="40" y="30"/>
                </a:cubicBezTo>
                <a:cubicBezTo>
                  <a:pt x="38" y="36"/>
                  <a:pt x="40" y="41"/>
                  <a:pt x="44" y="44"/>
                </a:cubicBezTo>
                <a:cubicBezTo>
                  <a:pt x="37" y="69"/>
                  <a:pt x="37" y="69"/>
                  <a:pt x="37" y="69"/>
                </a:cubicBezTo>
                <a:cubicBezTo>
                  <a:pt x="36" y="69"/>
                  <a:pt x="36" y="69"/>
                  <a:pt x="35" y="69"/>
                </a:cubicBezTo>
                <a:cubicBezTo>
                  <a:pt x="34" y="69"/>
                  <a:pt x="33" y="69"/>
                  <a:pt x="32" y="69"/>
                </a:cubicBezTo>
                <a:cubicBezTo>
                  <a:pt x="25" y="44"/>
                  <a:pt x="25" y="44"/>
                  <a:pt x="25" y="44"/>
                </a:cubicBezTo>
                <a:cubicBezTo>
                  <a:pt x="29" y="43"/>
                  <a:pt x="29" y="43"/>
                  <a:pt x="29" y="43"/>
                </a:cubicBezTo>
                <a:cubicBezTo>
                  <a:pt x="31" y="43"/>
                  <a:pt x="31" y="43"/>
                  <a:pt x="31" y="43"/>
                </a:cubicBezTo>
                <a:cubicBezTo>
                  <a:pt x="31" y="41"/>
                  <a:pt x="31" y="41"/>
                  <a:pt x="31" y="41"/>
                </a:cubicBezTo>
                <a:cubicBezTo>
                  <a:pt x="25" y="20"/>
                  <a:pt x="25" y="20"/>
                  <a:pt x="25" y="20"/>
                </a:cubicBezTo>
                <a:cubicBezTo>
                  <a:pt x="22" y="21"/>
                  <a:pt x="22" y="21"/>
                  <a:pt x="22" y="21"/>
                </a:cubicBezTo>
                <a:cubicBezTo>
                  <a:pt x="27" y="40"/>
                  <a:pt x="27" y="40"/>
                  <a:pt x="27" y="40"/>
                </a:cubicBezTo>
                <a:cubicBezTo>
                  <a:pt x="25" y="40"/>
                  <a:pt x="25" y="40"/>
                  <a:pt x="25" y="40"/>
                </a:cubicBezTo>
                <a:cubicBezTo>
                  <a:pt x="20" y="22"/>
                  <a:pt x="20" y="22"/>
                  <a:pt x="20" y="22"/>
                </a:cubicBezTo>
                <a:cubicBezTo>
                  <a:pt x="16" y="22"/>
                  <a:pt x="16" y="22"/>
                  <a:pt x="16" y="22"/>
                </a:cubicBezTo>
                <a:cubicBezTo>
                  <a:pt x="21" y="41"/>
                  <a:pt x="21" y="41"/>
                  <a:pt x="21" y="41"/>
                </a:cubicBezTo>
                <a:cubicBezTo>
                  <a:pt x="20" y="42"/>
                  <a:pt x="20" y="42"/>
                  <a:pt x="20" y="42"/>
                </a:cubicBezTo>
                <a:cubicBezTo>
                  <a:pt x="15" y="23"/>
                  <a:pt x="15" y="23"/>
                  <a:pt x="15" y="23"/>
                </a:cubicBezTo>
                <a:cubicBezTo>
                  <a:pt x="11" y="24"/>
                  <a:pt x="11" y="24"/>
                  <a:pt x="11" y="24"/>
                </a:cubicBezTo>
                <a:cubicBezTo>
                  <a:pt x="17" y="43"/>
                  <a:pt x="17" y="43"/>
                  <a:pt x="17" y="43"/>
                </a:cubicBezTo>
                <a:cubicBezTo>
                  <a:pt x="15" y="43"/>
                  <a:pt x="15" y="43"/>
                  <a:pt x="15" y="43"/>
                </a:cubicBezTo>
                <a:cubicBezTo>
                  <a:pt x="10" y="24"/>
                  <a:pt x="10" y="24"/>
                  <a:pt x="10" y="24"/>
                </a:cubicBezTo>
                <a:cubicBezTo>
                  <a:pt x="6" y="25"/>
                  <a:pt x="6" y="25"/>
                  <a:pt x="6" y="25"/>
                </a:cubicBezTo>
                <a:cubicBezTo>
                  <a:pt x="12" y="46"/>
                  <a:pt x="12" y="46"/>
                  <a:pt x="12" y="46"/>
                </a:cubicBezTo>
                <a:cubicBezTo>
                  <a:pt x="12" y="48"/>
                  <a:pt x="12" y="48"/>
                  <a:pt x="12" y="48"/>
                </a:cubicBezTo>
                <a:cubicBezTo>
                  <a:pt x="14" y="47"/>
                  <a:pt x="14" y="47"/>
                  <a:pt x="14" y="47"/>
                </a:cubicBezTo>
                <a:cubicBezTo>
                  <a:pt x="18" y="46"/>
                  <a:pt x="18" y="46"/>
                  <a:pt x="18" y="46"/>
                </a:cubicBezTo>
                <a:cubicBezTo>
                  <a:pt x="24" y="67"/>
                  <a:pt x="24" y="67"/>
                  <a:pt x="24" y="67"/>
                </a:cubicBezTo>
                <a:cubicBezTo>
                  <a:pt x="10" y="63"/>
                  <a:pt x="0" y="50"/>
                  <a:pt x="0" y="35"/>
                </a:cubicBezTo>
                <a:cubicBezTo>
                  <a:pt x="0" y="15"/>
                  <a:pt x="16" y="0"/>
                  <a:pt x="35" y="0"/>
                </a:cubicBezTo>
                <a:close/>
              </a:path>
            </a:pathLst>
          </a:custGeom>
          <a:solidFill>
            <a:schemeClr val="accent6">
              <a:lumMod val="75000"/>
            </a:schemeClr>
          </a:solidFill>
          <a:ln>
            <a:noFill/>
          </a:ln>
        </p:spPr>
        <p:txBody>
          <a:bodyPr/>
          <a:lstStyle/>
          <a:p>
            <a:pPr defTabSz="684530">
              <a:defRPr/>
            </a:pPr>
            <a:endParaRPr lang="zh-CN" altLang="en-US" sz="1350">
              <a:solidFill>
                <a:srgbClr val="000000"/>
              </a:solidFill>
              <a:latin typeface="Calibri" panose="020F0502020204030204"/>
            </a:endParaRP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r>
              <a:rPr lang="zh-CN" altLang="en-US" sz="4000" dirty="0">
                <a:solidFill>
                  <a:srgbClr val="C00000"/>
                </a:solidFill>
              </a:rPr>
              <a:t>学生感言：</a:t>
            </a:r>
            <a:endParaRPr lang="zh-CN" altLang="en-US" sz="4000" dirty="0">
              <a:solidFill>
                <a:srgbClr val="C00000"/>
              </a:solidFill>
            </a:endParaRPr>
          </a:p>
        </p:txBody>
      </p:sp>
      <p:sp>
        <p:nvSpPr>
          <p:cNvPr id="3" name="内容占位符 2"/>
          <p:cNvSpPr>
            <a:spLocks noGrp="1"/>
          </p:cNvSpPr>
          <p:nvPr>
            <p:ph idx="1"/>
          </p:nvPr>
        </p:nvSpPr>
        <p:spPr>
          <a:xfrm>
            <a:off x="827584" y="1624013"/>
            <a:ext cx="7859216" cy="3533180"/>
          </a:xfrm>
        </p:spPr>
        <p:txBody>
          <a:bodyPr/>
          <a:lstStyle/>
          <a:p>
            <a:pPr marL="0" indent="0">
              <a:lnSpc>
                <a:spcPct val="150000"/>
              </a:lnSpc>
              <a:buNone/>
            </a:pPr>
            <a:r>
              <a:rPr lang="zh-CN" altLang="en-US" dirty="0"/>
              <a:t>    </a:t>
            </a:r>
            <a:r>
              <a:rPr lang="zh-CN" altLang="en-US" dirty="0">
                <a:latin typeface="黑体" panose="02010609060101010101" pitchFamily="49" charset="-122"/>
                <a:ea typeface="黑体" panose="02010609060101010101" pitchFamily="49" charset="-122"/>
              </a:rPr>
              <a:t>“活动结束后，大家都有各自的感想，感受最大的是能将自己在书本上、实践中收获的知识</a:t>
            </a:r>
            <a:r>
              <a:rPr lang="zh-CN" altLang="en-US" dirty="0">
                <a:solidFill>
                  <a:srgbClr val="FF0000"/>
                </a:solidFill>
                <a:latin typeface="黑体" panose="02010609060101010101" pitchFamily="49" charset="-122"/>
                <a:ea typeface="黑体" panose="02010609060101010101" pitchFamily="49" charset="-122"/>
              </a:rPr>
              <a:t>进行应用</a:t>
            </a:r>
            <a:r>
              <a:rPr lang="zh-CN" altLang="en-US" dirty="0">
                <a:latin typeface="黑体" panose="02010609060101010101" pitchFamily="49" charset="-122"/>
                <a:ea typeface="黑体" panose="02010609060101010101" pitchFamily="49" charset="-122"/>
              </a:rPr>
              <a:t>、</a:t>
            </a:r>
            <a:r>
              <a:rPr lang="zh-CN" altLang="en-US" dirty="0">
                <a:solidFill>
                  <a:srgbClr val="FF0000"/>
                </a:solidFill>
                <a:latin typeface="黑体" panose="02010609060101010101" pitchFamily="49" charset="-122"/>
                <a:ea typeface="黑体" panose="02010609060101010101" pitchFamily="49" charset="-122"/>
              </a:rPr>
              <a:t>帮助他人</a:t>
            </a:r>
            <a:r>
              <a:rPr lang="zh-CN" altLang="en-US" dirty="0">
                <a:latin typeface="黑体" panose="02010609060101010101" pitchFamily="49" charset="-122"/>
                <a:ea typeface="黑体" panose="02010609060101010101" pitchFamily="49" charset="-122"/>
              </a:rPr>
              <a:t>，让我们体会到不小的</a:t>
            </a:r>
            <a:r>
              <a:rPr lang="zh-CN" altLang="en-US" dirty="0">
                <a:solidFill>
                  <a:srgbClr val="FF0000"/>
                </a:solidFill>
                <a:latin typeface="黑体" panose="02010609060101010101" pitchFamily="49" charset="-122"/>
                <a:ea typeface="黑体" panose="02010609060101010101" pitchFamily="49" charset="-122"/>
              </a:rPr>
              <a:t>成就感</a:t>
            </a:r>
            <a:r>
              <a:rPr lang="zh-CN" altLang="en-US" dirty="0">
                <a:latin typeface="黑体" panose="02010609060101010101" pitchFamily="49" charset="-122"/>
                <a:ea typeface="黑体" panose="02010609060101010101" pitchFamily="49" charset="-122"/>
              </a:rPr>
              <a:t>和</a:t>
            </a:r>
            <a:r>
              <a:rPr lang="zh-CN" altLang="en-US" dirty="0">
                <a:solidFill>
                  <a:srgbClr val="FF0000"/>
                </a:solidFill>
                <a:latin typeface="黑体" panose="02010609060101010101" pitchFamily="49" charset="-122"/>
                <a:ea typeface="黑体" panose="02010609060101010101" pitchFamily="49" charset="-122"/>
              </a:rPr>
              <a:t>责任感</a:t>
            </a:r>
            <a:r>
              <a:rPr lang="zh-CN" altLang="en-US" dirty="0">
                <a:latin typeface="黑体" panose="02010609060101010101" pitchFamily="49" charset="-122"/>
                <a:ea typeface="黑体" panose="02010609060101010101" pitchFamily="49" charset="-122"/>
              </a:rPr>
              <a:t>。”</a:t>
            </a:r>
            <a:endParaRPr lang="zh-CN" altLang="en-US" dirty="0">
              <a:latin typeface="黑体" panose="02010609060101010101" pitchFamily="49" charset="-122"/>
              <a:ea typeface="黑体" panose="02010609060101010101" pitchFamily="49" charset="-122"/>
            </a:endParaRPr>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矩形 10"/>
          <p:cNvSpPr>
            <a:spLocks noChangeArrowheads="1"/>
          </p:cNvSpPr>
          <p:nvPr/>
        </p:nvSpPr>
        <p:spPr bwMode="auto">
          <a:xfrm>
            <a:off x="683568" y="332656"/>
            <a:ext cx="326243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4000" dirty="0">
                <a:solidFill>
                  <a:srgbClr val="C00000"/>
                </a:solidFill>
                <a:latin typeface="黑体" panose="02010609060101010101" pitchFamily="49" charset="-122"/>
                <a:ea typeface="黑体" panose="02010609060101010101" pitchFamily="49" charset="-122"/>
              </a:rPr>
              <a:t>德育融合点：</a:t>
            </a:r>
            <a:endParaRPr lang="zh-CN" altLang="en-US" sz="4000" dirty="0">
              <a:solidFill>
                <a:srgbClr val="C00000"/>
              </a:solidFill>
              <a:latin typeface="黑体" panose="02010609060101010101" pitchFamily="49" charset="-122"/>
              <a:ea typeface="黑体" panose="02010609060101010101" pitchFamily="49" charset="-122"/>
            </a:endParaRPr>
          </a:p>
        </p:txBody>
      </p:sp>
      <p:graphicFrame>
        <p:nvGraphicFramePr>
          <p:cNvPr id="3" name="表格 2"/>
          <p:cNvGraphicFramePr>
            <a:graphicFrameLocks noGrp="1"/>
          </p:cNvGraphicFramePr>
          <p:nvPr/>
        </p:nvGraphicFramePr>
        <p:xfrm>
          <a:off x="0" y="1268760"/>
          <a:ext cx="9143998" cy="5589240"/>
        </p:xfrm>
        <a:graphic>
          <a:graphicData uri="http://schemas.openxmlformats.org/drawingml/2006/table">
            <a:tbl>
              <a:tblPr>
                <a:tableStyleId>{5C22544A-7EE6-4342-B048-85BDC9FD1C3A}</a:tableStyleId>
              </a:tblPr>
              <a:tblGrid>
                <a:gridCol w="885933"/>
                <a:gridCol w="1069924"/>
                <a:gridCol w="1193511"/>
                <a:gridCol w="1100474"/>
                <a:gridCol w="1100474"/>
                <a:gridCol w="671392"/>
                <a:gridCol w="1258081"/>
                <a:gridCol w="1036627"/>
                <a:gridCol w="827582"/>
              </a:tblGrid>
              <a:tr h="627940">
                <a:tc rowSpan="2">
                  <a:txBody>
                    <a:bodyPr/>
                    <a:lstStyle/>
                    <a:p>
                      <a:pPr algn="ctr" fontAlgn="base">
                        <a:lnSpc>
                          <a:spcPct val="250000"/>
                        </a:lnSpc>
                        <a:spcBef>
                          <a:spcPts val="1800"/>
                        </a:spcBef>
                        <a:spcAft>
                          <a:spcPts val="0"/>
                        </a:spcAft>
                      </a:pPr>
                      <a:r>
                        <a:rPr lang="zh-CN" sz="1600" kern="1200" dirty="0">
                          <a:effectLst/>
                        </a:rPr>
                        <a:t>课程</a:t>
                      </a:r>
                      <a:endParaRPr lang="zh-CN" sz="1600" kern="100" dirty="0">
                        <a:effectLst/>
                        <a:latin typeface="等线" panose="02010600030101010101" pitchFamily="2" charset="-122"/>
                        <a:ea typeface="等线" panose="02010600030101010101" pitchFamily="2" charset="-122"/>
                        <a:cs typeface="Times New Roman" panose="02020603050405020304" charset="0"/>
                      </a:endParaRPr>
                    </a:p>
                  </a:txBody>
                  <a:tcPr marL="51435" marR="51435" marT="9525" marB="0" anchor="ctr"/>
                </a:tc>
                <a:tc rowSpan="2">
                  <a:txBody>
                    <a:bodyPr/>
                    <a:lstStyle/>
                    <a:p>
                      <a:pPr algn="ctr" fontAlgn="base">
                        <a:lnSpc>
                          <a:spcPct val="250000"/>
                        </a:lnSpc>
                        <a:spcBef>
                          <a:spcPts val="1800"/>
                        </a:spcBef>
                        <a:spcAft>
                          <a:spcPts val="0"/>
                        </a:spcAft>
                      </a:pPr>
                      <a:r>
                        <a:rPr lang="zh-CN" sz="1600" kern="1200" dirty="0">
                          <a:effectLst/>
                        </a:rPr>
                        <a:t>课程目标</a:t>
                      </a:r>
                      <a:endParaRPr lang="zh-CN" sz="1600" kern="100" dirty="0">
                        <a:effectLst/>
                        <a:latin typeface="等线" panose="02010600030101010101" pitchFamily="2" charset="-122"/>
                        <a:ea typeface="等线" panose="02010600030101010101" pitchFamily="2" charset="-122"/>
                        <a:cs typeface="Times New Roman" panose="02020603050405020304" charset="0"/>
                      </a:endParaRPr>
                    </a:p>
                  </a:txBody>
                  <a:tcPr marL="51435" marR="51435" marT="9525" marB="0" anchor="ctr"/>
                </a:tc>
                <a:tc rowSpan="2">
                  <a:txBody>
                    <a:bodyPr/>
                    <a:lstStyle/>
                    <a:p>
                      <a:pPr algn="ctr" fontAlgn="base">
                        <a:lnSpc>
                          <a:spcPct val="250000"/>
                        </a:lnSpc>
                        <a:spcBef>
                          <a:spcPts val="1800"/>
                        </a:spcBef>
                        <a:spcAft>
                          <a:spcPts val="0"/>
                        </a:spcAft>
                      </a:pPr>
                      <a:r>
                        <a:rPr lang="zh-CN" sz="1600" kern="1200" dirty="0">
                          <a:effectLst/>
                        </a:rPr>
                        <a:t>教学内容</a:t>
                      </a:r>
                      <a:endParaRPr lang="zh-CN" sz="1600" kern="100" dirty="0">
                        <a:effectLst/>
                        <a:latin typeface="等线" panose="02010600030101010101" pitchFamily="2" charset="-122"/>
                        <a:ea typeface="等线" panose="02010600030101010101" pitchFamily="2" charset="-122"/>
                        <a:cs typeface="Times New Roman" panose="02020603050405020304" charset="0"/>
                      </a:endParaRPr>
                    </a:p>
                  </a:txBody>
                  <a:tcPr marL="51435" marR="51435" marT="9525" marB="0" anchor="ctr"/>
                </a:tc>
                <a:tc gridSpan="3">
                  <a:txBody>
                    <a:bodyPr/>
                    <a:lstStyle/>
                    <a:p>
                      <a:pPr algn="ctr" fontAlgn="base">
                        <a:spcAft>
                          <a:spcPts val="0"/>
                        </a:spcAft>
                      </a:pPr>
                      <a:r>
                        <a:rPr lang="zh-CN" sz="1600" kern="1200" dirty="0">
                          <a:effectLst/>
                        </a:rPr>
                        <a:t>教 学 安 排</a:t>
                      </a:r>
                      <a:endParaRPr lang="zh-CN" sz="1600" kern="100" dirty="0">
                        <a:effectLst/>
                        <a:latin typeface="等线" panose="02010600030101010101" pitchFamily="2" charset="-122"/>
                        <a:ea typeface="等线" panose="02010600030101010101" pitchFamily="2" charset="-122"/>
                        <a:cs typeface="Times New Roman" panose="02020603050405020304" charset="0"/>
                      </a:endParaRPr>
                    </a:p>
                  </a:txBody>
                  <a:tcPr marL="51435" marR="51435" marT="9525" marB="0" anchor="ctr"/>
                </a:tc>
                <a:tc hMerge="1">
                  <a:tcPr/>
                </a:tc>
                <a:tc hMerge="1">
                  <a:tcPr/>
                </a:tc>
                <a:tc rowSpan="2">
                  <a:txBody>
                    <a:bodyPr/>
                    <a:lstStyle/>
                    <a:p>
                      <a:pPr algn="ctr" fontAlgn="base">
                        <a:lnSpc>
                          <a:spcPct val="250000"/>
                        </a:lnSpc>
                        <a:spcBef>
                          <a:spcPts val="1800"/>
                        </a:spcBef>
                        <a:spcAft>
                          <a:spcPts val="0"/>
                        </a:spcAft>
                      </a:pPr>
                      <a:r>
                        <a:rPr lang="zh-CN" sz="1600" kern="1200" dirty="0">
                          <a:effectLst/>
                        </a:rPr>
                        <a:t>成效体现</a:t>
                      </a:r>
                      <a:endParaRPr lang="zh-CN" sz="1600" kern="100" dirty="0">
                        <a:effectLst/>
                        <a:latin typeface="等线" panose="02010600030101010101" pitchFamily="2" charset="-122"/>
                        <a:ea typeface="等线" panose="02010600030101010101" pitchFamily="2" charset="-122"/>
                        <a:cs typeface="Times New Roman" panose="02020603050405020304" charset="0"/>
                      </a:endParaRPr>
                    </a:p>
                  </a:txBody>
                  <a:tcPr marL="51435" marR="51435" marT="9525" marB="0" anchor="ctr"/>
                </a:tc>
                <a:tc rowSpan="2">
                  <a:txBody>
                    <a:bodyPr/>
                    <a:lstStyle/>
                    <a:p>
                      <a:pPr algn="ctr" fontAlgn="base">
                        <a:lnSpc>
                          <a:spcPct val="250000"/>
                        </a:lnSpc>
                        <a:spcBef>
                          <a:spcPts val="1800"/>
                        </a:spcBef>
                        <a:spcAft>
                          <a:spcPts val="0"/>
                        </a:spcAft>
                      </a:pPr>
                      <a:r>
                        <a:rPr lang="zh-CN" sz="1600" kern="1200" dirty="0">
                          <a:effectLst/>
                        </a:rPr>
                        <a:t>教学价值</a:t>
                      </a:r>
                      <a:endParaRPr lang="zh-CN" sz="1600" kern="100" dirty="0">
                        <a:effectLst/>
                        <a:latin typeface="等线" panose="02010600030101010101" pitchFamily="2" charset="-122"/>
                        <a:ea typeface="等线" panose="02010600030101010101" pitchFamily="2" charset="-122"/>
                        <a:cs typeface="Times New Roman" panose="02020603050405020304" charset="0"/>
                      </a:endParaRPr>
                    </a:p>
                  </a:txBody>
                  <a:tcPr marL="51435" marR="51435" marT="9525" marB="0" anchor="ctr"/>
                </a:tc>
                <a:tc rowSpan="2">
                  <a:txBody>
                    <a:bodyPr/>
                    <a:lstStyle/>
                    <a:p>
                      <a:pPr algn="ctr" fontAlgn="base">
                        <a:lnSpc>
                          <a:spcPct val="100000"/>
                        </a:lnSpc>
                        <a:spcBef>
                          <a:spcPts val="600"/>
                        </a:spcBef>
                        <a:spcAft>
                          <a:spcPts val="0"/>
                        </a:spcAft>
                      </a:pPr>
                      <a:r>
                        <a:rPr lang="zh-CN" sz="1600" kern="1200" dirty="0">
                          <a:effectLst/>
                        </a:rPr>
                        <a:t>核心价值观</a:t>
                      </a:r>
                      <a:endParaRPr lang="zh-CN" sz="1600" kern="100" dirty="0">
                        <a:effectLst/>
                        <a:latin typeface="等线" panose="02010600030101010101" pitchFamily="2" charset="-122"/>
                        <a:ea typeface="等线" panose="02010600030101010101" pitchFamily="2" charset="-122"/>
                        <a:cs typeface="Times New Roman" panose="02020603050405020304" charset="0"/>
                      </a:endParaRPr>
                    </a:p>
                  </a:txBody>
                  <a:tcPr marL="51435" marR="51435" marT="9525" marB="0" anchor="ctr"/>
                </a:tc>
              </a:tr>
              <a:tr h="618459">
                <a:tc vMerge="1">
                  <a:tcPr/>
                </a:tc>
                <a:tc vMerge="1">
                  <a:tcPr/>
                </a:tc>
                <a:tc vMerge="1">
                  <a:tcPr/>
                </a:tc>
                <a:tc>
                  <a:txBody>
                    <a:bodyPr/>
                    <a:lstStyle/>
                    <a:p>
                      <a:pPr indent="64135" algn="ctr" fontAlgn="base">
                        <a:spcAft>
                          <a:spcPts val="0"/>
                        </a:spcAft>
                      </a:pPr>
                      <a:r>
                        <a:rPr lang="zh-CN" sz="1600" kern="1200">
                          <a:effectLst/>
                        </a:rPr>
                        <a:t>教材</a:t>
                      </a:r>
                      <a:endParaRPr lang="zh-CN" sz="1600" kern="100">
                        <a:effectLst/>
                      </a:endParaRPr>
                    </a:p>
                    <a:p>
                      <a:pPr indent="64135" algn="ctr" fontAlgn="base">
                        <a:spcAft>
                          <a:spcPts val="0"/>
                        </a:spcAft>
                      </a:pPr>
                      <a:r>
                        <a:rPr lang="zh-CN" sz="1600" kern="1200">
                          <a:effectLst/>
                        </a:rPr>
                        <a:t>选择</a:t>
                      </a:r>
                      <a:endParaRPr lang="zh-CN" sz="1600" kern="100">
                        <a:effectLst/>
                        <a:latin typeface="等线" panose="02010600030101010101" pitchFamily="2" charset="-122"/>
                        <a:ea typeface="等线" panose="02010600030101010101" pitchFamily="2" charset="-122"/>
                        <a:cs typeface="Times New Roman" panose="02020603050405020304" charset="0"/>
                      </a:endParaRPr>
                    </a:p>
                  </a:txBody>
                  <a:tcPr marL="51435" marR="51435" marT="9525" marB="0" anchor="ctr"/>
                </a:tc>
                <a:tc>
                  <a:txBody>
                    <a:bodyPr/>
                    <a:lstStyle/>
                    <a:p>
                      <a:pPr algn="ctr" fontAlgn="base">
                        <a:spcAft>
                          <a:spcPts val="0"/>
                        </a:spcAft>
                      </a:pPr>
                      <a:r>
                        <a:rPr lang="zh-CN" sz="1600" kern="1200" dirty="0">
                          <a:effectLst/>
                        </a:rPr>
                        <a:t>教学方法</a:t>
                      </a:r>
                      <a:endParaRPr lang="zh-CN" sz="1600" kern="100" dirty="0">
                        <a:effectLst/>
                        <a:latin typeface="等线" panose="02010600030101010101" pitchFamily="2" charset="-122"/>
                        <a:ea typeface="等线" panose="02010600030101010101" pitchFamily="2" charset="-122"/>
                        <a:cs typeface="Times New Roman" panose="02020603050405020304" charset="0"/>
                      </a:endParaRPr>
                    </a:p>
                  </a:txBody>
                  <a:tcPr marL="51435" marR="51435" marT="9525" marB="0" anchor="ctr"/>
                </a:tc>
                <a:tc>
                  <a:txBody>
                    <a:bodyPr/>
                    <a:lstStyle/>
                    <a:p>
                      <a:pPr algn="ctr" fontAlgn="base">
                        <a:spcAft>
                          <a:spcPts val="0"/>
                        </a:spcAft>
                      </a:pPr>
                      <a:r>
                        <a:rPr lang="zh-CN" sz="1600" kern="1200" dirty="0">
                          <a:effectLst/>
                        </a:rPr>
                        <a:t>课时</a:t>
                      </a:r>
                      <a:endParaRPr lang="zh-CN" sz="1600" kern="100" dirty="0">
                        <a:effectLst/>
                      </a:endParaRPr>
                    </a:p>
                    <a:p>
                      <a:pPr algn="ctr" fontAlgn="base">
                        <a:spcAft>
                          <a:spcPts val="0"/>
                        </a:spcAft>
                      </a:pPr>
                      <a:r>
                        <a:rPr lang="zh-CN" sz="1600" kern="1200" dirty="0">
                          <a:effectLst/>
                        </a:rPr>
                        <a:t>安排</a:t>
                      </a:r>
                      <a:endParaRPr lang="zh-CN" sz="1600" kern="100" dirty="0">
                        <a:effectLst/>
                        <a:latin typeface="等线" panose="02010600030101010101" pitchFamily="2" charset="-122"/>
                        <a:ea typeface="等线" panose="02010600030101010101" pitchFamily="2" charset="-122"/>
                        <a:cs typeface="Times New Roman" panose="02020603050405020304" charset="0"/>
                      </a:endParaRPr>
                    </a:p>
                  </a:txBody>
                  <a:tcPr marL="51435" marR="51435" marT="9525" marB="0" anchor="ctr"/>
                </a:tc>
                <a:tc vMerge="1">
                  <a:tcPr/>
                </a:tc>
                <a:tc vMerge="1">
                  <a:tcPr/>
                </a:tc>
                <a:tc vMerge="1">
                  <a:tcPr/>
                </a:tc>
              </a:tr>
              <a:tr h="4342841">
                <a:tc>
                  <a:txBody>
                    <a:bodyPr/>
                    <a:lstStyle/>
                    <a:p>
                      <a:pPr algn="l" fontAlgn="base">
                        <a:spcAft>
                          <a:spcPts val="0"/>
                        </a:spcAft>
                      </a:pPr>
                      <a:r>
                        <a:rPr lang="zh-CN" sz="1400" kern="1200">
                          <a:effectLst/>
                        </a:rPr>
                        <a:t>中药饮片识别</a:t>
                      </a:r>
                      <a:endParaRPr lang="zh-CN" sz="1400" kern="100">
                        <a:effectLst/>
                        <a:latin typeface="等线" panose="02010600030101010101" pitchFamily="2" charset="-122"/>
                        <a:ea typeface="等线" panose="02010600030101010101" pitchFamily="2" charset="-122"/>
                        <a:cs typeface="Times New Roman" panose="02020603050405020304" charset="0"/>
                      </a:endParaRPr>
                    </a:p>
                  </a:txBody>
                  <a:tcPr marL="51435" marR="51435" marT="9525" marB="0"/>
                </a:tc>
                <a:tc>
                  <a:txBody>
                    <a:bodyPr/>
                    <a:lstStyle/>
                    <a:p>
                      <a:pPr algn="l" fontAlgn="base">
                        <a:spcAft>
                          <a:spcPts val="0"/>
                        </a:spcAft>
                      </a:pPr>
                      <a:r>
                        <a:rPr lang="zh-CN" sz="1400" kern="1200" dirty="0">
                          <a:effectLst/>
                        </a:rPr>
                        <a:t>①专业目标：掌握部分中药饮片正品、非正品、伪制品的鉴别方法及要点。</a:t>
                      </a:r>
                      <a:endParaRPr lang="zh-CN" sz="1400" kern="100" dirty="0">
                        <a:effectLst/>
                      </a:endParaRPr>
                    </a:p>
                    <a:p>
                      <a:pPr algn="l" fontAlgn="base">
                        <a:spcAft>
                          <a:spcPts val="0"/>
                        </a:spcAft>
                      </a:pPr>
                      <a:r>
                        <a:rPr lang="zh-CN" sz="1400" kern="1200" dirty="0">
                          <a:effectLst/>
                        </a:rPr>
                        <a:t>②德育目标：培养学生</a:t>
                      </a:r>
                      <a:r>
                        <a:rPr lang="zh-CN" sz="1400" kern="1200" dirty="0">
                          <a:solidFill>
                            <a:srgbClr val="FF0000"/>
                          </a:solidFill>
                          <a:effectLst/>
                        </a:rPr>
                        <a:t>严谨的治学态度</a:t>
                      </a:r>
                      <a:r>
                        <a:rPr lang="zh-CN" sz="1400" kern="1200" dirty="0">
                          <a:effectLst/>
                        </a:rPr>
                        <a:t>、</a:t>
                      </a:r>
                      <a:r>
                        <a:rPr lang="zh-CN" altLang="en-US" sz="1400" kern="1200" dirty="0">
                          <a:solidFill>
                            <a:srgbClr val="FF0000"/>
                          </a:solidFill>
                          <a:effectLst/>
                          <a:latin typeface="+mn-lt"/>
                          <a:ea typeface="+mn-ea"/>
                          <a:cs typeface="+mn-cs"/>
                        </a:rPr>
                        <a:t>求真务实的治学作风</a:t>
                      </a:r>
                      <a:r>
                        <a:rPr lang="zh-CN" sz="1400" kern="1200" dirty="0">
                          <a:effectLst/>
                        </a:rPr>
                        <a:t>、良好的</a:t>
                      </a:r>
                      <a:r>
                        <a:rPr lang="zh-CN" sz="1400" kern="1200" dirty="0">
                          <a:solidFill>
                            <a:srgbClr val="FF0000"/>
                          </a:solidFill>
                          <a:effectLst/>
                        </a:rPr>
                        <a:t>职业道德</a:t>
                      </a:r>
                      <a:r>
                        <a:rPr lang="zh-CN" sz="1400" kern="1200" dirty="0">
                          <a:solidFill>
                            <a:schemeClr val="tx1"/>
                          </a:solidFill>
                          <a:effectLst/>
                        </a:rPr>
                        <a:t>和</a:t>
                      </a:r>
                      <a:r>
                        <a:rPr lang="zh-CN" sz="1400" kern="1200" dirty="0">
                          <a:solidFill>
                            <a:srgbClr val="FF0000"/>
                          </a:solidFill>
                          <a:effectLst/>
                        </a:rPr>
                        <a:t>社会责任感</a:t>
                      </a:r>
                      <a:r>
                        <a:rPr lang="zh-CN" sz="1400" kern="1200" dirty="0">
                          <a:effectLst/>
                        </a:rPr>
                        <a:t>。</a:t>
                      </a:r>
                      <a:endParaRPr lang="zh-CN" sz="1400" kern="100" dirty="0">
                        <a:effectLst/>
                        <a:latin typeface="等线" panose="02010600030101010101" pitchFamily="2" charset="-122"/>
                        <a:ea typeface="等线" panose="02010600030101010101" pitchFamily="2" charset="-122"/>
                        <a:cs typeface="Times New Roman" panose="02020603050405020304" charset="0"/>
                      </a:endParaRPr>
                    </a:p>
                  </a:txBody>
                  <a:tcPr marL="51435" marR="51435" marT="9525" marB="0"/>
                </a:tc>
                <a:tc>
                  <a:txBody>
                    <a:bodyPr/>
                    <a:lstStyle/>
                    <a:p>
                      <a:pPr algn="l" fontAlgn="base">
                        <a:spcAft>
                          <a:spcPts val="0"/>
                        </a:spcAft>
                      </a:pPr>
                      <a:r>
                        <a:rPr lang="zh-CN" sz="1400" kern="1200" dirty="0">
                          <a:effectLst/>
                        </a:rPr>
                        <a:t>①学习中药饮片识别常用方法；</a:t>
                      </a:r>
                      <a:endParaRPr lang="zh-CN" sz="1400" kern="100" dirty="0">
                        <a:effectLst/>
                      </a:endParaRPr>
                    </a:p>
                    <a:p>
                      <a:pPr algn="l" fontAlgn="base">
                        <a:spcAft>
                          <a:spcPts val="0"/>
                        </a:spcAft>
                      </a:pPr>
                      <a:r>
                        <a:rPr lang="zh-CN" sz="1400" kern="1200" dirty="0">
                          <a:effectLst/>
                        </a:rPr>
                        <a:t>②组织学生进行</a:t>
                      </a:r>
                      <a:r>
                        <a:rPr lang="zh-CN" sz="1400" kern="1200" dirty="0">
                          <a:solidFill>
                            <a:srgbClr val="FF0000"/>
                          </a:solidFill>
                          <a:effectLst/>
                        </a:rPr>
                        <a:t>实地考</a:t>
                      </a:r>
                      <a:r>
                        <a:rPr lang="zh-CN" sz="1400" kern="1200" dirty="0">
                          <a:effectLst/>
                        </a:rPr>
                        <a:t>察（药房、药品检验所、中药材市场等）：</a:t>
                      </a:r>
                      <a:endParaRPr lang="zh-CN" sz="1400" kern="100" dirty="0">
                        <a:effectLst/>
                      </a:endParaRPr>
                    </a:p>
                    <a:p>
                      <a:pPr algn="l" fontAlgn="base">
                        <a:spcAft>
                          <a:spcPts val="0"/>
                        </a:spcAft>
                      </a:pPr>
                      <a:r>
                        <a:rPr lang="zh-CN" sz="1400" kern="1200" dirty="0">
                          <a:effectLst/>
                        </a:rPr>
                        <a:t>③将课堂及社课外的收获归纳整合，</a:t>
                      </a:r>
                      <a:r>
                        <a:rPr lang="zh-CN" sz="1400" kern="1200" dirty="0">
                          <a:solidFill>
                            <a:srgbClr val="FF0000"/>
                          </a:solidFill>
                          <a:effectLst/>
                        </a:rPr>
                        <a:t>制作中药真伪鉴别标本</a:t>
                      </a:r>
                      <a:r>
                        <a:rPr lang="zh-CN" sz="1400" kern="1200" dirty="0">
                          <a:effectLst/>
                        </a:rPr>
                        <a:t>；</a:t>
                      </a:r>
                      <a:endParaRPr lang="zh-CN" sz="1400" kern="100" dirty="0">
                        <a:effectLst/>
                      </a:endParaRPr>
                    </a:p>
                    <a:p>
                      <a:pPr algn="l" fontAlgn="base">
                        <a:spcAft>
                          <a:spcPts val="0"/>
                        </a:spcAft>
                      </a:pPr>
                      <a:r>
                        <a:rPr lang="zh-CN" sz="1400" kern="1200" dirty="0">
                          <a:effectLst/>
                        </a:rPr>
                        <a:t>④</a:t>
                      </a:r>
                      <a:r>
                        <a:rPr lang="zh-CN" sz="1400" kern="1200" dirty="0">
                          <a:solidFill>
                            <a:srgbClr val="FF0000"/>
                          </a:solidFill>
                          <a:effectLst/>
                        </a:rPr>
                        <a:t>服务社会</a:t>
                      </a:r>
                      <a:r>
                        <a:rPr lang="zh-CN" sz="1400" kern="1200" dirty="0">
                          <a:effectLst/>
                        </a:rPr>
                        <a:t>，形成以业报国的社会责任感。</a:t>
                      </a:r>
                      <a:endParaRPr lang="zh-CN" sz="1400" kern="100" dirty="0">
                        <a:effectLst/>
                        <a:latin typeface="等线" panose="02010600030101010101" pitchFamily="2" charset="-122"/>
                        <a:ea typeface="等线" panose="02010600030101010101" pitchFamily="2" charset="-122"/>
                        <a:cs typeface="Times New Roman" panose="02020603050405020304" charset="0"/>
                      </a:endParaRPr>
                    </a:p>
                  </a:txBody>
                  <a:tcPr marL="51435" marR="51435" marT="9525" marB="0"/>
                </a:tc>
                <a:tc>
                  <a:txBody>
                    <a:bodyPr/>
                    <a:lstStyle/>
                    <a:p>
                      <a:pPr algn="l" fontAlgn="base">
                        <a:spcAft>
                          <a:spcPts val="0"/>
                        </a:spcAft>
                      </a:pPr>
                      <a:r>
                        <a:rPr lang="zh-CN" sz="1400" kern="1200" dirty="0">
                          <a:effectLst/>
                        </a:rPr>
                        <a:t>①中国药典</a:t>
                      </a:r>
                      <a:r>
                        <a:rPr lang="en-US" sz="1400" kern="1200" dirty="0">
                          <a:effectLst/>
                        </a:rPr>
                        <a:t>2015</a:t>
                      </a:r>
                      <a:r>
                        <a:rPr lang="zh-CN" sz="1400" kern="1200" dirty="0">
                          <a:effectLst/>
                        </a:rPr>
                        <a:t>版；</a:t>
                      </a:r>
                      <a:endParaRPr lang="zh-CN" sz="1400" kern="100" dirty="0">
                        <a:effectLst/>
                      </a:endParaRPr>
                    </a:p>
                    <a:p>
                      <a:pPr algn="l" fontAlgn="base">
                        <a:spcAft>
                          <a:spcPts val="0"/>
                        </a:spcAft>
                      </a:pPr>
                      <a:r>
                        <a:rPr lang="zh-CN" sz="1400" kern="1200" dirty="0">
                          <a:effectLst/>
                        </a:rPr>
                        <a:t>②上海市中药饮片炮制规范；③中药饮片识别讲议。</a:t>
                      </a:r>
                      <a:endParaRPr lang="zh-CN" sz="1400" kern="100" dirty="0">
                        <a:effectLst/>
                        <a:latin typeface="等线" panose="02010600030101010101" pitchFamily="2" charset="-122"/>
                        <a:ea typeface="等线" panose="02010600030101010101" pitchFamily="2" charset="-122"/>
                        <a:cs typeface="Times New Roman" panose="02020603050405020304" charset="0"/>
                      </a:endParaRPr>
                    </a:p>
                  </a:txBody>
                  <a:tcPr marL="51435" marR="51435" marT="9525" marB="0"/>
                </a:tc>
                <a:tc>
                  <a:txBody>
                    <a:bodyPr/>
                    <a:lstStyle/>
                    <a:p>
                      <a:pPr algn="l" fontAlgn="base">
                        <a:spcAft>
                          <a:spcPts val="0"/>
                        </a:spcAft>
                      </a:pPr>
                      <a:r>
                        <a:rPr lang="zh-CN" sz="1400" kern="1200" dirty="0">
                          <a:effectLst/>
                        </a:rPr>
                        <a:t>①讲授法与直观演示；</a:t>
                      </a:r>
                      <a:endParaRPr lang="zh-CN" sz="1400" kern="100" dirty="0">
                        <a:effectLst/>
                      </a:endParaRPr>
                    </a:p>
                    <a:p>
                      <a:pPr algn="l" fontAlgn="base">
                        <a:spcAft>
                          <a:spcPts val="0"/>
                        </a:spcAft>
                      </a:pPr>
                      <a:r>
                        <a:rPr lang="zh-CN" sz="1400" kern="1200" dirty="0">
                          <a:effectLst/>
                        </a:rPr>
                        <a:t>②资源准备、药房实习、实践获取； </a:t>
                      </a:r>
                      <a:endParaRPr lang="zh-CN" sz="1400" kern="100" dirty="0">
                        <a:effectLst/>
                      </a:endParaRPr>
                    </a:p>
                    <a:p>
                      <a:pPr algn="l" fontAlgn="base">
                        <a:spcAft>
                          <a:spcPts val="0"/>
                        </a:spcAft>
                      </a:pPr>
                      <a:r>
                        <a:rPr lang="zh-CN" sz="1400" kern="1200" dirty="0">
                          <a:effectLst/>
                        </a:rPr>
                        <a:t>③理论学习、饮片考核；</a:t>
                      </a:r>
                      <a:endParaRPr lang="zh-CN" sz="1400" kern="100" dirty="0">
                        <a:effectLst/>
                      </a:endParaRPr>
                    </a:p>
                    <a:p>
                      <a:pPr algn="l" fontAlgn="base">
                        <a:spcAft>
                          <a:spcPts val="0"/>
                        </a:spcAft>
                      </a:pPr>
                      <a:r>
                        <a:rPr lang="zh-CN" sz="1400" kern="1200" dirty="0">
                          <a:effectLst/>
                        </a:rPr>
                        <a:t>④自主学习法；</a:t>
                      </a:r>
                      <a:endParaRPr lang="zh-CN" sz="1400" kern="100" dirty="0">
                        <a:effectLst/>
                      </a:endParaRPr>
                    </a:p>
                    <a:p>
                      <a:pPr algn="l" fontAlgn="base">
                        <a:spcAft>
                          <a:spcPts val="0"/>
                        </a:spcAft>
                      </a:pPr>
                      <a:r>
                        <a:rPr lang="zh-CN" sz="1400" kern="1200" dirty="0">
                          <a:effectLst/>
                        </a:rPr>
                        <a:t>⑤成果应用；</a:t>
                      </a:r>
                      <a:endParaRPr lang="zh-CN" sz="1400" kern="100" dirty="0">
                        <a:effectLst/>
                      </a:endParaRPr>
                    </a:p>
                    <a:p>
                      <a:pPr algn="l" fontAlgn="base">
                        <a:spcAft>
                          <a:spcPts val="0"/>
                        </a:spcAft>
                      </a:pPr>
                      <a:r>
                        <a:rPr lang="zh-CN" sz="1400" kern="1200" dirty="0">
                          <a:effectLst/>
                        </a:rPr>
                        <a:t>⑥梯度成果表达方法。　</a:t>
                      </a:r>
                      <a:endParaRPr lang="zh-CN" sz="1400" kern="100" dirty="0">
                        <a:effectLst/>
                        <a:latin typeface="等线" panose="02010600030101010101" pitchFamily="2" charset="-122"/>
                        <a:ea typeface="等线" panose="02010600030101010101" pitchFamily="2" charset="-122"/>
                        <a:cs typeface="Times New Roman" panose="02020603050405020304" charset="0"/>
                      </a:endParaRPr>
                    </a:p>
                  </a:txBody>
                  <a:tcPr marL="51435" marR="51435" marT="9525" marB="0"/>
                </a:tc>
                <a:tc>
                  <a:txBody>
                    <a:bodyPr/>
                    <a:lstStyle/>
                    <a:p>
                      <a:pPr algn="l" fontAlgn="base">
                        <a:spcAft>
                          <a:spcPts val="0"/>
                        </a:spcAft>
                      </a:pPr>
                      <a:r>
                        <a:rPr lang="zh-CN" sz="1400" kern="1200" dirty="0">
                          <a:effectLst/>
                        </a:rPr>
                        <a:t>共</a:t>
                      </a:r>
                      <a:r>
                        <a:rPr lang="en-US" sz="1400" kern="1200" dirty="0">
                          <a:effectLst/>
                        </a:rPr>
                        <a:t>14</a:t>
                      </a:r>
                      <a:r>
                        <a:rPr lang="zh-CN" sz="1400" kern="1200" dirty="0">
                          <a:effectLst/>
                        </a:rPr>
                        <a:t>学时，其中课堂教学</a:t>
                      </a:r>
                      <a:r>
                        <a:rPr lang="en-US" sz="1400" kern="1200" dirty="0">
                          <a:effectLst/>
                        </a:rPr>
                        <a:t>4</a:t>
                      </a:r>
                      <a:r>
                        <a:rPr lang="zh-CN" sz="1400" kern="1200" dirty="0">
                          <a:effectLst/>
                        </a:rPr>
                        <a:t>学时；中药材市场调研</a:t>
                      </a:r>
                      <a:r>
                        <a:rPr lang="en-US" sz="1400" kern="1200" dirty="0">
                          <a:effectLst/>
                        </a:rPr>
                        <a:t>4</a:t>
                      </a:r>
                      <a:r>
                        <a:rPr lang="zh-CN" sz="1400" kern="1200" dirty="0">
                          <a:effectLst/>
                        </a:rPr>
                        <a:t>学时；标本鉴定与制作</a:t>
                      </a:r>
                      <a:r>
                        <a:rPr lang="en-US" sz="1400" kern="1200" dirty="0">
                          <a:effectLst/>
                        </a:rPr>
                        <a:t>4</a:t>
                      </a:r>
                      <a:r>
                        <a:rPr lang="zh-CN" sz="1400" kern="1200" dirty="0">
                          <a:effectLst/>
                        </a:rPr>
                        <a:t>学时；成果展示与应用</a:t>
                      </a:r>
                      <a:r>
                        <a:rPr lang="en-US" sz="1400" kern="1200" dirty="0">
                          <a:effectLst/>
                        </a:rPr>
                        <a:t>2</a:t>
                      </a:r>
                      <a:r>
                        <a:rPr lang="zh-CN" sz="1400" kern="1200" dirty="0">
                          <a:effectLst/>
                        </a:rPr>
                        <a:t>学时。</a:t>
                      </a:r>
                      <a:endParaRPr lang="zh-CN" sz="1400" kern="100" dirty="0">
                        <a:effectLst/>
                        <a:latin typeface="等线" panose="02010600030101010101" pitchFamily="2" charset="-122"/>
                        <a:ea typeface="等线" panose="02010600030101010101" pitchFamily="2" charset="-122"/>
                        <a:cs typeface="Times New Roman" panose="02020603050405020304" charset="0"/>
                      </a:endParaRPr>
                    </a:p>
                  </a:txBody>
                  <a:tcPr marL="51435" marR="51435" marT="9525" marB="0"/>
                </a:tc>
                <a:tc>
                  <a:txBody>
                    <a:bodyPr/>
                    <a:lstStyle/>
                    <a:p>
                      <a:pPr algn="l" fontAlgn="base">
                        <a:spcAft>
                          <a:spcPts val="0"/>
                        </a:spcAft>
                      </a:pPr>
                      <a:r>
                        <a:rPr lang="zh-CN" sz="1400" kern="1200">
                          <a:effectLst/>
                        </a:rPr>
                        <a:t>多角度评价方法</a:t>
                      </a:r>
                      <a:endParaRPr lang="zh-CN" sz="1400" kern="100">
                        <a:effectLst/>
                      </a:endParaRPr>
                    </a:p>
                    <a:p>
                      <a:pPr algn="l" fontAlgn="base">
                        <a:spcAft>
                          <a:spcPts val="0"/>
                        </a:spcAft>
                      </a:pPr>
                      <a:r>
                        <a:rPr lang="zh-CN" sz="1400" kern="1200">
                          <a:effectLst/>
                        </a:rPr>
                        <a:t>①自我评价：学生设计文册、问卷调查、心得体会等，并形成及时反馈；</a:t>
                      </a:r>
                      <a:endParaRPr lang="zh-CN" sz="1400" kern="100">
                        <a:effectLst/>
                      </a:endParaRPr>
                    </a:p>
                    <a:p>
                      <a:pPr algn="l" fontAlgn="base">
                        <a:spcAft>
                          <a:spcPts val="0"/>
                        </a:spcAft>
                      </a:pPr>
                      <a:r>
                        <a:rPr lang="zh-CN" sz="1400" kern="1200">
                          <a:effectLst/>
                        </a:rPr>
                        <a:t>②过程评价：教师和学生对课堂采用的方法与策略、学习效率等进行综合考评；</a:t>
                      </a:r>
                      <a:endParaRPr lang="zh-CN" sz="1400" kern="100">
                        <a:effectLst/>
                      </a:endParaRPr>
                    </a:p>
                    <a:p>
                      <a:pPr algn="l" fontAlgn="base">
                        <a:spcAft>
                          <a:spcPts val="0"/>
                        </a:spcAft>
                      </a:pPr>
                      <a:r>
                        <a:rPr lang="zh-CN" sz="1400" kern="1200">
                          <a:effectLst/>
                        </a:rPr>
                        <a:t>③结果评价：将作品应用于社会，对学习效果进行动态性观察及总结。</a:t>
                      </a:r>
                      <a:endParaRPr lang="zh-CN" sz="1400" kern="100">
                        <a:effectLst/>
                        <a:latin typeface="等线" panose="02010600030101010101" pitchFamily="2" charset="-122"/>
                        <a:ea typeface="等线" panose="02010600030101010101" pitchFamily="2" charset="-122"/>
                        <a:cs typeface="Times New Roman" panose="02020603050405020304" charset="0"/>
                      </a:endParaRPr>
                    </a:p>
                  </a:txBody>
                  <a:tcPr marL="51435" marR="51435" marT="9525" marB="0"/>
                </a:tc>
                <a:tc>
                  <a:txBody>
                    <a:bodyPr/>
                    <a:lstStyle/>
                    <a:p>
                      <a:pPr algn="l" fontAlgn="base">
                        <a:spcAft>
                          <a:spcPts val="0"/>
                        </a:spcAft>
                      </a:pPr>
                      <a:r>
                        <a:rPr lang="zh-CN" sz="1400" kern="1200" dirty="0">
                          <a:effectLst/>
                        </a:rPr>
                        <a:t>①培养中医师对中药饮片的识别与应用能力；</a:t>
                      </a:r>
                      <a:endParaRPr lang="zh-CN" sz="1400" kern="100" dirty="0">
                        <a:effectLst/>
                      </a:endParaRPr>
                    </a:p>
                    <a:p>
                      <a:pPr algn="l" fontAlgn="base">
                        <a:spcAft>
                          <a:spcPts val="0"/>
                        </a:spcAft>
                      </a:pPr>
                      <a:r>
                        <a:rPr lang="zh-CN" sz="1400" kern="1200" dirty="0">
                          <a:effectLst/>
                        </a:rPr>
                        <a:t>②培养中药学学生辨别中药饮片真伪的能力；</a:t>
                      </a:r>
                      <a:endParaRPr lang="zh-CN" sz="1400" kern="100" dirty="0">
                        <a:effectLst/>
                      </a:endParaRPr>
                    </a:p>
                    <a:p>
                      <a:pPr algn="l" fontAlgn="base">
                        <a:spcAft>
                          <a:spcPts val="0"/>
                        </a:spcAft>
                      </a:pPr>
                      <a:r>
                        <a:rPr lang="zh-CN" sz="1400" kern="1200" dirty="0">
                          <a:effectLst/>
                        </a:rPr>
                        <a:t>③培养学生树立严谨的治学态度、求真务实的治学作风及社会责任感。</a:t>
                      </a:r>
                      <a:endParaRPr lang="zh-CN" sz="1400" kern="100" dirty="0">
                        <a:effectLst/>
                        <a:latin typeface="等线" panose="02010600030101010101" pitchFamily="2" charset="-122"/>
                        <a:ea typeface="等线" panose="02010600030101010101" pitchFamily="2" charset="-122"/>
                        <a:cs typeface="Times New Roman" panose="02020603050405020304" charset="0"/>
                      </a:endParaRPr>
                    </a:p>
                  </a:txBody>
                  <a:tcPr marL="51435" marR="51435" marT="9525" marB="0"/>
                </a:tc>
                <a:tc>
                  <a:txBody>
                    <a:bodyPr/>
                    <a:lstStyle/>
                    <a:p>
                      <a:pPr algn="l" fontAlgn="base">
                        <a:spcAft>
                          <a:spcPts val="0"/>
                        </a:spcAft>
                      </a:pPr>
                      <a:r>
                        <a:rPr lang="zh-CN" sz="1400" kern="1200" dirty="0">
                          <a:solidFill>
                            <a:srgbClr val="FF0000"/>
                          </a:solidFill>
                          <a:effectLst/>
                        </a:rPr>
                        <a:t>法治、诚信</a:t>
                      </a:r>
                      <a:r>
                        <a:rPr lang="zh-CN" sz="1400" kern="1200" dirty="0">
                          <a:effectLst/>
                        </a:rPr>
                        <a:t>、</a:t>
                      </a:r>
                      <a:r>
                        <a:rPr lang="zh-CN" sz="1400" kern="1200" dirty="0">
                          <a:solidFill>
                            <a:srgbClr val="FF0000"/>
                          </a:solidFill>
                          <a:effectLst/>
                        </a:rPr>
                        <a:t>敬业</a:t>
                      </a:r>
                      <a:r>
                        <a:rPr lang="zh-CN" sz="1400" kern="1200" dirty="0">
                          <a:effectLst/>
                        </a:rPr>
                        <a:t>。</a:t>
                      </a:r>
                      <a:endParaRPr lang="zh-CN" sz="1400" kern="100" dirty="0">
                        <a:effectLst/>
                        <a:latin typeface="等线" panose="02010600030101010101" pitchFamily="2" charset="-122"/>
                        <a:ea typeface="等线" panose="02010600030101010101" pitchFamily="2" charset="-122"/>
                        <a:cs typeface="Times New Roman" panose="02020603050405020304" charset="0"/>
                      </a:endParaRPr>
                    </a:p>
                  </a:txBody>
                  <a:tcPr marL="51435" marR="51435" marT="9525" marB="0"/>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580721"/>
            <a:ext cx="8229600" cy="1143000"/>
          </a:xfrm>
        </p:spPr>
        <p:txBody>
          <a:bodyPr>
            <a:normAutofit/>
          </a:bodyPr>
          <a:lstStyle/>
          <a:p>
            <a:pPr algn="l"/>
            <a:r>
              <a:rPr lang="zh-CN" altLang="en-US" sz="4000" dirty="0">
                <a:solidFill>
                  <a:srgbClr val="C00000"/>
                </a:solidFill>
                <a:latin typeface="黑体" panose="02010609060101010101" pitchFamily="49" charset="-122"/>
                <a:ea typeface="黑体" panose="02010609060101010101" pitchFamily="49" charset="-122"/>
              </a:rPr>
              <a:t>例四：在医古文课程中的探索</a:t>
            </a:r>
            <a:endParaRPr lang="zh-CN" altLang="en-US" sz="4000" dirty="0">
              <a:solidFill>
                <a:srgbClr val="C00000"/>
              </a:solidFill>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611560" y="1947784"/>
            <a:ext cx="7560840" cy="3960440"/>
          </a:xfrm>
        </p:spPr>
        <p:txBody>
          <a:bodyPr>
            <a:normAutofit/>
          </a:bodyPr>
          <a:lstStyle/>
          <a:p>
            <a:pPr>
              <a:lnSpc>
                <a:spcPct val="150000"/>
              </a:lnSpc>
              <a:buNone/>
            </a:pPr>
            <a:r>
              <a:rPr lang="zh-CN" altLang="en-US" sz="2600" dirty="0">
                <a:solidFill>
                  <a:schemeClr val="tx1">
                    <a:lumMod val="75000"/>
                    <a:lumOff val="25000"/>
                  </a:schemeClr>
                </a:solidFill>
                <a:latin typeface="黑体" panose="02010609060101010101" pitchFamily="49" charset="-122"/>
                <a:ea typeface="黑体" panose="02010609060101010101" pitchFamily="49" charset="-122"/>
              </a:rPr>
              <a:t>      医古文是一门语言课，原来以讲授字、词、句、篇等语言知识为主。现在为将中国优秀传统文化与医学知识相融合，以</a:t>
            </a:r>
            <a:r>
              <a:rPr lang="zh-CN" altLang="en-US" sz="2600" dirty="0">
                <a:solidFill>
                  <a:srgbClr val="FF0000"/>
                </a:solidFill>
                <a:latin typeface="黑体" panose="02010609060101010101" pitchFamily="49" charset="-122"/>
                <a:ea typeface="黑体" panose="02010609060101010101" pitchFamily="49" charset="-122"/>
              </a:rPr>
              <a:t>医学名家传记、医德修养专论、为医为学指导等专题为途径</a:t>
            </a:r>
            <a:r>
              <a:rPr lang="zh-CN" altLang="en-US" sz="2600" dirty="0">
                <a:solidFill>
                  <a:schemeClr val="tx1">
                    <a:lumMod val="75000"/>
                    <a:lumOff val="25000"/>
                  </a:schemeClr>
                </a:solidFill>
                <a:latin typeface="黑体" panose="02010609060101010101" pitchFamily="49" charset="-122"/>
                <a:ea typeface="黑体" panose="02010609060101010101" pitchFamily="49" charset="-122"/>
              </a:rPr>
              <a:t>，聚焦“立德树人”，注重</a:t>
            </a:r>
            <a:r>
              <a:rPr lang="zh-CN" altLang="en-US" sz="2600" dirty="0">
                <a:solidFill>
                  <a:srgbClr val="FF0000"/>
                </a:solidFill>
                <a:latin typeface="黑体" panose="02010609060101010101" pitchFamily="49" charset="-122"/>
                <a:ea typeface="黑体" panose="02010609060101010101" pitchFamily="49" charset="-122"/>
              </a:rPr>
              <a:t>潜移默化</a:t>
            </a:r>
            <a:r>
              <a:rPr lang="zh-CN" altLang="en-US" sz="2600" dirty="0">
                <a:solidFill>
                  <a:schemeClr val="tx1">
                    <a:lumMod val="75000"/>
                    <a:lumOff val="25000"/>
                  </a:schemeClr>
                </a:solidFill>
                <a:latin typeface="黑体" panose="02010609060101010101" pitchFamily="49" charset="-122"/>
                <a:ea typeface="黑体" panose="02010609060101010101" pitchFamily="49" charset="-122"/>
              </a:rPr>
              <a:t>、</a:t>
            </a:r>
            <a:r>
              <a:rPr lang="zh-CN" altLang="en-US" sz="2600" dirty="0">
                <a:solidFill>
                  <a:srgbClr val="FF0000"/>
                </a:solidFill>
                <a:latin typeface="黑体" panose="02010609060101010101" pitchFamily="49" charset="-122"/>
                <a:ea typeface="黑体" panose="02010609060101010101" pitchFamily="49" charset="-122"/>
              </a:rPr>
              <a:t>春风化雨</a:t>
            </a:r>
            <a:r>
              <a:rPr lang="zh-CN" altLang="en-US" sz="2600" dirty="0">
                <a:solidFill>
                  <a:schemeClr val="tx1">
                    <a:lumMod val="75000"/>
                    <a:lumOff val="25000"/>
                  </a:schemeClr>
                </a:solidFill>
                <a:latin typeface="黑体" panose="02010609060101010101" pitchFamily="49" charset="-122"/>
                <a:ea typeface="黑体" panose="02010609060101010101" pitchFamily="49" charset="-122"/>
              </a:rPr>
              <a:t>和</a:t>
            </a:r>
            <a:r>
              <a:rPr lang="zh-CN" altLang="en-US" sz="2600" dirty="0">
                <a:solidFill>
                  <a:srgbClr val="FF0000"/>
                </a:solidFill>
                <a:latin typeface="黑体" panose="02010609060101010101" pitchFamily="49" charset="-122"/>
                <a:ea typeface="黑体" panose="02010609060101010101" pitchFamily="49" charset="-122"/>
              </a:rPr>
              <a:t>润物无声</a:t>
            </a:r>
            <a:r>
              <a:rPr lang="zh-CN" altLang="en-US" sz="2600" dirty="0">
                <a:solidFill>
                  <a:schemeClr val="tx1">
                    <a:lumMod val="75000"/>
                    <a:lumOff val="25000"/>
                  </a:schemeClr>
                </a:solidFill>
                <a:latin typeface="黑体" panose="02010609060101010101" pitchFamily="49" charset="-122"/>
                <a:ea typeface="黑体" panose="02010609060101010101" pitchFamily="49" charset="-122"/>
              </a:rPr>
              <a:t>之功，也起到了非常好的效果。</a:t>
            </a:r>
            <a:endParaRPr lang="zh-CN" altLang="en-US" sz="2600" dirty="0">
              <a:solidFill>
                <a:schemeClr val="tx1">
                  <a:lumMod val="75000"/>
                  <a:lumOff val="25000"/>
                </a:schemeClr>
              </a:solidFill>
              <a:latin typeface="黑体" panose="02010609060101010101" pitchFamily="49" charset="-122"/>
              <a:ea typeface="黑体" panose="02010609060101010101" pitchFamily="49" charset="-122"/>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35"/>
          <p:cNvSpPr/>
          <p:nvPr/>
        </p:nvSpPr>
        <p:spPr>
          <a:xfrm>
            <a:off x="253587" y="2165779"/>
            <a:ext cx="561247" cy="2895805"/>
          </a:xfrm>
          <a:prstGeom prst="rect">
            <a:avLst/>
          </a:prstGeom>
          <a:solidFill>
            <a:srgbClr val="7BC143">
              <a:alpha val="74902"/>
            </a:srgbClr>
          </a:solidFill>
          <a:ln>
            <a:noFill/>
          </a:ln>
          <a:effectLst>
            <a:outerShdw blurRad="63500" sx="102000" sy="102000" algn="ctr" rotWithShape="0">
              <a:schemeClr val="bg1">
                <a:alpha val="40000"/>
              </a:schemeClr>
            </a:outerShdw>
          </a:effectLst>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sz="1350"/>
          </a:p>
        </p:txBody>
      </p:sp>
      <p:sp>
        <p:nvSpPr>
          <p:cNvPr id="31" name="AutoShape 13"/>
          <p:cNvSpPr>
            <a:spLocks noChangeArrowheads="1"/>
          </p:cNvSpPr>
          <p:nvPr/>
        </p:nvSpPr>
        <p:spPr bwMode="gray">
          <a:xfrm>
            <a:off x="1002253" y="540522"/>
            <a:ext cx="7612856" cy="5776956"/>
          </a:xfrm>
          <a:prstGeom prst="roundRect">
            <a:avLst>
              <a:gd name="adj" fmla="val 4639"/>
            </a:avLst>
          </a:prstGeom>
          <a:gradFill>
            <a:gsLst>
              <a:gs pos="33000">
                <a:srgbClr val="F9F9F9"/>
              </a:gs>
              <a:gs pos="100000">
                <a:srgbClr val="D7D7D7"/>
              </a:gs>
            </a:gsLst>
            <a:lin ang="5400000" scaled="0"/>
          </a:gradFill>
          <a:ln w="3175" cap="flat" cmpd="sng" algn="ctr">
            <a:solidFill>
              <a:srgbClr val="EAEAEA"/>
            </a:solidFill>
            <a:prstDash val="solid"/>
          </a:ln>
          <a:effectLst>
            <a:outerShdw blurRad="50800" dist="38100" dir="2700000" algn="tl" rotWithShape="0">
              <a:prstClr val="black">
                <a:alpha val="40000"/>
              </a:prstClr>
            </a:outerShdw>
          </a:effectLst>
        </p:spPr>
        <p:txBody>
          <a:bodyPr anchor="ctr"/>
          <a:lstStyle/>
          <a:p>
            <a:pPr algn="ctr">
              <a:lnSpc>
                <a:spcPct val="120000"/>
              </a:lnSpc>
              <a:defRPr/>
            </a:pPr>
            <a:endParaRPr lang="zh-CN" altLang="en-US" sz="1500" kern="0">
              <a:solidFill>
                <a:srgbClr val="4D4D4D"/>
              </a:solidFill>
              <a:latin typeface="微软雅黑" panose="020B0503020204020204" pitchFamily="34" charset="-122"/>
              <a:ea typeface="微软雅黑" panose="020B0503020204020204" pitchFamily="34" charset="-122"/>
            </a:endParaRPr>
          </a:p>
        </p:txBody>
      </p:sp>
      <p:sp>
        <p:nvSpPr>
          <p:cNvPr id="25" name="TextBox 24"/>
          <p:cNvSpPr txBox="1"/>
          <p:nvPr/>
        </p:nvSpPr>
        <p:spPr>
          <a:xfrm>
            <a:off x="303377" y="2482454"/>
            <a:ext cx="461665" cy="2307431"/>
          </a:xfrm>
          <a:prstGeom prst="rect">
            <a:avLst/>
          </a:prstGeom>
          <a:noFill/>
        </p:spPr>
        <p:txBody>
          <a:bodyPr vert="eaVert" anchor="ctr">
            <a:spAutoFit/>
          </a:bodyPr>
          <a:lstStyle/>
          <a:p>
            <a:pPr algn="ctr">
              <a:defRPr/>
            </a:pPr>
            <a:r>
              <a:rPr lang="zh-CN" altLang="en-US" b="1" spc="30" dirty="0">
                <a:solidFill>
                  <a:schemeClr val="bg1"/>
                </a:solidFill>
                <a:latin typeface="微软雅黑" panose="020B0503020204020204" pitchFamily="34" charset="-122"/>
                <a:ea typeface="微软雅黑" panose="020B0503020204020204" pitchFamily="34" charset="-122"/>
              </a:rPr>
              <a:t>目标   切入点   载体</a:t>
            </a:r>
            <a:endParaRPr lang="zh-CN" altLang="en-US" b="1" spc="30" dirty="0">
              <a:solidFill>
                <a:schemeClr val="bg1"/>
              </a:solidFill>
              <a:latin typeface="微软雅黑" panose="020B0503020204020204" pitchFamily="34" charset="-122"/>
              <a:ea typeface="微软雅黑" panose="020B0503020204020204" pitchFamily="34" charset="-122"/>
            </a:endParaRPr>
          </a:p>
        </p:txBody>
      </p:sp>
      <p:sp>
        <p:nvSpPr>
          <p:cNvPr id="36" name="TextBox 19"/>
          <p:cNvSpPr txBox="1">
            <a:spLocks noChangeArrowheads="1"/>
          </p:cNvSpPr>
          <p:nvPr/>
        </p:nvSpPr>
        <p:spPr bwMode="auto">
          <a:xfrm>
            <a:off x="707231" y="2482454"/>
            <a:ext cx="1296591" cy="230832"/>
          </a:xfrm>
          <a:prstGeom prst="rect">
            <a:avLst/>
          </a:prstGeom>
          <a:noFill/>
          <a:ln>
            <a:noFill/>
          </a:ln>
        </p:spPr>
        <p:txBody>
          <a:bodyPr>
            <a:spAutoFit/>
          </a:bodyPr>
          <a:lstStyle/>
          <a:p>
            <a:pPr algn="ctr">
              <a:defRPr/>
            </a:pPr>
            <a:r>
              <a:rPr lang="zh-CN" altLang="zh-CN" sz="900" b="1" kern="0" dirty="0">
                <a:solidFill>
                  <a:srgbClr val="FFFFFF"/>
                </a:solidFill>
                <a:latin typeface="微软雅黑" panose="020B0503020204020204" pitchFamily="34" charset="-122"/>
                <a:ea typeface="微软雅黑" panose="020B0503020204020204" pitchFamily="34" charset="-122"/>
                <a:cs typeface="宋体" panose="02010600030101010101" pitchFamily="2" charset="-122"/>
              </a:rPr>
              <a:t>单击此处添加标题</a:t>
            </a:r>
            <a:endParaRPr lang="zh-CN" altLang="zh-CN" sz="900" b="1" kern="0" dirty="0">
              <a:solidFill>
                <a:srgbClr val="FFFFFF"/>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37" name="Text Box 44"/>
          <p:cNvSpPr txBox="1">
            <a:spLocks noChangeArrowheads="1"/>
          </p:cNvSpPr>
          <p:nvPr/>
        </p:nvSpPr>
        <p:spPr bwMode="auto">
          <a:xfrm>
            <a:off x="1299420" y="915419"/>
            <a:ext cx="4374486" cy="5170646"/>
          </a:xfrm>
          <a:prstGeom prst="rect">
            <a:avLst/>
          </a:prstGeom>
          <a:noFill/>
          <a:ln>
            <a:noFill/>
          </a:ln>
          <a:effectLst/>
        </p:spPr>
        <p:txBody>
          <a:bodyPr wrap="square">
            <a:spAutoFit/>
          </a:bodyPr>
          <a:lstStyle>
            <a:defPPr>
              <a:defRPr lang="en-US"/>
            </a:defPPr>
            <a:lvl1pPr indent="457200" defTabSz="720725">
              <a:lnSpc>
                <a:spcPct val="135000"/>
              </a:lnSpc>
              <a:defRPr sz="1600">
                <a:solidFill>
                  <a:schemeClr val="bg1">
                    <a:lumMod val="50000"/>
                  </a:schemeClr>
                </a:solidFill>
                <a:latin typeface="微软雅黑" panose="020B0503020204020204" pitchFamily="34" charset="-122"/>
                <a:ea typeface="微软雅黑" panose="020B0503020204020204" pitchFamily="34" charset="-122"/>
              </a:defRPr>
            </a:lvl1pPr>
            <a:lvl2pPr defTabSz="720725" eaLnBrk="0" hangingPunct="0">
              <a:defRPr sz="1600">
                <a:latin typeface="Arial" panose="020B0604020202020204" pitchFamily="34" charset="0"/>
                <a:ea typeface="宋体" panose="02010600030101010101" pitchFamily="2" charset="-122"/>
              </a:defRPr>
            </a:lvl2pPr>
            <a:lvl3pPr defTabSz="720725" eaLnBrk="0" hangingPunct="0">
              <a:defRPr sz="1600">
                <a:latin typeface="Arial" panose="020B0604020202020204" pitchFamily="34" charset="0"/>
                <a:ea typeface="宋体" panose="02010600030101010101" pitchFamily="2" charset="-122"/>
              </a:defRPr>
            </a:lvl3pPr>
            <a:lvl4pPr defTabSz="720725" eaLnBrk="0" hangingPunct="0">
              <a:defRPr sz="1600">
                <a:latin typeface="Arial" panose="020B0604020202020204" pitchFamily="34" charset="0"/>
                <a:ea typeface="宋体" panose="02010600030101010101" pitchFamily="2" charset="-122"/>
              </a:defRPr>
            </a:lvl4pPr>
            <a:lvl5pPr defTabSz="720725" eaLnBrk="0" hangingPunct="0">
              <a:defRPr sz="1600">
                <a:latin typeface="Arial" panose="020B0604020202020204" pitchFamily="34" charset="0"/>
                <a:ea typeface="宋体" panose="02010600030101010101" pitchFamily="2" charset="-122"/>
              </a:defRPr>
            </a:lvl5pPr>
            <a:lvl6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6pPr>
            <a:lvl7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7pPr>
            <a:lvl8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8pPr>
            <a:lvl9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9pPr>
          </a:lstStyle>
          <a:p>
            <a:pPr marL="214630" indent="-214630">
              <a:lnSpc>
                <a:spcPct val="150000"/>
              </a:lnSpc>
              <a:buFont typeface="Wingdings" panose="05000000000000000000" pitchFamily="2" charset="2"/>
              <a:buChar char="ü"/>
              <a:defRPr/>
            </a:pPr>
            <a:r>
              <a:rPr lang="zh-CN" altLang="en-US" sz="2000" dirty="0">
                <a:solidFill>
                  <a:schemeClr val="tx1">
                    <a:lumMod val="65000"/>
                    <a:lumOff val="35000"/>
                  </a:schemeClr>
                </a:solidFill>
              </a:rPr>
              <a:t>目标：培养</a:t>
            </a:r>
            <a:r>
              <a:rPr lang="zh-CN" altLang="en-US" sz="2000" dirty="0">
                <a:solidFill>
                  <a:srgbClr val="FF0000"/>
                </a:solidFill>
              </a:rPr>
              <a:t>医术精湛、医德高尚</a:t>
            </a:r>
            <a:r>
              <a:rPr lang="zh-CN" altLang="en-US" sz="2000" dirty="0">
                <a:solidFill>
                  <a:schemeClr val="tx1">
                    <a:lumMod val="65000"/>
                    <a:lumOff val="35000"/>
                  </a:schemeClr>
                </a:solidFill>
              </a:rPr>
              <a:t>的苍生大医。</a:t>
            </a:r>
            <a:endParaRPr lang="en-US" altLang="zh-CN" sz="2000" dirty="0">
              <a:solidFill>
                <a:schemeClr val="tx1">
                  <a:lumMod val="65000"/>
                  <a:lumOff val="35000"/>
                </a:schemeClr>
              </a:solidFill>
            </a:endParaRPr>
          </a:p>
          <a:p>
            <a:pPr marL="214630" indent="-214630">
              <a:lnSpc>
                <a:spcPct val="150000"/>
              </a:lnSpc>
              <a:buFont typeface="Wingdings" panose="05000000000000000000" pitchFamily="2" charset="2"/>
              <a:buChar char="ü"/>
              <a:defRPr/>
            </a:pPr>
            <a:r>
              <a:rPr lang="zh-CN" altLang="en-US" sz="2000" dirty="0">
                <a:solidFill>
                  <a:schemeClr val="tx1">
                    <a:lumMod val="65000"/>
                    <a:lumOff val="35000"/>
                  </a:schemeClr>
                </a:solidFill>
              </a:rPr>
              <a:t>切入点：“</a:t>
            </a:r>
            <a:r>
              <a:rPr lang="zh-CN" altLang="zh-CN" sz="2000" dirty="0">
                <a:solidFill>
                  <a:srgbClr val="FF0000"/>
                </a:solidFill>
              </a:rPr>
              <a:t>为何做一名</a:t>
            </a:r>
            <a:r>
              <a:rPr lang="zh-CN" altLang="en-US" sz="2000" dirty="0">
                <a:solidFill>
                  <a:srgbClr val="FF0000"/>
                </a:solidFill>
              </a:rPr>
              <a:t>中医</a:t>
            </a:r>
            <a:r>
              <a:rPr lang="zh-CN" altLang="zh-CN" sz="2000" dirty="0">
                <a:solidFill>
                  <a:schemeClr val="tx1">
                    <a:lumMod val="65000"/>
                    <a:lumOff val="35000"/>
                  </a:schemeClr>
                </a:solidFill>
              </a:rPr>
              <a:t>”“</a:t>
            </a:r>
            <a:r>
              <a:rPr lang="zh-CN" altLang="zh-CN" sz="2000" dirty="0">
                <a:solidFill>
                  <a:srgbClr val="FF0000"/>
                </a:solidFill>
              </a:rPr>
              <a:t>如何做一名</a:t>
            </a:r>
            <a:r>
              <a:rPr lang="zh-CN" altLang="en-US" sz="2000" dirty="0">
                <a:solidFill>
                  <a:srgbClr val="FF0000"/>
                </a:solidFill>
              </a:rPr>
              <a:t>中医</a:t>
            </a:r>
            <a:r>
              <a:rPr lang="zh-CN" altLang="zh-CN" sz="2000" dirty="0">
                <a:solidFill>
                  <a:schemeClr val="tx1">
                    <a:lumMod val="65000"/>
                    <a:lumOff val="35000"/>
                  </a:schemeClr>
                </a:solidFill>
              </a:rPr>
              <a:t>”</a:t>
            </a:r>
            <a:r>
              <a:rPr lang="zh-CN" altLang="en-US" sz="2000" dirty="0">
                <a:solidFill>
                  <a:schemeClr val="tx1">
                    <a:lumMod val="65000"/>
                    <a:lumOff val="35000"/>
                  </a:schemeClr>
                </a:solidFill>
              </a:rPr>
              <a:t>。</a:t>
            </a:r>
            <a:endParaRPr lang="en-US" altLang="zh-CN" sz="2000" dirty="0">
              <a:solidFill>
                <a:schemeClr val="tx1">
                  <a:lumMod val="65000"/>
                  <a:lumOff val="35000"/>
                </a:schemeClr>
              </a:solidFill>
            </a:endParaRPr>
          </a:p>
          <a:p>
            <a:pPr marL="214630" indent="-214630">
              <a:lnSpc>
                <a:spcPct val="150000"/>
              </a:lnSpc>
              <a:buFont typeface="Wingdings" panose="05000000000000000000" pitchFamily="2" charset="2"/>
              <a:buChar char="ü"/>
              <a:defRPr/>
            </a:pPr>
            <a:r>
              <a:rPr lang="zh-CN" altLang="en-US" sz="2000" dirty="0">
                <a:solidFill>
                  <a:schemeClr val="tx1">
                    <a:lumMod val="65000"/>
                    <a:lumOff val="35000"/>
                  </a:schemeClr>
                </a:solidFill>
              </a:rPr>
              <a:t>载体：</a:t>
            </a:r>
            <a:r>
              <a:rPr lang="zh-CN" altLang="zh-CN" sz="2000" dirty="0">
                <a:solidFill>
                  <a:schemeClr val="tx1">
                    <a:lumMod val="65000"/>
                    <a:lumOff val="35000"/>
                  </a:schemeClr>
                </a:solidFill>
              </a:rPr>
              <a:t>以</a:t>
            </a:r>
            <a:r>
              <a:rPr lang="en-US" altLang="zh-CN" sz="2000" dirty="0">
                <a:solidFill>
                  <a:schemeClr val="tx1">
                    <a:lumMod val="65000"/>
                    <a:lumOff val="35000"/>
                  </a:schemeClr>
                </a:solidFill>
              </a:rPr>
              <a:t>《</a:t>
            </a:r>
            <a:r>
              <a:rPr lang="zh-CN" altLang="zh-CN" sz="2000" dirty="0">
                <a:solidFill>
                  <a:schemeClr val="tx1">
                    <a:lumMod val="65000"/>
                    <a:lumOff val="35000"/>
                  </a:schemeClr>
                </a:solidFill>
              </a:rPr>
              <a:t>医古文</a:t>
            </a:r>
            <a:r>
              <a:rPr lang="en-US" altLang="zh-CN" sz="2000" dirty="0">
                <a:solidFill>
                  <a:schemeClr val="tx1">
                    <a:lumMod val="65000"/>
                    <a:lumOff val="35000"/>
                  </a:schemeClr>
                </a:solidFill>
              </a:rPr>
              <a:t>》</a:t>
            </a:r>
            <a:r>
              <a:rPr lang="zh-CN" altLang="zh-CN" sz="2000" dirty="0">
                <a:solidFill>
                  <a:schemeClr val="tx1">
                    <a:lumMod val="65000"/>
                    <a:lumOff val="35000"/>
                  </a:schemeClr>
                </a:solidFill>
              </a:rPr>
              <a:t>所涉及的篇章</a:t>
            </a:r>
            <a:r>
              <a:rPr lang="zh-CN" altLang="en-US" sz="2000" dirty="0">
                <a:solidFill>
                  <a:schemeClr val="tx1">
                    <a:lumMod val="65000"/>
                    <a:lumOff val="35000"/>
                  </a:schemeClr>
                </a:solidFill>
              </a:rPr>
              <a:t>。</a:t>
            </a:r>
            <a:endParaRPr lang="en-US" altLang="zh-CN" sz="2000" dirty="0">
              <a:solidFill>
                <a:schemeClr val="tx1">
                  <a:lumMod val="65000"/>
                  <a:lumOff val="35000"/>
                </a:schemeClr>
              </a:solidFill>
            </a:endParaRPr>
          </a:p>
          <a:p>
            <a:pPr marL="214630" indent="-214630">
              <a:lnSpc>
                <a:spcPct val="150000"/>
              </a:lnSpc>
              <a:buFont typeface="Wingdings" panose="05000000000000000000" pitchFamily="2" charset="2"/>
              <a:buChar char="ü"/>
              <a:defRPr/>
            </a:pPr>
            <a:r>
              <a:rPr lang="zh-CN" altLang="en-US" sz="2000" dirty="0">
                <a:solidFill>
                  <a:schemeClr val="tx1">
                    <a:lumMod val="65000"/>
                    <a:lumOff val="35000"/>
                  </a:schemeClr>
                </a:solidFill>
              </a:rPr>
              <a:t>途径：</a:t>
            </a:r>
            <a:r>
              <a:rPr lang="zh-CN" altLang="zh-CN" sz="2000" dirty="0">
                <a:solidFill>
                  <a:schemeClr val="tx1">
                    <a:lumMod val="65000"/>
                    <a:lumOff val="35000"/>
                  </a:schemeClr>
                </a:solidFill>
              </a:rPr>
              <a:t>通过文本与背景资料的阅读与分享，引导学生积极思考，从学术思想、个人经历、社会环境等层面，</a:t>
            </a:r>
            <a:r>
              <a:rPr lang="zh-CN" altLang="zh-CN" sz="2000" dirty="0">
                <a:solidFill>
                  <a:srgbClr val="FF0000"/>
                </a:solidFill>
              </a:rPr>
              <a:t>还原名医情怀</a:t>
            </a:r>
            <a:r>
              <a:rPr lang="zh-CN" altLang="en-US" sz="2000" dirty="0">
                <a:solidFill>
                  <a:schemeClr val="tx1">
                    <a:lumMod val="65000"/>
                    <a:lumOff val="35000"/>
                  </a:schemeClr>
                </a:solidFill>
              </a:rPr>
              <a:t>。</a:t>
            </a:r>
            <a:endParaRPr lang="en-US" altLang="zh-CN" sz="2000" dirty="0">
              <a:solidFill>
                <a:schemeClr val="tx1">
                  <a:lumMod val="65000"/>
                  <a:lumOff val="35000"/>
                </a:schemeClr>
              </a:solidFill>
            </a:endParaRPr>
          </a:p>
          <a:p>
            <a:pPr marL="214630" indent="-214630">
              <a:lnSpc>
                <a:spcPct val="150000"/>
              </a:lnSpc>
              <a:buFont typeface="Wingdings" panose="05000000000000000000" pitchFamily="2" charset="2"/>
              <a:buChar char="ü"/>
              <a:defRPr/>
            </a:pPr>
            <a:r>
              <a:rPr lang="zh-CN" altLang="zh-CN" sz="2000" dirty="0">
                <a:solidFill>
                  <a:schemeClr val="tx1">
                    <a:lumMod val="65000"/>
                    <a:lumOff val="35000"/>
                  </a:schemeClr>
                </a:solidFill>
              </a:rPr>
              <a:t>医古文的“文”</a:t>
            </a:r>
            <a:r>
              <a:rPr lang="zh-CN" altLang="en-US" sz="2000" dirty="0">
                <a:solidFill>
                  <a:schemeClr val="tx1">
                    <a:lumMod val="65000"/>
                    <a:lumOff val="35000"/>
                  </a:schemeClr>
                </a:solidFill>
              </a:rPr>
              <a:t>：从</a:t>
            </a:r>
            <a:r>
              <a:rPr lang="zh-CN" altLang="zh-CN" sz="2000" dirty="0">
                <a:solidFill>
                  <a:schemeClr val="tx1">
                    <a:lumMod val="65000"/>
                    <a:lumOff val="35000"/>
                  </a:schemeClr>
                </a:solidFill>
              </a:rPr>
              <a:t>文字语言之文，</a:t>
            </a:r>
            <a:r>
              <a:rPr lang="zh-CN" altLang="en-US" sz="2000" dirty="0">
                <a:solidFill>
                  <a:schemeClr val="tx1">
                    <a:lumMod val="65000"/>
                    <a:lumOff val="35000"/>
                  </a:schemeClr>
                </a:solidFill>
              </a:rPr>
              <a:t>转化为</a:t>
            </a:r>
            <a:r>
              <a:rPr lang="zh-CN" altLang="zh-CN" sz="2000" dirty="0">
                <a:solidFill>
                  <a:srgbClr val="FF0000"/>
                </a:solidFill>
              </a:rPr>
              <a:t>文化人文之文</a:t>
            </a:r>
            <a:r>
              <a:rPr lang="zh-CN" altLang="zh-CN" sz="2000" dirty="0">
                <a:solidFill>
                  <a:schemeClr val="tx1">
                    <a:lumMod val="65000"/>
                    <a:lumOff val="35000"/>
                  </a:schemeClr>
                </a:solidFill>
              </a:rPr>
              <a:t>。</a:t>
            </a:r>
            <a:endParaRPr lang="zh-CN" altLang="en-US" sz="2000" dirty="0">
              <a:solidFill>
                <a:schemeClr val="tx1">
                  <a:lumMod val="65000"/>
                  <a:lumOff val="35000"/>
                </a:schemeClr>
              </a:solidFill>
            </a:endParaRPr>
          </a:p>
        </p:txBody>
      </p:sp>
      <p:pic>
        <p:nvPicPr>
          <p:cNvPr id="12" name="Picture 3" descr="C:\Users\user\Desktop\未标题-1 拷贝.png"/>
          <p:cNvPicPr>
            <a:picLocks noChangeAspect="1" noChangeArrowheads="1"/>
          </p:cNvPicPr>
          <p:nvPr/>
        </p:nvPicPr>
        <p:blipFill>
          <a:blip r:embed="rId1"/>
          <a:srcRect/>
          <a:stretch>
            <a:fillRect/>
          </a:stretch>
        </p:blipFill>
        <p:spPr bwMode="auto">
          <a:xfrm>
            <a:off x="5834564" y="987050"/>
            <a:ext cx="2619887" cy="4795726"/>
          </a:xfrm>
          <a:prstGeom prst="rect">
            <a:avLst/>
          </a:prstGeom>
          <a:noFill/>
          <a:ln w="9525">
            <a:noFill/>
            <a:miter lim="800000"/>
            <a:headEnd/>
            <a:tailEnd/>
          </a:ln>
        </p:spPr>
      </p:pic>
      <p:cxnSp>
        <p:nvCxnSpPr>
          <p:cNvPr id="14" name="直接连接符 34"/>
          <p:cNvCxnSpPr/>
          <p:nvPr/>
        </p:nvCxnSpPr>
        <p:spPr>
          <a:xfrm>
            <a:off x="908543" y="1494796"/>
            <a:ext cx="0" cy="3780235"/>
          </a:xfrm>
          <a:prstGeom prst="line">
            <a:avLst/>
          </a:prstGeom>
          <a:ln>
            <a:solidFill>
              <a:srgbClr val="92D050"/>
            </a:solidFill>
          </a:ln>
        </p:spPr>
        <p:style>
          <a:lnRef idx="1">
            <a:schemeClr val="accent3"/>
          </a:lnRef>
          <a:fillRef idx="0">
            <a:schemeClr val="accent3"/>
          </a:fillRef>
          <a:effectRef idx="0">
            <a:schemeClr val="accent3"/>
          </a:effectRef>
          <a:fontRef idx="minor">
            <a:schemeClr val="tx1"/>
          </a:fontRef>
        </p:style>
      </p:cxnSp>
      <p:sp>
        <p:nvSpPr>
          <p:cNvPr id="16" name="TextBox 24"/>
          <p:cNvSpPr txBox="1"/>
          <p:nvPr/>
        </p:nvSpPr>
        <p:spPr>
          <a:xfrm>
            <a:off x="2415823" y="928025"/>
            <a:ext cx="1599008" cy="300082"/>
          </a:xfrm>
          <a:prstGeom prst="rect">
            <a:avLst/>
          </a:prstGeom>
          <a:noFill/>
          <a:effectLst>
            <a:reflection blurRad="6350" stA="50000" endA="300" endPos="38500" dist="50800" dir="5400000" sy="-100000" algn="bl" rotWithShape="0"/>
          </a:effectLst>
        </p:spPr>
        <p:txBody>
          <a:bodyPr>
            <a:spAutoFit/>
          </a:bodyPr>
          <a:lstStyle/>
          <a:p>
            <a:pPr algn="ctr">
              <a:defRPr/>
            </a:pPr>
            <a:r>
              <a:rPr lang="zh-CN" altLang="en-US" sz="1350" b="1" dirty="0">
                <a:solidFill>
                  <a:schemeClr val="bg1"/>
                </a:solidFill>
                <a:latin typeface="微软雅黑" panose="020B0503020204020204" pitchFamily="34" charset="-122"/>
                <a:ea typeface="微软雅黑" panose="020B0503020204020204" pitchFamily="34" charset="-122"/>
              </a:rPr>
              <a:t>教学内容的选择</a:t>
            </a:r>
            <a:endParaRPr lang="zh-CN" altLang="en-US" sz="1350" b="1" dirty="0">
              <a:solidFill>
                <a:schemeClr val="bg1"/>
              </a:solidFill>
              <a:latin typeface="微软雅黑" panose="020B0503020204020204" pitchFamily="34" charset="-122"/>
              <a:ea typeface="微软雅黑" panose="020B0503020204020204" pitchFamily="34" charset="-122"/>
            </a:endParaRPr>
          </a:p>
        </p:txBody>
      </p:sp>
      <p:sp>
        <p:nvSpPr>
          <p:cNvPr id="17" name="等腰三角形 10"/>
          <p:cNvSpPr/>
          <p:nvPr/>
        </p:nvSpPr>
        <p:spPr>
          <a:xfrm flipV="1">
            <a:off x="3106980" y="1264444"/>
            <a:ext cx="216694" cy="121444"/>
          </a:xfrm>
          <a:prstGeom prst="triangle">
            <a:avLst/>
          </a:prstGeom>
          <a:solidFill>
            <a:srgbClr val="6CA62C"/>
          </a:solidFill>
          <a:ln>
            <a:noFill/>
          </a:ln>
          <a:effectLst/>
        </p:spPr>
        <p:style>
          <a:lnRef idx="1">
            <a:schemeClr val="dk1"/>
          </a:lnRef>
          <a:fillRef idx="3">
            <a:schemeClr val="dk1"/>
          </a:fillRef>
          <a:effectRef idx="2">
            <a:schemeClr val="dk1"/>
          </a:effectRef>
          <a:fontRef idx="minor">
            <a:schemeClr val="lt1"/>
          </a:fontRef>
        </p:style>
        <p:txBody>
          <a:bodyPr anchor="ctr"/>
          <a:lstStyle/>
          <a:p>
            <a:pPr algn="ctr">
              <a:defRPr/>
            </a:pPr>
            <a:endParaRPr lang="en-US" sz="1350"/>
          </a:p>
        </p:txBody>
      </p:sp>
      <p:cxnSp>
        <p:nvCxnSpPr>
          <p:cNvPr id="20" name="直接连接符 3"/>
          <p:cNvCxnSpPr/>
          <p:nvPr/>
        </p:nvCxnSpPr>
        <p:spPr>
          <a:xfrm>
            <a:off x="2415779" y="964406"/>
            <a:ext cx="0" cy="1964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直接连接符 7"/>
          <p:cNvCxnSpPr/>
          <p:nvPr/>
        </p:nvCxnSpPr>
        <p:spPr>
          <a:xfrm>
            <a:off x="5639991" y="964406"/>
            <a:ext cx="0" cy="1964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83568" y="1434480"/>
            <a:ext cx="7776864" cy="3989040"/>
          </a:xfrm>
        </p:spPr>
        <p:txBody>
          <a:bodyPr>
            <a:normAutofit/>
          </a:bodyPr>
          <a:lstStyle/>
          <a:p>
            <a:pPr>
              <a:lnSpc>
                <a:spcPct val="200000"/>
              </a:lnSpc>
              <a:buNone/>
            </a:pPr>
            <a:r>
              <a:rPr lang="en-US" altLang="zh-CN" dirty="0">
                <a:latin typeface="黑体" panose="02010609060101010101" pitchFamily="49" charset="-122"/>
                <a:ea typeface="黑体" panose="02010609060101010101" pitchFamily="49" charset="-122"/>
              </a:rPr>
              <a:t>     </a:t>
            </a:r>
            <a:r>
              <a:rPr lang="zh-CN" altLang="zh-CN" dirty="0">
                <a:latin typeface="黑体" panose="02010609060101010101" pitchFamily="49" charset="-122"/>
                <a:ea typeface="黑体" panose="02010609060101010101" pitchFamily="49" charset="-122"/>
              </a:rPr>
              <a:t>早在</a:t>
            </a:r>
            <a:r>
              <a:rPr lang="en-US" altLang="zh-CN" dirty="0">
                <a:latin typeface="黑体" panose="02010609060101010101" pitchFamily="49" charset="-122"/>
                <a:ea typeface="黑体" panose="02010609060101010101" pitchFamily="49" charset="-122"/>
              </a:rPr>
              <a:t>1987</a:t>
            </a:r>
            <a:r>
              <a:rPr lang="zh-CN" altLang="zh-CN" dirty="0">
                <a:latin typeface="黑体" panose="02010609060101010101" pitchFamily="49" charset="-122"/>
                <a:ea typeface="黑体" panose="02010609060101010101" pitchFamily="49" charset="-122"/>
              </a:rPr>
              <a:t>年</a:t>
            </a:r>
            <a:r>
              <a:rPr lang="en-US" altLang="zh-CN" dirty="0">
                <a:latin typeface="黑体" panose="02010609060101010101" pitchFamily="49" charset="-122"/>
                <a:ea typeface="黑体" panose="02010609060101010101" pitchFamily="49" charset="-122"/>
              </a:rPr>
              <a:t>5</a:t>
            </a:r>
            <a:r>
              <a:rPr lang="zh-CN" altLang="zh-CN" dirty="0">
                <a:latin typeface="黑体" panose="02010609060101010101" pitchFamily="49" charset="-122"/>
                <a:ea typeface="黑体" panose="02010609060101010101" pitchFamily="49" charset="-122"/>
              </a:rPr>
              <a:t>月</a:t>
            </a:r>
            <a:r>
              <a:rPr lang="en-US" altLang="zh-CN" dirty="0">
                <a:latin typeface="黑体" panose="02010609060101010101" pitchFamily="49" charset="-122"/>
                <a:ea typeface="黑体" panose="02010609060101010101" pitchFamily="49" charset="-122"/>
              </a:rPr>
              <a:t>29</a:t>
            </a:r>
            <a:r>
              <a:rPr lang="zh-CN" altLang="zh-CN" dirty="0">
                <a:latin typeface="黑体" panose="02010609060101010101" pitchFamily="49" charset="-122"/>
                <a:ea typeface="黑体" panose="02010609060101010101" pitchFamily="49" charset="-122"/>
              </a:rPr>
              <a:t>日颁布的《中共中央关于改进和加强高等学校思想政治工作的决定》中就明确要求“</a:t>
            </a:r>
            <a:r>
              <a:rPr lang="zh-CN" altLang="zh-CN" dirty="0">
                <a:solidFill>
                  <a:srgbClr val="FF0000"/>
                </a:solidFill>
                <a:latin typeface="黑体" panose="02010609060101010101" pitchFamily="49" charset="-122"/>
                <a:ea typeface="黑体" panose="02010609060101010101" pitchFamily="49" charset="-122"/>
              </a:rPr>
              <a:t>把思想政治教育与业务教学工作结合起来</a:t>
            </a:r>
            <a:r>
              <a:rPr lang="zh-CN" altLang="en-US" dirty="0">
                <a:latin typeface="黑体" panose="02010609060101010101" pitchFamily="49" charset="-122"/>
                <a:ea typeface="黑体" panose="02010609060101010101" pitchFamily="49" charset="-122"/>
              </a:rPr>
              <a:t>。</a:t>
            </a:r>
            <a:r>
              <a:rPr lang="zh-CN" altLang="zh-CN" dirty="0">
                <a:latin typeface="黑体" panose="02010609060101010101" pitchFamily="49" charset="-122"/>
                <a:ea typeface="黑体" panose="02010609060101010101" pitchFamily="49" charset="-122"/>
              </a:rPr>
              <a:t>”</a:t>
            </a:r>
            <a:endParaRPr lang="zh-CN" altLang="en-US" dirty="0">
              <a:latin typeface="黑体" panose="02010609060101010101" pitchFamily="49" charset="-122"/>
              <a:ea typeface="黑体" panose="02010609060101010101" pitchFamily="49" charset="-122"/>
            </a:endParaRPr>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bwMode="auto">
          <a:xfrm>
            <a:off x="465236" y="2607282"/>
            <a:ext cx="3330477" cy="1079897"/>
            <a:chOff x="1849115" y="2355573"/>
            <a:chExt cx="3213910" cy="1440160"/>
          </a:xfrm>
        </p:grpSpPr>
        <p:sp>
          <p:nvSpPr>
            <p:cNvPr id="42" name="五边形 1"/>
            <p:cNvSpPr/>
            <p:nvPr/>
          </p:nvSpPr>
          <p:spPr>
            <a:xfrm>
              <a:off x="1849115" y="2355573"/>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57D3FF"/>
                </a:gs>
                <a:gs pos="71000">
                  <a:srgbClr val="00B0F0"/>
                </a:gs>
                <a:gs pos="97000">
                  <a:srgbClr val="0091FE"/>
                </a:gs>
              </a:gsLst>
              <a:path path="rect">
                <a:fillToRect l="100000" t="100000"/>
              </a:path>
              <a:tileRect r="-100000" b="-100000"/>
            </a:gradFill>
            <a:ln w="635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53" name="矩形 52"/>
            <p:cNvSpPr/>
            <p:nvPr/>
          </p:nvSpPr>
          <p:spPr>
            <a:xfrm>
              <a:off x="1953942" y="2434045"/>
              <a:ext cx="2485543" cy="1290003"/>
            </a:xfrm>
            <a:prstGeom prst="rect">
              <a:avLst/>
            </a:prstGeom>
            <a:solidFill>
              <a:schemeClr val="bg1"/>
            </a:solidFill>
            <a:ln w="635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59" name="TextBox 58"/>
            <p:cNvSpPr txBox="1"/>
            <p:nvPr/>
          </p:nvSpPr>
          <p:spPr>
            <a:xfrm>
              <a:off x="1953941" y="2873205"/>
              <a:ext cx="2485542" cy="779861"/>
            </a:xfrm>
            <a:prstGeom prst="rect">
              <a:avLst/>
            </a:prstGeom>
            <a:noFill/>
          </p:spPr>
          <p:txBody>
            <a:bodyPr wrap="square">
              <a:spAutoFit/>
            </a:bodyPr>
            <a:lstStyle/>
            <a:p>
              <a:pPr>
                <a:defRPr/>
              </a:pPr>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与薛寿鱼书</a:t>
              </a:r>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：“艺”与“道”的关系</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0" name="TextBox 59"/>
            <p:cNvSpPr txBox="1"/>
            <p:nvPr/>
          </p:nvSpPr>
          <p:spPr>
            <a:xfrm>
              <a:off x="2065069" y="2492127"/>
              <a:ext cx="2016534" cy="451499"/>
            </a:xfrm>
            <a:prstGeom prst="rect">
              <a:avLst/>
            </a:prstGeom>
            <a:noFill/>
          </p:spPr>
          <p:txBody>
            <a:bodyPr wrap="square">
              <a:spAutoFit/>
            </a:bodyPr>
            <a:lstStyle/>
            <a:p>
              <a:pPr algn="ctr">
                <a:defRPr/>
              </a:pP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职业价值</a:t>
              </a:r>
              <a:endPar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bwMode="auto">
          <a:xfrm>
            <a:off x="4483894" y="2624139"/>
            <a:ext cx="3536164" cy="1079898"/>
            <a:chOff x="5980021" y="2355573"/>
            <a:chExt cx="3213910" cy="1440160"/>
          </a:xfrm>
        </p:grpSpPr>
        <p:sp>
          <p:nvSpPr>
            <p:cNvPr id="44" name="五边形 1"/>
            <p:cNvSpPr/>
            <p:nvPr/>
          </p:nvSpPr>
          <p:spPr>
            <a:xfrm flipH="1">
              <a:off x="5980021" y="2355573"/>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FFC000"/>
                </a:gs>
                <a:gs pos="71000">
                  <a:schemeClr val="accent6"/>
                </a:gs>
                <a:gs pos="97000">
                  <a:srgbClr val="F28416"/>
                </a:gs>
              </a:gsLst>
              <a:path path="rect">
                <a:fillToRect l="100000" t="100000"/>
              </a:path>
              <a:tileRect r="-100000" b="-100000"/>
            </a:gradFill>
            <a:ln w="635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51" name="矩形 50"/>
            <p:cNvSpPr/>
            <p:nvPr/>
          </p:nvSpPr>
          <p:spPr>
            <a:xfrm>
              <a:off x="6603560" y="2434045"/>
              <a:ext cx="2485543" cy="1290003"/>
            </a:xfrm>
            <a:prstGeom prst="rect">
              <a:avLst/>
            </a:prstGeom>
            <a:solidFill>
              <a:schemeClr val="bg1"/>
            </a:solidFill>
            <a:ln w="635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61" name="TextBox 60"/>
            <p:cNvSpPr txBox="1"/>
            <p:nvPr/>
          </p:nvSpPr>
          <p:spPr>
            <a:xfrm>
              <a:off x="6603561" y="2873205"/>
              <a:ext cx="2485542" cy="779861"/>
            </a:xfrm>
            <a:prstGeom prst="rect">
              <a:avLst/>
            </a:prstGeom>
            <a:noFill/>
          </p:spPr>
          <p:txBody>
            <a:bodyPr wrap="square">
              <a:spAutoFit/>
            </a:bodyPr>
            <a:lstStyle/>
            <a:p>
              <a:pPr>
                <a:defRPr/>
              </a:pPr>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丹溪翁传</a:t>
              </a:r>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：朱丹溪“弃理从医”与自我实现。</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2" name="TextBox 61"/>
            <p:cNvSpPr txBox="1"/>
            <p:nvPr/>
          </p:nvSpPr>
          <p:spPr>
            <a:xfrm>
              <a:off x="6745389" y="2492126"/>
              <a:ext cx="1873052" cy="451498"/>
            </a:xfrm>
            <a:prstGeom prst="rect">
              <a:avLst/>
            </a:prstGeom>
            <a:noFill/>
          </p:spPr>
          <p:txBody>
            <a:bodyPr wrap="square">
              <a:spAutoFit/>
            </a:bodyPr>
            <a:lstStyle/>
            <a:p>
              <a:pPr algn="ctr">
                <a:defRPr/>
              </a:pP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职业理想</a:t>
              </a:r>
              <a:endPar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71" name="组合 70"/>
          <p:cNvGrpSpPr/>
          <p:nvPr/>
        </p:nvGrpSpPr>
        <p:grpSpPr bwMode="auto">
          <a:xfrm>
            <a:off x="457200" y="3752851"/>
            <a:ext cx="3338513" cy="1079897"/>
            <a:chOff x="1841360" y="3861048"/>
            <a:chExt cx="3221665" cy="1440160"/>
          </a:xfrm>
        </p:grpSpPr>
        <p:sp>
          <p:nvSpPr>
            <p:cNvPr id="43"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54" name="矩形 53"/>
            <p:cNvSpPr/>
            <p:nvPr/>
          </p:nvSpPr>
          <p:spPr>
            <a:xfrm>
              <a:off x="1953942" y="3936126"/>
              <a:ext cx="2485543" cy="1290003"/>
            </a:xfrm>
            <a:prstGeom prst="rect">
              <a:avLst/>
            </a:prstGeom>
            <a:solidFill>
              <a:schemeClr val="bg1"/>
            </a:solidFill>
            <a:ln w="635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63" name="TextBox 62"/>
            <p:cNvSpPr txBox="1"/>
            <p:nvPr/>
          </p:nvSpPr>
          <p:spPr>
            <a:xfrm>
              <a:off x="1841360" y="4415200"/>
              <a:ext cx="2598125" cy="779861"/>
            </a:xfrm>
            <a:prstGeom prst="rect">
              <a:avLst/>
            </a:prstGeom>
            <a:noFill/>
          </p:spPr>
          <p:txBody>
            <a:bodyPr wrap="square">
              <a:spAutoFit/>
            </a:bodyPr>
            <a:lstStyle/>
            <a:p>
              <a:pPr>
                <a:defRPr/>
              </a:pPr>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华佗传</a:t>
              </a:r>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赠贾思诚序</a:t>
              </a:r>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：如何看待医患矛盾</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4" name="TextBox 63"/>
            <p:cNvSpPr txBox="1"/>
            <p:nvPr/>
          </p:nvSpPr>
          <p:spPr>
            <a:xfrm>
              <a:off x="2065068" y="4005540"/>
              <a:ext cx="2016535" cy="451499"/>
            </a:xfrm>
            <a:prstGeom prst="rect">
              <a:avLst/>
            </a:prstGeom>
            <a:noFill/>
          </p:spPr>
          <p:txBody>
            <a:bodyPr wrap="square">
              <a:spAutoFit/>
            </a:bodyPr>
            <a:lstStyle/>
            <a:p>
              <a:pPr algn="ctr">
                <a:defRPr/>
              </a:pP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职业责任感</a:t>
              </a:r>
              <a:endPar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bwMode="auto">
          <a:xfrm>
            <a:off x="4483894" y="3752851"/>
            <a:ext cx="3536164" cy="1079897"/>
            <a:chOff x="5980021" y="3861048"/>
            <a:chExt cx="3213910" cy="1440160"/>
          </a:xfrm>
        </p:grpSpPr>
        <p:sp>
          <p:nvSpPr>
            <p:cNvPr id="45" name="五边形 1"/>
            <p:cNvSpPr/>
            <p:nvPr/>
          </p:nvSpPr>
          <p:spPr>
            <a:xfrm flipH="1">
              <a:off x="5980021"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57D3FF"/>
                </a:gs>
                <a:gs pos="48000">
                  <a:schemeClr val="accent5"/>
                </a:gs>
                <a:gs pos="97000">
                  <a:schemeClr val="accent5">
                    <a:lumMod val="75000"/>
                  </a:schemeClr>
                </a:gs>
              </a:gsLst>
              <a:path path="rect">
                <a:fillToRect l="100000" t="100000"/>
              </a:path>
              <a:tileRect r="-100000" b="-100000"/>
            </a:gradFill>
            <a:ln w="635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52" name="矩形 51"/>
            <p:cNvSpPr/>
            <p:nvPr/>
          </p:nvSpPr>
          <p:spPr>
            <a:xfrm>
              <a:off x="6603560" y="3936126"/>
              <a:ext cx="2485543" cy="1290003"/>
            </a:xfrm>
            <a:prstGeom prst="rect">
              <a:avLst/>
            </a:prstGeom>
            <a:solidFill>
              <a:schemeClr val="bg1"/>
            </a:solidFill>
            <a:ln w="635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65" name="TextBox 64"/>
            <p:cNvSpPr txBox="1"/>
            <p:nvPr/>
          </p:nvSpPr>
          <p:spPr>
            <a:xfrm>
              <a:off x="6603561" y="4415200"/>
              <a:ext cx="2485542" cy="779861"/>
            </a:xfrm>
            <a:prstGeom prst="rect">
              <a:avLst/>
            </a:prstGeom>
            <a:noFill/>
          </p:spPr>
          <p:txBody>
            <a:bodyPr wrap="square">
              <a:spAutoFit/>
            </a:bodyPr>
            <a:lstStyle/>
            <a:p>
              <a:pPr>
                <a:defRPr/>
              </a:pPr>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大医精诚</a:t>
              </a:r>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：名医的为学与学医</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6" name="TextBox 65"/>
            <p:cNvSpPr txBox="1"/>
            <p:nvPr/>
          </p:nvSpPr>
          <p:spPr>
            <a:xfrm>
              <a:off x="6745389" y="4005540"/>
              <a:ext cx="2089131" cy="451499"/>
            </a:xfrm>
            <a:prstGeom prst="rect">
              <a:avLst/>
            </a:prstGeom>
            <a:noFill/>
          </p:spPr>
          <p:txBody>
            <a:bodyPr wrap="square">
              <a:spAutoFit/>
            </a:bodyPr>
            <a:lstStyle/>
            <a:p>
              <a:pPr algn="ctr">
                <a:defRPr/>
              </a:pP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个人修养</a:t>
              </a:r>
              <a:endPar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3" name="组合 2"/>
          <p:cNvGrpSpPr/>
          <p:nvPr/>
        </p:nvGrpSpPr>
        <p:grpSpPr bwMode="auto">
          <a:xfrm>
            <a:off x="3413522" y="3163491"/>
            <a:ext cx="1457325" cy="1129903"/>
            <a:chOff x="4552600" y="3075652"/>
            <a:chExt cx="1944216" cy="1505476"/>
          </a:xfrm>
        </p:grpSpPr>
        <p:sp>
          <p:nvSpPr>
            <p:cNvPr id="46" name="矩形 45"/>
            <p:cNvSpPr/>
            <p:nvPr/>
          </p:nvSpPr>
          <p:spPr>
            <a:xfrm>
              <a:off x="4552600" y="3075652"/>
              <a:ext cx="1944216" cy="1505476"/>
            </a:xfrm>
            <a:prstGeom prst="rect">
              <a:avLst/>
            </a:prstGeom>
            <a:solidFill>
              <a:schemeClr val="bg1"/>
            </a:solidFill>
            <a:ln>
              <a:noFill/>
            </a:ln>
            <a:effectLst>
              <a:innerShdw blurRad="63500">
                <a:prstClr val="black">
                  <a:alpha val="64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47" name="矩形 46"/>
            <p:cNvSpPr/>
            <p:nvPr/>
          </p:nvSpPr>
          <p:spPr>
            <a:xfrm>
              <a:off x="4696616" y="3187173"/>
              <a:ext cx="795273" cy="576064"/>
            </a:xfrm>
            <a:prstGeom prst="rect">
              <a:avLst/>
            </a:prstGeom>
            <a:gradFill flip="none" rotWithShape="1">
              <a:gsLst>
                <a:gs pos="0">
                  <a:srgbClr val="57D3FF"/>
                </a:gs>
                <a:gs pos="71000">
                  <a:srgbClr val="00B0F0"/>
                </a:gs>
                <a:gs pos="97000">
                  <a:srgbClr val="0091FE"/>
                </a:gs>
              </a:gsLst>
              <a:path path="rect">
                <a:fillToRect l="100000" t="100000"/>
              </a:path>
              <a:tileRect r="-100000" b="-100000"/>
            </a:gradFill>
            <a:ln w="6350">
              <a:noFill/>
            </a:ln>
            <a:effectLst>
              <a:outerShdw blurRad="50800" dist="38100" dir="5400000" algn="t" rotWithShape="0">
                <a:prstClr val="black">
                  <a:alpha val="40000"/>
                </a:prstClr>
              </a:outerShdw>
            </a:effectLst>
            <a:scene3d>
              <a:camera prst="orthographicFront">
                <a:rot lat="0" lon="0" rev="0"/>
              </a:camera>
              <a:lightRig rig="brightRoom" dir="t">
                <a:rot lat="0" lon="0" rev="6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48" name="矩形 47"/>
            <p:cNvSpPr/>
            <p:nvPr/>
          </p:nvSpPr>
          <p:spPr>
            <a:xfrm>
              <a:off x="5563897" y="3187173"/>
              <a:ext cx="795273" cy="576064"/>
            </a:xfrm>
            <a:prstGeom prst="rect">
              <a:avLst/>
            </a:prstGeom>
            <a:gradFill flip="none" rotWithShape="1">
              <a:gsLst>
                <a:gs pos="0">
                  <a:srgbClr val="FFC000"/>
                </a:gs>
                <a:gs pos="71000">
                  <a:schemeClr val="accent6"/>
                </a:gs>
                <a:gs pos="97000">
                  <a:srgbClr val="F28416"/>
                </a:gs>
              </a:gsLst>
              <a:path path="rect">
                <a:fillToRect l="100000" t="100000"/>
              </a:path>
              <a:tileRect r="-100000" b="-100000"/>
            </a:gradFill>
            <a:ln w="6350">
              <a:noFill/>
            </a:ln>
            <a:effectLst>
              <a:outerShdw blurRad="50800" dist="38100" dir="5400000" algn="t" rotWithShape="0">
                <a:prstClr val="black">
                  <a:alpha val="40000"/>
                </a:prstClr>
              </a:outerShdw>
            </a:effectLst>
            <a:scene3d>
              <a:camera prst="orthographicFront">
                <a:rot lat="0" lon="0" rev="0"/>
              </a:camera>
              <a:lightRig rig="brightRoom" dir="t">
                <a:rot lat="0" lon="0" rev="6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49" name="矩形 48"/>
            <p:cNvSpPr/>
            <p:nvPr/>
          </p:nvSpPr>
          <p:spPr>
            <a:xfrm>
              <a:off x="4696616" y="3866605"/>
              <a:ext cx="795273" cy="576064"/>
            </a:xfrm>
            <a:prstGeom prst="rect">
              <a:avLst/>
            </a:prstGeom>
            <a:gradFill flip="none" rotWithShape="1">
              <a:gsLst>
                <a:gs pos="0">
                  <a:srgbClr val="A8E53B"/>
                </a:gs>
                <a:gs pos="70000">
                  <a:srgbClr val="A1B90F"/>
                </a:gs>
                <a:gs pos="97000">
                  <a:srgbClr val="6FA808"/>
                </a:gs>
              </a:gsLst>
              <a:path path="rect">
                <a:fillToRect l="100000" t="100000"/>
              </a:path>
              <a:tileRect r="-100000" b="-100000"/>
            </a:gradFill>
            <a:ln w="6350">
              <a:noFill/>
            </a:ln>
            <a:effectLst>
              <a:outerShdw blurRad="50800" dist="38100" dir="5400000" algn="t" rotWithShape="0">
                <a:prstClr val="black">
                  <a:alpha val="40000"/>
                </a:prstClr>
              </a:outerShdw>
            </a:effectLst>
            <a:scene3d>
              <a:camera prst="orthographicFront">
                <a:rot lat="0" lon="0" rev="0"/>
              </a:camera>
              <a:lightRig rig="brightRoom" dir="t">
                <a:rot lat="0" lon="0" rev="6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50" name="矩形 49"/>
            <p:cNvSpPr/>
            <p:nvPr/>
          </p:nvSpPr>
          <p:spPr>
            <a:xfrm>
              <a:off x="5563897" y="3866605"/>
              <a:ext cx="795273" cy="576064"/>
            </a:xfrm>
            <a:prstGeom prst="rect">
              <a:avLst/>
            </a:prstGeom>
            <a:gradFill flip="none" rotWithShape="1">
              <a:gsLst>
                <a:gs pos="0">
                  <a:srgbClr val="57D3FF"/>
                </a:gs>
                <a:gs pos="48000">
                  <a:schemeClr val="accent5"/>
                </a:gs>
                <a:gs pos="97000">
                  <a:schemeClr val="accent5">
                    <a:lumMod val="75000"/>
                  </a:schemeClr>
                </a:gs>
              </a:gsLst>
              <a:path path="rect">
                <a:fillToRect l="100000" t="100000"/>
              </a:path>
              <a:tileRect r="-100000" b="-100000"/>
            </a:gradFill>
            <a:ln w="6350">
              <a:noFill/>
            </a:ln>
            <a:effectLst>
              <a:outerShdw blurRad="50800" dist="38100" dir="5400000" algn="t" rotWithShape="0">
                <a:prstClr val="black">
                  <a:alpha val="40000"/>
                </a:prstClr>
              </a:outerShdw>
            </a:effectLst>
            <a:scene3d>
              <a:camera prst="orthographicFront">
                <a:rot lat="0" lon="0" rev="0"/>
              </a:camera>
              <a:lightRig rig="brightRoom" dir="t">
                <a:rot lat="0" lon="0" rev="6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139280" name="TextBox 54"/>
            <p:cNvSpPr txBox="1">
              <a:spLocks noChangeArrowheads="1"/>
            </p:cNvSpPr>
            <p:nvPr/>
          </p:nvSpPr>
          <p:spPr bwMode="auto">
            <a:xfrm>
              <a:off x="4707805" y="3267567"/>
              <a:ext cx="784083" cy="492096"/>
            </a:xfrm>
            <a:prstGeom prst="rect">
              <a:avLst/>
            </a:prstGeom>
            <a:noFill/>
            <a:ln w="9525">
              <a:noFill/>
              <a:miter lim="800000"/>
            </a:ln>
          </p:spPr>
          <p:txBody>
            <a:bodyPr>
              <a:spAutoFit/>
            </a:bodyPr>
            <a:lstStyle/>
            <a:p>
              <a:pPr algn="ctr"/>
              <a:r>
                <a:rPr lang="zh-CN" altLang="en-US" b="1">
                  <a:solidFill>
                    <a:schemeClr val="bg1"/>
                  </a:solidFill>
                  <a:latin typeface="微软雅黑" panose="020B0503020204020204" pitchFamily="34" charset="-122"/>
                  <a:ea typeface="微软雅黑" panose="020B0503020204020204" pitchFamily="34" charset="-122"/>
                </a:rPr>
                <a:t>①</a:t>
              </a: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139281" name="TextBox 55"/>
            <p:cNvSpPr txBox="1">
              <a:spLocks noChangeArrowheads="1"/>
            </p:cNvSpPr>
            <p:nvPr/>
          </p:nvSpPr>
          <p:spPr bwMode="auto">
            <a:xfrm>
              <a:off x="5587980" y="3267567"/>
              <a:ext cx="784083" cy="492096"/>
            </a:xfrm>
            <a:prstGeom prst="rect">
              <a:avLst/>
            </a:prstGeom>
            <a:noFill/>
            <a:ln w="9525">
              <a:noFill/>
              <a:miter lim="800000"/>
            </a:ln>
          </p:spPr>
          <p:txBody>
            <a:bodyPr>
              <a:spAutoFit/>
            </a:bodyPr>
            <a:lstStyle/>
            <a:p>
              <a:pPr algn="ctr"/>
              <a:r>
                <a:rPr lang="zh-CN" altLang="en-US" b="1">
                  <a:solidFill>
                    <a:schemeClr val="bg1"/>
                  </a:solidFill>
                  <a:latin typeface="微软雅黑" panose="020B0503020204020204" pitchFamily="34" charset="-122"/>
                  <a:ea typeface="微软雅黑" panose="020B0503020204020204" pitchFamily="34" charset="-122"/>
                </a:rPr>
                <a:t>②</a:t>
              </a: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139282" name="TextBox 56"/>
            <p:cNvSpPr txBox="1">
              <a:spLocks noChangeArrowheads="1"/>
            </p:cNvSpPr>
            <p:nvPr/>
          </p:nvSpPr>
          <p:spPr bwMode="auto">
            <a:xfrm>
              <a:off x="4707805" y="3937166"/>
              <a:ext cx="784083" cy="492096"/>
            </a:xfrm>
            <a:prstGeom prst="rect">
              <a:avLst/>
            </a:prstGeom>
            <a:noFill/>
            <a:ln w="9525">
              <a:noFill/>
              <a:miter lim="800000"/>
            </a:ln>
          </p:spPr>
          <p:txBody>
            <a:bodyPr>
              <a:spAutoFit/>
            </a:bodyPr>
            <a:lstStyle/>
            <a:p>
              <a:pPr algn="ctr"/>
              <a:r>
                <a:rPr lang="zh-CN" altLang="en-US" b="1">
                  <a:solidFill>
                    <a:schemeClr val="bg1"/>
                  </a:solidFill>
                  <a:latin typeface="微软雅黑" panose="020B0503020204020204" pitchFamily="34" charset="-122"/>
                  <a:ea typeface="微软雅黑" panose="020B0503020204020204" pitchFamily="34" charset="-122"/>
                </a:rPr>
                <a:t>③</a:t>
              </a: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139283" name="TextBox 57"/>
            <p:cNvSpPr txBox="1">
              <a:spLocks noChangeArrowheads="1"/>
            </p:cNvSpPr>
            <p:nvPr/>
          </p:nvSpPr>
          <p:spPr bwMode="auto">
            <a:xfrm>
              <a:off x="5587980" y="3937166"/>
              <a:ext cx="784083" cy="492096"/>
            </a:xfrm>
            <a:prstGeom prst="rect">
              <a:avLst/>
            </a:prstGeom>
            <a:noFill/>
            <a:ln w="9525">
              <a:noFill/>
              <a:miter lim="800000"/>
            </a:ln>
          </p:spPr>
          <p:txBody>
            <a:bodyPr>
              <a:spAutoFit/>
            </a:bodyPr>
            <a:lstStyle/>
            <a:p>
              <a:pPr algn="ctr"/>
              <a:r>
                <a:rPr lang="zh-CN" altLang="en-US" b="1">
                  <a:solidFill>
                    <a:schemeClr val="bg1"/>
                  </a:solidFill>
                  <a:latin typeface="微软雅黑" panose="020B0503020204020204" pitchFamily="34" charset="-122"/>
                  <a:ea typeface="微软雅黑" panose="020B0503020204020204" pitchFamily="34" charset="-122"/>
                </a:rPr>
                <a:t>④</a:t>
              </a:r>
              <a:endParaRPr lang="zh-CN" altLang="en-US" b="1">
                <a:solidFill>
                  <a:schemeClr val="bg1"/>
                </a:solidFill>
                <a:latin typeface="微软雅黑" panose="020B0503020204020204" pitchFamily="34" charset="-122"/>
                <a:ea typeface="微软雅黑" panose="020B0503020204020204" pitchFamily="34" charset="-122"/>
              </a:endParaRPr>
            </a:p>
          </p:txBody>
        </p:sp>
      </p:grpSp>
      <p:sp>
        <p:nvSpPr>
          <p:cNvPr id="38" name="矩形 37"/>
          <p:cNvSpPr/>
          <p:nvPr/>
        </p:nvSpPr>
        <p:spPr bwMode="auto">
          <a:xfrm>
            <a:off x="2423565" y="1997832"/>
            <a:ext cx="42202" cy="567072"/>
          </a:xfrm>
          <a:prstGeom prst="rect">
            <a:avLst/>
          </a:prstGeom>
          <a:solidFill>
            <a:srgbClr val="005DD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1350">
              <a:solidFill>
                <a:prstClr val="white"/>
              </a:solidFill>
            </a:endParaRPr>
          </a:p>
        </p:txBody>
      </p:sp>
      <p:sp>
        <p:nvSpPr>
          <p:cNvPr id="39" name="矩形 38"/>
          <p:cNvSpPr/>
          <p:nvPr/>
        </p:nvSpPr>
        <p:spPr bwMode="auto">
          <a:xfrm>
            <a:off x="6300193" y="2003436"/>
            <a:ext cx="34289" cy="561468"/>
          </a:xfrm>
          <a:prstGeom prst="rect">
            <a:avLst/>
          </a:prstGeom>
          <a:solidFill>
            <a:srgbClr val="C7720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1350" dirty="0">
              <a:solidFill>
                <a:prstClr val="white"/>
              </a:solidFill>
            </a:endParaRPr>
          </a:p>
        </p:txBody>
      </p:sp>
      <p:sp>
        <p:nvSpPr>
          <p:cNvPr id="40" name="矩形 39"/>
          <p:cNvSpPr/>
          <p:nvPr/>
        </p:nvSpPr>
        <p:spPr bwMode="auto">
          <a:xfrm>
            <a:off x="2033719" y="4995175"/>
            <a:ext cx="34289" cy="516758"/>
          </a:xfrm>
          <a:prstGeom prst="rect">
            <a:avLst/>
          </a:prstGeom>
          <a:solidFill>
            <a:srgbClr val="11970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1350">
              <a:solidFill>
                <a:prstClr val="white"/>
              </a:solidFill>
            </a:endParaRPr>
          </a:p>
        </p:txBody>
      </p:sp>
      <p:sp>
        <p:nvSpPr>
          <p:cNvPr id="41" name="矩形 40"/>
          <p:cNvSpPr/>
          <p:nvPr/>
        </p:nvSpPr>
        <p:spPr bwMode="auto">
          <a:xfrm>
            <a:off x="5572010" y="4941169"/>
            <a:ext cx="34289" cy="54487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1350">
              <a:solidFill>
                <a:prstClr val="white"/>
              </a:solidFill>
            </a:endParaRPr>
          </a:p>
        </p:txBody>
      </p:sp>
      <p:sp>
        <p:nvSpPr>
          <p:cNvPr id="55" name="任意多边形 54"/>
          <p:cNvSpPr/>
          <p:nvPr/>
        </p:nvSpPr>
        <p:spPr bwMode="auto">
          <a:xfrm rot="5400000" flipH="1" flipV="1">
            <a:off x="1840533" y="2071990"/>
            <a:ext cx="386921" cy="724679"/>
          </a:xfrm>
          <a:custGeom>
            <a:avLst/>
            <a:gdLst>
              <a:gd name="connsiteX0" fmla="*/ 368135 w 368135"/>
              <a:gd name="connsiteY0" fmla="*/ 1199408 h 1199408"/>
              <a:gd name="connsiteX1" fmla="*/ 368135 w 368135"/>
              <a:gd name="connsiteY1" fmla="*/ 0 h 1199408"/>
              <a:gd name="connsiteX2" fmla="*/ 0 w 368135"/>
              <a:gd name="connsiteY2" fmla="*/ 0 h 1199408"/>
            </a:gdLst>
            <a:ahLst/>
            <a:cxnLst>
              <a:cxn ang="0">
                <a:pos x="connsiteX0" y="connsiteY0"/>
              </a:cxn>
              <a:cxn ang="0">
                <a:pos x="connsiteX1" y="connsiteY1"/>
              </a:cxn>
              <a:cxn ang="0">
                <a:pos x="connsiteX2" y="connsiteY2"/>
              </a:cxn>
            </a:cxnLst>
            <a:rect l="l" t="t" r="r" b="b"/>
            <a:pathLst>
              <a:path w="368135" h="1199408">
                <a:moveTo>
                  <a:pt x="368135" y="1199408"/>
                </a:moveTo>
                <a:lnTo>
                  <a:pt x="368135" y="0"/>
                </a:lnTo>
                <a:lnTo>
                  <a:pt x="0" y="0"/>
                </a:lnTo>
              </a:path>
            </a:pathLst>
          </a:custGeom>
          <a:ln w="6350">
            <a:solidFill>
              <a:srgbClr val="006A96"/>
            </a:solidFill>
            <a:prstDash val="sysDot"/>
            <a:headEnd type="oval"/>
            <a:tailEnd type="oval" w="med" len="med"/>
          </a:ln>
        </p:spPr>
        <p:style>
          <a:lnRef idx="1">
            <a:schemeClr val="accent1"/>
          </a:lnRef>
          <a:fillRef idx="0">
            <a:schemeClr val="accent1"/>
          </a:fillRef>
          <a:effectRef idx="0">
            <a:schemeClr val="accent1"/>
          </a:effectRef>
          <a:fontRef idx="minor">
            <a:schemeClr val="tx1"/>
          </a:fontRef>
        </p:style>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sz="1350">
              <a:solidFill>
                <a:prstClr val="black"/>
              </a:solidFill>
            </a:endParaRPr>
          </a:p>
        </p:txBody>
      </p:sp>
      <p:sp>
        <p:nvSpPr>
          <p:cNvPr id="56" name="任意多边形 55"/>
          <p:cNvSpPr/>
          <p:nvPr/>
        </p:nvSpPr>
        <p:spPr bwMode="auto">
          <a:xfrm flipH="1" flipV="1">
            <a:off x="1619817" y="4832748"/>
            <a:ext cx="413345" cy="414664"/>
          </a:xfrm>
          <a:custGeom>
            <a:avLst/>
            <a:gdLst>
              <a:gd name="connsiteX0" fmla="*/ 368135 w 368135"/>
              <a:gd name="connsiteY0" fmla="*/ 1199408 h 1199408"/>
              <a:gd name="connsiteX1" fmla="*/ 368135 w 368135"/>
              <a:gd name="connsiteY1" fmla="*/ 0 h 1199408"/>
              <a:gd name="connsiteX2" fmla="*/ 0 w 368135"/>
              <a:gd name="connsiteY2" fmla="*/ 0 h 1199408"/>
            </a:gdLst>
            <a:ahLst/>
            <a:cxnLst>
              <a:cxn ang="0">
                <a:pos x="connsiteX0" y="connsiteY0"/>
              </a:cxn>
              <a:cxn ang="0">
                <a:pos x="connsiteX1" y="connsiteY1"/>
              </a:cxn>
              <a:cxn ang="0">
                <a:pos x="connsiteX2" y="connsiteY2"/>
              </a:cxn>
            </a:cxnLst>
            <a:rect l="l" t="t" r="r" b="b"/>
            <a:pathLst>
              <a:path w="368135" h="1199408">
                <a:moveTo>
                  <a:pt x="368135" y="1199408"/>
                </a:moveTo>
                <a:lnTo>
                  <a:pt x="368135" y="0"/>
                </a:lnTo>
                <a:lnTo>
                  <a:pt x="0" y="0"/>
                </a:lnTo>
              </a:path>
            </a:pathLst>
          </a:custGeom>
          <a:ln w="6350">
            <a:solidFill>
              <a:srgbClr val="119707"/>
            </a:solidFill>
            <a:prstDash val="sysDot"/>
            <a:headEnd type="oval"/>
            <a:tailEnd type="oval" w="med" len="med"/>
          </a:ln>
        </p:spPr>
        <p:style>
          <a:lnRef idx="1">
            <a:schemeClr val="accent1"/>
          </a:lnRef>
          <a:fillRef idx="0">
            <a:schemeClr val="accent1"/>
          </a:fillRef>
          <a:effectRef idx="0">
            <a:schemeClr val="accent1"/>
          </a:effectRef>
          <a:fontRef idx="minor">
            <a:schemeClr val="tx1"/>
          </a:fontRef>
        </p:style>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sz="1350">
              <a:solidFill>
                <a:prstClr val="black"/>
              </a:solidFill>
            </a:endParaRPr>
          </a:p>
        </p:txBody>
      </p:sp>
      <p:sp>
        <p:nvSpPr>
          <p:cNvPr id="57" name="任意多边形 56"/>
          <p:cNvSpPr/>
          <p:nvPr/>
        </p:nvSpPr>
        <p:spPr bwMode="auto">
          <a:xfrm flipH="1">
            <a:off x="5382090" y="2240869"/>
            <a:ext cx="918102" cy="374555"/>
          </a:xfrm>
          <a:custGeom>
            <a:avLst/>
            <a:gdLst>
              <a:gd name="connsiteX0" fmla="*/ 368135 w 368135"/>
              <a:gd name="connsiteY0" fmla="*/ 1199408 h 1199408"/>
              <a:gd name="connsiteX1" fmla="*/ 368135 w 368135"/>
              <a:gd name="connsiteY1" fmla="*/ 0 h 1199408"/>
              <a:gd name="connsiteX2" fmla="*/ 0 w 368135"/>
              <a:gd name="connsiteY2" fmla="*/ 0 h 1199408"/>
            </a:gdLst>
            <a:ahLst/>
            <a:cxnLst>
              <a:cxn ang="0">
                <a:pos x="connsiteX0" y="connsiteY0"/>
              </a:cxn>
              <a:cxn ang="0">
                <a:pos x="connsiteX1" y="connsiteY1"/>
              </a:cxn>
              <a:cxn ang="0">
                <a:pos x="connsiteX2" y="connsiteY2"/>
              </a:cxn>
            </a:cxnLst>
            <a:rect l="l" t="t" r="r" b="b"/>
            <a:pathLst>
              <a:path w="368135" h="1199408">
                <a:moveTo>
                  <a:pt x="368135" y="1199408"/>
                </a:moveTo>
                <a:lnTo>
                  <a:pt x="368135" y="0"/>
                </a:lnTo>
                <a:lnTo>
                  <a:pt x="0" y="0"/>
                </a:lnTo>
              </a:path>
            </a:pathLst>
          </a:custGeom>
          <a:ln w="6350">
            <a:solidFill>
              <a:srgbClr val="C73E01"/>
            </a:solidFill>
            <a:prstDash val="sysDot"/>
            <a:headEnd type="oval"/>
            <a:tailEnd type="oval" w="med" len="med"/>
          </a:ln>
        </p:spPr>
        <p:style>
          <a:lnRef idx="1">
            <a:schemeClr val="accent1"/>
          </a:lnRef>
          <a:fillRef idx="0">
            <a:schemeClr val="accent1"/>
          </a:fillRef>
          <a:effectRef idx="0">
            <a:schemeClr val="accent1"/>
          </a:effectRef>
          <a:fontRef idx="minor">
            <a:schemeClr val="tx1"/>
          </a:fontRef>
        </p:style>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sz="1350">
              <a:solidFill>
                <a:prstClr val="black"/>
              </a:solidFill>
            </a:endParaRPr>
          </a:p>
        </p:txBody>
      </p:sp>
      <p:sp>
        <p:nvSpPr>
          <p:cNvPr id="58" name="任意多边形 57"/>
          <p:cNvSpPr/>
          <p:nvPr/>
        </p:nvSpPr>
        <p:spPr bwMode="auto">
          <a:xfrm flipH="1" flipV="1">
            <a:off x="5166066" y="4830021"/>
            <a:ext cx="405705" cy="383584"/>
          </a:xfrm>
          <a:custGeom>
            <a:avLst/>
            <a:gdLst>
              <a:gd name="connsiteX0" fmla="*/ 368135 w 368135"/>
              <a:gd name="connsiteY0" fmla="*/ 1199408 h 1199408"/>
              <a:gd name="connsiteX1" fmla="*/ 368135 w 368135"/>
              <a:gd name="connsiteY1" fmla="*/ 0 h 1199408"/>
              <a:gd name="connsiteX2" fmla="*/ 0 w 368135"/>
              <a:gd name="connsiteY2" fmla="*/ 0 h 1199408"/>
            </a:gdLst>
            <a:ahLst/>
            <a:cxnLst>
              <a:cxn ang="0">
                <a:pos x="connsiteX0" y="connsiteY0"/>
              </a:cxn>
              <a:cxn ang="0">
                <a:pos x="connsiteX1" y="connsiteY1"/>
              </a:cxn>
              <a:cxn ang="0">
                <a:pos x="connsiteX2" y="connsiteY2"/>
              </a:cxn>
            </a:cxnLst>
            <a:rect l="l" t="t" r="r" b="b"/>
            <a:pathLst>
              <a:path w="368135" h="1199408">
                <a:moveTo>
                  <a:pt x="368135" y="1199408"/>
                </a:moveTo>
                <a:lnTo>
                  <a:pt x="368135" y="0"/>
                </a:lnTo>
                <a:lnTo>
                  <a:pt x="0" y="0"/>
                </a:lnTo>
              </a:path>
            </a:pathLst>
          </a:custGeom>
          <a:ln w="6350">
            <a:solidFill>
              <a:schemeClr val="tx2">
                <a:lumMod val="60000"/>
                <a:lumOff val="40000"/>
              </a:schemeClr>
            </a:solidFill>
            <a:prstDash val="sysDot"/>
            <a:headEnd type="oval"/>
            <a:tailEnd type="oval" w="med" len="med"/>
          </a:ln>
        </p:spPr>
        <p:style>
          <a:lnRef idx="1">
            <a:schemeClr val="accent1"/>
          </a:lnRef>
          <a:fillRef idx="0">
            <a:schemeClr val="accent1"/>
          </a:fillRef>
          <a:effectRef idx="0">
            <a:schemeClr val="accent1"/>
          </a:effectRef>
          <a:fontRef idx="minor">
            <a:schemeClr val="tx1"/>
          </a:fontRef>
        </p:style>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sz="1350" dirty="0">
              <a:solidFill>
                <a:schemeClr val="tx2">
                  <a:lumMod val="60000"/>
                  <a:lumOff val="40000"/>
                </a:schemeClr>
              </a:solidFill>
            </a:endParaRPr>
          </a:p>
        </p:txBody>
      </p:sp>
      <p:sp>
        <p:nvSpPr>
          <p:cNvPr id="72" name="TextBox 71"/>
          <p:cNvSpPr txBox="1"/>
          <p:nvPr/>
        </p:nvSpPr>
        <p:spPr bwMode="auto">
          <a:xfrm>
            <a:off x="2465765" y="1405546"/>
            <a:ext cx="2485665" cy="1172629"/>
          </a:xfrm>
          <a:prstGeom prst="rect">
            <a:avLst/>
          </a:prstGeom>
          <a:noFill/>
        </p:spPr>
        <p:txBody>
          <a:bodyPr wrap="square">
            <a:spAutoFit/>
          </a:bodyPr>
          <a:lstStyle/>
          <a:p>
            <a:pPr>
              <a:lnSpc>
                <a:spcPct val="130000"/>
              </a:lnSpc>
              <a:defRPr/>
            </a:pPr>
            <a:r>
              <a:rPr lang="zh-CN" altLang="en-US" dirty="0">
                <a:solidFill>
                  <a:srgbClr val="FF0000"/>
                </a:solidFill>
                <a:latin typeface="微软雅黑" panose="020B0503020204020204" pitchFamily="34" charset="-122"/>
                <a:ea typeface="微软雅黑" panose="020B0503020204020204" pitchFamily="34" charset="-122"/>
              </a:rPr>
              <a:t>医学是德行的一种</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。做医生，就是在救人爱人，实行仁者之道</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3" name="TextBox 72"/>
          <p:cNvSpPr txBox="1"/>
          <p:nvPr/>
        </p:nvSpPr>
        <p:spPr bwMode="auto">
          <a:xfrm>
            <a:off x="2033992" y="4990424"/>
            <a:ext cx="2155619" cy="1137556"/>
          </a:xfrm>
          <a:prstGeom prst="rect">
            <a:avLst/>
          </a:prstGeom>
          <a:noFill/>
        </p:spPr>
        <p:txBody>
          <a:bodyPr wrap="square">
            <a:spAutoFit/>
          </a:bodyPr>
          <a:lstStyle/>
          <a:p>
            <a:pPr>
              <a:lnSpc>
                <a:spcPct val="130000"/>
              </a:lnSpc>
              <a:defRPr/>
            </a:pP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为医志在救人，</a:t>
            </a:r>
            <a:r>
              <a:rPr lang="zh-CN" altLang="en-US" dirty="0">
                <a:solidFill>
                  <a:srgbClr val="FF0000"/>
                </a:solidFill>
                <a:latin typeface="微软雅黑" panose="020B0503020204020204" pitchFamily="34" charset="-122"/>
                <a:ea typeface="微软雅黑" panose="020B0503020204020204" pitchFamily="34" charset="-122"/>
              </a:rPr>
              <a:t>救人务在尽责</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。不忘初心，方得始终。</a:t>
            </a:r>
            <a:endParaRPr lang="en-US" altLang="zh-CN"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4" name="TextBox 73"/>
          <p:cNvSpPr txBox="1"/>
          <p:nvPr/>
        </p:nvSpPr>
        <p:spPr bwMode="auto">
          <a:xfrm>
            <a:off x="6317337" y="1404908"/>
            <a:ext cx="1977033" cy="1137556"/>
          </a:xfrm>
          <a:prstGeom prst="rect">
            <a:avLst/>
          </a:prstGeom>
          <a:noFill/>
        </p:spPr>
        <p:txBody>
          <a:bodyPr wrap="square">
            <a:spAutoFit/>
          </a:bodyPr>
          <a:lstStyle/>
          <a:p>
            <a:pPr>
              <a:lnSpc>
                <a:spcPct val="130000"/>
              </a:lnSpc>
              <a:defRPr/>
            </a:pPr>
            <a:r>
              <a:rPr lang="zh-CN" altLang="en-US" dirty="0">
                <a:solidFill>
                  <a:srgbClr val="FF0000"/>
                </a:solidFill>
                <a:latin typeface="微软雅黑" panose="020B0503020204020204" pitchFamily="34" charset="-122"/>
                <a:ea typeface="微软雅黑" panose="020B0503020204020204" pitchFamily="34" charset="-122"/>
              </a:rPr>
              <a:t>个人价值必然体现于服务社会与他人</a:t>
            </a:r>
            <a:endParaRPr lang="en-US" altLang="zh-CN" dirty="0">
              <a:solidFill>
                <a:srgbClr val="FF0000"/>
              </a:solidFill>
              <a:latin typeface="微软雅黑" panose="020B0503020204020204" pitchFamily="34" charset="-122"/>
              <a:ea typeface="微软雅黑" panose="020B0503020204020204" pitchFamily="34" charset="-122"/>
            </a:endParaRPr>
          </a:p>
        </p:txBody>
      </p:sp>
      <p:sp>
        <p:nvSpPr>
          <p:cNvPr id="76" name="TextBox 75"/>
          <p:cNvSpPr txBox="1"/>
          <p:nvPr/>
        </p:nvSpPr>
        <p:spPr bwMode="auto">
          <a:xfrm>
            <a:off x="5575189" y="4948396"/>
            <a:ext cx="3074469" cy="1532727"/>
          </a:xfrm>
          <a:prstGeom prst="rect">
            <a:avLst/>
          </a:prstGeom>
          <a:noFill/>
        </p:spPr>
        <p:txBody>
          <a:bodyPr wrap="square">
            <a:spAutoFit/>
          </a:bodyPr>
          <a:lstStyle/>
          <a:p>
            <a:pPr>
              <a:lnSpc>
                <a:spcPct val="130000"/>
              </a:lnSpc>
              <a:defRPr/>
            </a:pPr>
            <a:r>
              <a:rPr lang="zh-CN" altLang="en-US" dirty="0">
                <a:solidFill>
                  <a:srgbClr val="FF0000"/>
                </a:solidFill>
                <a:latin typeface="微软雅黑" panose="020B0503020204020204" pitchFamily="34" charset="-122"/>
                <a:ea typeface="微软雅黑" panose="020B0503020204020204" pitchFamily="34" charset="-122"/>
              </a:rPr>
              <a:t>好医生</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，不仅有好的技术，同时</a:t>
            </a:r>
            <a:r>
              <a:rPr lang="zh-CN" altLang="en-US" dirty="0">
                <a:solidFill>
                  <a:srgbClr val="FF0000"/>
                </a:solidFill>
                <a:latin typeface="微软雅黑" panose="020B0503020204020204" pitchFamily="34" charset="-122"/>
                <a:ea typeface="微软雅黑" panose="020B0503020204020204" pitchFamily="34" charset="-122"/>
              </a:rPr>
              <a:t>也应该具有完备、健全的人格</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，不仅有好的思想，更要</a:t>
            </a:r>
            <a:r>
              <a:rPr lang="zh-CN" altLang="en-US" dirty="0">
                <a:solidFill>
                  <a:srgbClr val="FF0000"/>
                </a:solidFill>
                <a:latin typeface="微软雅黑" panose="020B0503020204020204" pitchFamily="34" charset="-122"/>
                <a:ea typeface="微软雅黑" panose="020B0503020204020204" pitchFamily="34" charset="-122"/>
              </a:rPr>
              <a:t>体现在言行举止之中</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a:t>
            </a:r>
            <a:endParaRPr lang="en-US" altLang="zh-CN"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a:xfrm>
            <a:off x="457200" y="274637"/>
            <a:ext cx="8229600" cy="1071429"/>
          </a:xfrm>
        </p:spPr>
        <p:txBody>
          <a:bodyPr>
            <a:normAutofit/>
          </a:bodyPr>
          <a:lstStyle/>
          <a:p>
            <a:pPr algn="l"/>
            <a:r>
              <a:rPr lang="zh-CN" altLang="en-US" sz="4000" dirty="0">
                <a:solidFill>
                  <a:srgbClr val="C00000"/>
                </a:solidFill>
                <a:latin typeface="黑体" panose="02010609060101010101" pitchFamily="49" charset="-122"/>
                <a:ea typeface="黑体" panose="02010609060101010101" pitchFamily="49" charset="-122"/>
              </a:rPr>
              <a:t>代表篇目，凝练主题：</a:t>
            </a:r>
            <a:endParaRPr lang="zh-CN" altLang="en-US" sz="4000" dirty="0">
              <a:solidFill>
                <a:srgbClr val="C00000"/>
              </a:solidFill>
              <a:latin typeface="黑体" panose="02010609060101010101" pitchFamily="49" charset="-122"/>
              <a:ea typeface="黑体" panose="02010609060101010101" pitchFamily="49" charset="-122"/>
            </a:endParaRPr>
          </a:p>
        </p:txBody>
      </p:sp>
    </p:spTree>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fld>
            <a:endParaRPr lang="zh-CN" altLang="en-US" dirty="0"/>
          </a:p>
        </p:txBody>
      </p:sp>
      <p:sp>
        <p:nvSpPr>
          <p:cNvPr id="4" name="矩形 3"/>
          <p:cNvSpPr/>
          <p:nvPr/>
        </p:nvSpPr>
        <p:spPr>
          <a:xfrm>
            <a:off x="646947" y="980728"/>
            <a:ext cx="4968552" cy="2123658"/>
          </a:xfrm>
          <a:prstGeom prst="rect">
            <a:avLst/>
          </a:prstGeom>
        </p:spPr>
        <p:txBody>
          <a:bodyPr wrap="square">
            <a:spAutoFit/>
          </a:bodyPr>
          <a:lstStyle/>
          <a:p>
            <a:pPr>
              <a:lnSpc>
                <a:spcPct val="150000"/>
              </a:lnSpc>
            </a:pPr>
            <a:r>
              <a:rPr lang="zh-CN" altLang="en-US" sz="3200" dirty="0">
                <a:solidFill>
                  <a:srgbClr val="FF0000"/>
                </a:solidFill>
                <a:latin typeface="黑体" panose="02010609060101010101" pitchFamily="49" charset="-122"/>
                <a:ea typeface="黑体" panose="02010609060101010101" pitchFamily="49" charset="-122"/>
              </a:rPr>
              <a:t>    </a:t>
            </a:r>
            <a:r>
              <a:rPr lang="zh-CN" altLang="zh-CN" sz="2800" dirty="0">
                <a:solidFill>
                  <a:srgbClr val="FF0000"/>
                </a:solidFill>
                <a:latin typeface="黑体" panose="02010609060101010101" pitchFamily="49" charset="-122"/>
                <a:ea typeface="黑体" panose="02010609060101010101" pitchFamily="49" charset="-122"/>
              </a:rPr>
              <a:t>清代名医薛雪</a:t>
            </a:r>
            <a:r>
              <a:rPr lang="zh-CN" altLang="zh-CN" sz="2800" dirty="0">
                <a:solidFill>
                  <a:schemeClr val="tx1">
                    <a:lumMod val="75000"/>
                    <a:lumOff val="25000"/>
                  </a:schemeClr>
                </a:solidFill>
                <a:latin typeface="黑体" panose="02010609060101010101" pitchFamily="49" charset="-122"/>
                <a:ea typeface="黑体" panose="02010609060101010101" pitchFamily="49" charset="-122"/>
              </a:rPr>
              <a:t>一生布衣</a:t>
            </a:r>
            <a:r>
              <a:rPr lang="zh-CN" altLang="en-US" sz="2800" dirty="0">
                <a:solidFill>
                  <a:schemeClr val="tx1">
                    <a:lumMod val="75000"/>
                    <a:lumOff val="25000"/>
                  </a:schemeClr>
                </a:solidFill>
                <a:latin typeface="黑体" panose="02010609060101010101" pitchFamily="49" charset="-122"/>
                <a:ea typeface="黑体" panose="02010609060101010101" pitchFamily="49" charset="-122"/>
              </a:rPr>
              <a:t>，</a:t>
            </a:r>
            <a:r>
              <a:rPr lang="zh-CN" altLang="zh-CN" sz="2800" dirty="0">
                <a:solidFill>
                  <a:schemeClr val="tx1">
                    <a:lumMod val="75000"/>
                    <a:lumOff val="25000"/>
                  </a:schemeClr>
                </a:solidFill>
                <a:latin typeface="黑体" panose="02010609060101010101" pitchFamily="49" charset="-122"/>
                <a:ea typeface="黑体" panose="02010609060101010101" pitchFamily="49" charset="-122"/>
              </a:rPr>
              <a:t>活人无数，名列“温病四大家”之一。然而其死后，他的家人</a:t>
            </a:r>
            <a:endParaRPr lang="zh-CN" altLang="en-US" sz="2800" dirty="0">
              <a:solidFill>
                <a:schemeClr val="tx1">
                  <a:lumMod val="75000"/>
                  <a:lumOff val="25000"/>
                </a:schemeClr>
              </a:solidFill>
              <a:latin typeface="黑体" panose="02010609060101010101" pitchFamily="49" charset="-122"/>
              <a:ea typeface="黑体" panose="02010609060101010101" pitchFamily="49" charset="-122"/>
            </a:endParaRPr>
          </a:p>
        </p:txBody>
      </p:sp>
      <p:sp>
        <p:nvSpPr>
          <p:cNvPr id="5" name="矩形 4"/>
          <p:cNvSpPr/>
          <p:nvPr/>
        </p:nvSpPr>
        <p:spPr>
          <a:xfrm>
            <a:off x="646947" y="2959880"/>
            <a:ext cx="7796826" cy="3222998"/>
          </a:xfrm>
          <a:prstGeom prst="rect">
            <a:avLst/>
          </a:prstGeom>
        </p:spPr>
        <p:txBody>
          <a:bodyPr wrap="square">
            <a:spAutoFit/>
          </a:bodyPr>
          <a:lstStyle/>
          <a:p>
            <a:pPr>
              <a:lnSpc>
                <a:spcPct val="150000"/>
              </a:lnSpc>
            </a:pPr>
            <a:r>
              <a:rPr lang="zh-CN" altLang="zh-CN" sz="2800" dirty="0">
                <a:solidFill>
                  <a:schemeClr val="tx1">
                    <a:lumMod val="75000"/>
                    <a:lumOff val="25000"/>
                  </a:schemeClr>
                </a:solidFill>
                <a:latin typeface="黑体" panose="02010609060101010101" pitchFamily="49" charset="-122"/>
                <a:ea typeface="黑体" panose="02010609060101010101" pitchFamily="49" charset="-122"/>
              </a:rPr>
              <a:t>为他所撰写的墓志铭中“无一字及医”，将薛雪描述为一位理学大家，埋没了他的医学成就。</a:t>
            </a:r>
            <a:r>
              <a:rPr lang="zh-CN" altLang="zh-CN" sz="2800" dirty="0">
                <a:solidFill>
                  <a:srgbClr val="FF0000"/>
                </a:solidFill>
                <a:latin typeface="黑体" panose="02010609060101010101" pitchFamily="49" charset="-122"/>
                <a:ea typeface="黑体" panose="02010609060101010101" pitchFamily="49" charset="-122"/>
              </a:rPr>
              <a:t>清代诗人袁枚</a:t>
            </a:r>
            <a:r>
              <a:rPr lang="zh-CN" altLang="zh-CN" sz="2800" dirty="0">
                <a:solidFill>
                  <a:schemeClr val="tx1">
                    <a:lumMod val="75000"/>
                    <a:lumOff val="25000"/>
                  </a:schemeClr>
                </a:solidFill>
                <a:latin typeface="黑体" panose="02010609060101010101" pitchFamily="49" charset="-122"/>
                <a:ea typeface="黑体" panose="02010609060101010101" pitchFamily="49" charset="-122"/>
              </a:rPr>
              <a:t>为此十分愤慨，写了这篇文章，驳斥时人对医生的错误看法，</a:t>
            </a:r>
            <a:r>
              <a:rPr lang="zh-CN" altLang="zh-CN" sz="2800" dirty="0">
                <a:solidFill>
                  <a:srgbClr val="FF0000"/>
                </a:solidFill>
                <a:latin typeface="黑体" panose="02010609060101010101" pitchFamily="49" charset="-122"/>
                <a:ea typeface="黑体" panose="02010609060101010101" pitchFamily="49" charset="-122"/>
              </a:rPr>
              <a:t>警醒世人对医生的职业价值予以再认识</a:t>
            </a:r>
            <a:r>
              <a:rPr lang="zh-CN" altLang="zh-CN" sz="2800" dirty="0">
                <a:solidFill>
                  <a:schemeClr val="tx1">
                    <a:lumMod val="75000"/>
                    <a:lumOff val="25000"/>
                  </a:schemeClr>
                </a:solidFill>
                <a:latin typeface="黑体" panose="02010609060101010101" pitchFamily="49" charset="-122"/>
                <a:ea typeface="黑体" panose="02010609060101010101" pitchFamily="49" charset="-122"/>
              </a:rPr>
              <a:t>。</a:t>
            </a:r>
            <a:endParaRPr lang="zh-CN" altLang="en-US" sz="2800" dirty="0">
              <a:solidFill>
                <a:schemeClr val="tx1">
                  <a:lumMod val="75000"/>
                  <a:lumOff val="25000"/>
                </a:schemeClr>
              </a:solidFill>
              <a:latin typeface="黑体" panose="02010609060101010101" pitchFamily="49" charset="-122"/>
              <a:ea typeface="黑体" panose="02010609060101010101" pitchFamily="49" charset="-122"/>
            </a:endParaRPr>
          </a:p>
        </p:txBody>
      </p:sp>
      <p:pic>
        <p:nvPicPr>
          <p:cNvPr id="3" name="图片 2"/>
          <p:cNvPicPr>
            <a:picLocks noChangeAspect="1"/>
          </p:cNvPicPr>
          <p:nvPr/>
        </p:nvPicPr>
        <p:blipFill>
          <a:blip r:embed="rId1"/>
          <a:stretch>
            <a:fillRect/>
          </a:stretch>
        </p:blipFill>
        <p:spPr>
          <a:xfrm>
            <a:off x="5734581" y="1204592"/>
            <a:ext cx="2387443" cy="1720352"/>
          </a:xfrm>
          <a:prstGeom prst="rect">
            <a:avLst/>
          </a:prstGeom>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fld>
            <a:endParaRPr lang="zh-CN" altLang="en-US" dirty="0"/>
          </a:p>
        </p:txBody>
      </p:sp>
      <p:sp>
        <p:nvSpPr>
          <p:cNvPr id="9217" name="Rectangle 1"/>
          <p:cNvSpPr>
            <a:spLocks noChangeArrowheads="1"/>
          </p:cNvSpPr>
          <p:nvPr/>
        </p:nvSpPr>
        <p:spPr bwMode="auto">
          <a:xfrm>
            <a:off x="4264299" y="756254"/>
            <a:ext cx="4104456" cy="3323987"/>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l" defTabSz="914400" rtl="0" eaLnBrk="1" fontAlgn="base" latinLnBrk="0" hangingPunct="1">
              <a:lnSpc>
                <a:spcPct val="150000"/>
              </a:lnSpc>
              <a:spcBef>
                <a:spcPct val="0"/>
              </a:spcBef>
              <a:spcAft>
                <a:spcPct val="0"/>
              </a:spcAft>
              <a:buClrTx/>
              <a:buSzTx/>
              <a:buFontTx/>
              <a:buNone/>
            </a:pPr>
            <a:r>
              <a:rPr lang="en-US" altLang="zh-CN" sz="2800" dirty="0">
                <a:solidFill>
                  <a:srgbClr val="FF0000"/>
                </a:solidFill>
                <a:latin typeface="黑体" panose="02010609060101010101" pitchFamily="49" charset="-122"/>
                <a:ea typeface="黑体" panose="02010609060101010101" pitchFamily="49" charset="-122"/>
              </a:rPr>
              <a:t>    </a:t>
            </a:r>
            <a:r>
              <a:rPr lang="zh-CN" altLang="zh-CN" sz="2800" dirty="0">
                <a:latin typeface="黑体" panose="02010609060101010101" pitchFamily="49" charset="-122"/>
                <a:ea typeface="黑体" panose="02010609060101010101" pitchFamily="49" charset="-122"/>
              </a:rPr>
              <a:t>实施要点</a:t>
            </a:r>
            <a:r>
              <a:rPr lang="zh-CN" altLang="zh-CN" sz="2400" dirty="0">
                <a:solidFill>
                  <a:schemeClr val="tx1">
                    <a:lumMod val="75000"/>
                    <a:lumOff val="25000"/>
                  </a:schemeClr>
                </a:solidFill>
                <a:latin typeface="黑体" panose="02010609060101010101" pitchFamily="49" charset="-122"/>
                <a:ea typeface="黑体" panose="02010609060101010101" pitchFamily="49" charset="-122"/>
              </a:rPr>
              <a:t>：</a:t>
            </a:r>
            <a:r>
              <a:rPr lang="zh-CN" altLang="zh-CN" sz="2800" dirty="0">
                <a:solidFill>
                  <a:schemeClr val="tx1">
                    <a:lumMod val="75000"/>
                    <a:lumOff val="25000"/>
                  </a:schemeClr>
                </a:solidFill>
                <a:latin typeface="黑体" panose="02010609060101010101" pitchFamily="49" charset="-122"/>
                <a:ea typeface="黑体" panose="02010609060101010101" pitchFamily="49" charset="-122"/>
              </a:rPr>
              <a:t>引导学生梳理清晰“医学”与“理学”的关系。</a:t>
            </a:r>
            <a:endParaRPr lang="en-US" altLang="zh-CN" sz="2800" dirty="0">
              <a:solidFill>
                <a:schemeClr val="tx1">
                  <a:lumMod val="75000"/>
                  <a:lumOff val="25000"/>
                </a:schemeClr>
              </a:solidFill>
              <a:latin typeface="黑体" panose="02010609060101010101" pitchFamily="49" charset="-122"/>
              <a:ea typeface="黑体" panose="02010609060101010101" pitchFamily="49" charset="-122"/>
            </a:endParaRPr>
          </a:p>
          <a:p>
            <a:pPr marL="0" marR="0" lvl="0" indent="0" algn="l" defTabSz="914400" rtl="0" eaLnBrk="1" fontAlgn="base" latinLnBrk="0" hangingPunct="1">
              <a:lnSpc>
                <a:spcPct val="150000"/>
              </a:lnSpc>
              <a:spcBef>
                <a:spcPct val="0"/>
              </a:spcBef>
              <a:spcAft>
                <a:spcPct val="0"/>
              </a:spcAft>
              <a:buClrTx/>
              <a:buSzTx/>
              <a:buFontTx/>
              <a:buNone/>
            </a:pPr>
            <a:r>
              <a:rPr lang="en-US" altLang="zh-CN" sz="2800" dirty="0">
                <a:solidFill>
                  <a:schemeClr val="tx1">
                    <a:lumMod val="75000"/>
                    <a:lumOff val="25000"/>
                  </a:schemeClr>
                </a:solidFill>
                <a:latin typeface="黑体" panose="02010609060101010101" pitchFamily="49" charset="-122"/>
                <a:ea typeface="黑体" panose="02010609060101010101" pitchFamily="49" charset="-122"/>
              </a:rPr>
              <a:t>    </a:t>
            </a:r>
            <a:r>
              <a:rPr lang="zh-CN" altLang="en-US" sz="2800" dirty="0">
                <a:solidFill>
                  <a:schemeClr val="tx1">
                    <a:lumMod val="75000"/>
                    <a:lumOff val="25000"/>
                  </a:schemeClr>
                </a:solidFill>
                <a:latin typeface="黑体" panose="02010609060101010101" pitchFamily="49" charset="-122"/>
                <a:ea typeface="黑体" panose="02010609060101010101" pitchFamily="49" charset="-122"/>
              </a:rPr>
              <a:t>首先，从</a:t>
            </a:r>
            <a:r>
              <a:rPr lang="zh-CN" altLang="en-US" sz="2800" dirty="0">
                <a:solidFill>
                  <a:srgbClr val="FF0000"/>
                </a:solidFill>
                <a:latin typeface="黑体" panose="02010609060101010101" pitchFamily="49" charset="-122"/>
                <a:ea typeface="黑体" panose="02010609060101010101" pitchFamily="49" charset="-122"/>
              </a:rPr>
              <a:t>医学是“仁心仁术”</a:t>
            </a:r>
            <a:r>
              <a:rPr lang="zh-CN" altLang="en-US" sz="2800" dirty="0">
                <a:solidFill>
                  <a:schemeClr val="tx1">
                    <a:lumMod val="75000"/>
                    <a:lumOff val="25000"/>
                  </a:schemeClr>
                </a:solidFill>
                <a:latin typeface="黑体" panose="02010609060101010101" pitchFamily="49" charset="-122"/>
                <a:ea typeface="黑体" panose="02010609060101010101" pitchFamily="49" charset="-122"/>
              </a:rPr>
              <a:t>，</a:t>
            </a:r>
            <a:r>
              <a:rPr lang="zh-CN" altLang="en-US" sz="2800" dirty="0">
                <a:solidFill>
                  <a:srgbClr val="FF0000"/>
                </a:solidFill>
                <a:latin typeface="黑体" panose="02010609060101010101" pitchFamily="49" charset="-122"/>
                <a:ea typeface="黑体" panose="02010609060101010101" pitchFamily="49" charset="-122"/>
              </a:rPr>
              <a:t>以“爱人”为</a:t>
            </a:r>
            <a:endParaRPr lang="zh-CN" altLang="en-US" sz="2800" dirty="0">
              <a:solidFill>
                <a:schemeClr val="tx1">
                  <a:lumMod val="75000"/>
                  <a:lumOff val="25000"/>
                </a:schemeClr>
              </a:solidFill>
              <a:latin typeface="黑体" panose="02010609060101010101" pitchFamily="49" charset="-122"/>
              <a:ea typeface="黑体" panose="02010609060101010101" pitchFamily="49" charset="-122"/>
            </a:endParaRPr>
          </a:p>
        </p:txBody>
      </p:sp>
      <p:pic>
        <p:nvPicPr>
          <p:cNvPr id="9218" name="Picture 2" descr="D:\张智强文档\003-上海中医药大学\009-教务处\001-课程德育建设\德育课程案例收集\《与薛寿鱼书》画像.jpg"/>
          <p:cNvPicPr>
            <a:picLocks noChangeAspect="1" noChangeArrowheads="1"/>
          </p:cNvPicPr>
          <p:nvPr/>
        </p:nvPicPr>
        <p:blipFill>
          <a:blip r:embed="rId1" cstate="print"/>
          <a:srcRect/>
          <a:stretch>
            <a:fillRect/>
          </a:stretch>
        </p:blipFill>
        <p:spPr bwMode="auto">
          <a:xfrm>
            <a:off x="779821" y="996345"/>
            <a:ext cx="3144107" cy="2843807"/>
          </a:xfrm>
          <a:prstGeom prst="rect">
            <a:avLst/>
          </a:prstGeom>
          <a:noFill/>
        </p:spPr>
      </p:pic>
      <p:sp>
        <p:nvSpPr>
          <p:cNvPr id="5" name="矩形 4"/>
          <p:cNvSpPr/>
          <p:nvPr/>
        </p:nvSpPr>
        <p:spPr>
          <a:xfrm>
            <a:off x="701387" y="4001961"/>
            <a:ext cx="7741226" cy="2031325"/>
          </a:xfrm>
          <a:prstGeom prst="rect">
            <a:avLst/>
          </a:prstGeom>
        </p:spPr>
        <p:txBody>
          <a:bodyPr wrap="square">
            <a:spAutoFit/>
          </a:bodyPr>
          <a:lstStyle/>
          <a:p>
            <a:pPr lvl="0" eaLnBrk="0" fontAlgn="base" hangingPunct="0">
              <a:lnSpc>
                <a:spcPct val="150000"/>
              </a:lnSpc>
              <a:spcBef>
                <a:spcPct val="0"/>
              </a:spcBef>
              <a:spcAft>
                <a:spcPct val="0"/>
              </a:spcAft>
            </a:pPr>
            <a:r>
              <a:rPr lang="zh-CN" altLang="en-US" sz="2800" dirty="0">
                <a:solidFill>
                  <a:srgbClr val="FF0000"/>
                </a:solidFill>
                <a:latin typeface="黑体" panose="02010609060101010101" pitchFamily="49" charset="-122"/>
                <a:ea typeface="黑体" panose="02010609060101010101" pitchFamily="49" charset="-122"/>
              </a:rPr>
              <a:t>第一要务</a:t>
            </a:r>
            <a:r>
              <a:rPr lang="zh-CN" altLang="en-US" sz="2800" dirty="0">
                <a:solidFill>
                  <a:schemeClr val="tx1">
                    <a:lumMod val="75000"/>
                    <a:lumOff val="25000"/>
                  </a:schemeClr>
                </a:solidFill>
                <a:latin typeface="黑体" panose="02010609060101010101" pitchFamily="49" charset="-122"/>
                <a:ea typeface="黑体" panose="02010609060101010101" pitchFamily="49" charset="-122"/>
              </a:rPr>
              <a:t>；理学作为儒学的继承与发展，以格物致知为导向，最终目标依然是“</a:t>
            </a:r>
            <a:r>
              <a:rPr lang="zh-CN" altLang="en-US" sz="2800" dirty="0">
                <a:solidFill>
                  <a:srgbClr val="FF0000"/>
                </a:solidFill>
                <a:latin typeface="黑体" panose="02010609060101010101" pitchFamily="49" charset="-122"/>
                <a:ea typeface="黑体" panose="02010609060101010101" pitchFamily="49" charset="-122"/>
              </a:rPr>
              <a:t>知人爱人</a:t>
            </a:r>
            <a:r>
              <a:rPr lang="zh-CN" altLang="en-US" sz="2800" dirty="0">
                <a:solidFill>
                  <a:schemeClr val="tx1">
                    <a:lumMod val="75000"/>
                    <a:lumOff val="25000"/>
                  </a:schemeClr>
                </a:solidFill>
                <a:latin typeface="黑体" panose="02010609060101010101" pitchFamily="49" charset="-122"/>
                <a:ea typeface="黑体" panose="02010609060101010101" pitchFamily="49" charset="-122"/>
              </a:rPr>
              <a:t>”，从这点来看“医学”与“理学”的</a:t>
            </a:r>
            <a:r>
              <a:rPr lang="zh-CN" altLang="en-US" sz="2800" dirty="0">
                <a:solidFill>
                  <a:srgbClr val="FF0000"/>
                </a:solidFill>
                <a:latin typeface="黑体" panose="02010609060101010101" pitchFamily="49" charset="-122"/>
                <a:ea typeface="黑体" panose="02010609060101010101" pitchFamily="49" charset="-122"/>
              </a:rPr>
              <a:t>目标并无不同</a:t>
            </a:r>
            <a:r>
              <a:rPr lang="zh-CN" altLang="en-US" sz="2800" dirty="0">
                <a:solidFill>
                  <a:schemeClr val="tx1">
                    <a:lumMod val="75000"/>
                    <a:lumOff val="25000"/>
                  </a:schemeClr>
                </a:solidFill>
                <a:latin typeface="黑体" panose="02010609060101010101" pitchFamily="49" charset="-122"/>
                <a:ea typeface="黑体" panose="02010609060101010101" pitchFamily="49" charset="-122"/>
              </a:rPr>
              <a:t>。 </a:t>
            </a:r>
            <a:endParaRPr lang="zh-CN" altLang="en-US" sz="2800" dirty="0">
              <a:solidFill>
                <a:schemeClr val="tx1">
                  <a:lumMod val="75000"/>
                  <a:lumOff val="25000"/>
                </a:schemeClr>
              </a:solidFill>
              <a:latin typeface="黑体" panose="02010609060101010101" pitchFamily="49" charset="-122"/>
              <a:ea typeface="黑体" panose="02010609060101010101" pitchFamily="49" charset="-122"/>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37889" name="Rectangle 1"/>
          <p:cNvSpPr>
            <a:spLocks noChangeArrowheads="1"/>
          </p:cNvSpPr>
          <p:nvPr/>
        </p:nvSpPr>
        <p:spPr bwMode="auto">
          <a:xfrm>
            <a:off x="1043608" y="1017603"/>
            <a:ext cx="7416824" cy="4616648"/>
          </a:xfrm>
          <a:prstGeom prst="rect">
            <a:avLst/>
          </a:prstGeom>
          <a:noFill/>
          <a:ln w="9525">
            <a:noFill/>
            <a:miter lim="800000"/>
          </a:ln>
          <a:effectLst/>
        </p:spPr>
        <p:txBody>
          <a:bodyPr vert="horz" wrap="square" lIns="91440" tIns="45720" rIns="91440" bIns="45720" numCol="1" anchor="ctr" anchorCtr="0" compatLnSpc="1">
            <a:spAutoFit/>
          </a:bodyPr>
          <a:lstStyle/>
          <a:p>
            <a:pPr fontAlgn="base">
              <a:lnSpc>
                <a:spcPct val="150000"/>
              </a:lnSpc>
              <a:spcBef>
                <a:spcPct val="0"/>
              </a:spcBef>
              <a:spcAft>
                <a:spcPct val="0"/>
              </a:spcAft>
            </a:pPr>
            <a:r>
              <a:rPr lang="en-US" altLang="zh-CN" sz="2400" dirty="0">
                <a:solidFill>
                  <a:schemeClr val="tx1">
                    <a:lumMod val="75000"/>
                    <a:lumOff val="25000"/>
                  </a:schemeClr>
                </a:solidFill>
                <a:latin typeface="黑体" panose="02010609060101010101" pitchFamily="49" charset="-122"/>
                <a:ea typeface="黑体" panose="02010609060101010101" pitchFamily="49" charset="-122"/>
              </a:rPr>
              <a:t>    </a:t>
            </a:r>
            <a:r>
              <a:rPr lang="zh-CN" altLang="zh-CN" sz="2800" dirty="0">
                <a:solidFill>
                  <a:schemeClr val="tx1">
                    <a:lumMod val="75000"/>
                    <a:lumOff val="25000"/>
                  </a:schemeClr>
                </a:solidFill>
                <a:latin typeface="黑体" panose="02010609060101010101" pitchFamily="49" charset="-122"/>
                <a:ea typeface="黑体" panose="02010609060101010101" pitchFamily="49" charset="-122"/>
              </a:rPr>
              <a:t>其次，从实践的角度上来看，袁枚指出很多所谓</a:t>
            </a:r>
            <a:r>
              <a:rPr lang="zh-CN" altLang="zh-CN" sz="2800" dirty="0">
                <a:solidFill>
                  <a:srgbClr val="FF0000"/>
                </a:solidFill>
                <a:latin typeface="黑体" panose="02010609060101010101" pitchFamily="49" charset="-122"/>
                <a:ea typeface="黑体" panose="02010609060101010101" pitchFamily="49" charset="-122"/>
              </a:rPr>
              <a:t>理学家“流于空谈，疏于实事”</a:t>
            </a:r>
            <a:r>
              <a:rPr lang="zh-CN" altLang="zh-CN" sz="2800" dirty="0">
                <a:solidFill>
                  <a:schemeClr val="tx1">
                    <a:lumMod val="75000"/>
                    <a:lumOff val="25000"/>
                  </a:schemeClr>
                </a:solidFill>
                <a:latin typeface="黑体" panose="02010609060101010101" pitchFamily="49" charset="-122"/>
                <a:ea typeface="黑体" panose="02010609060101010101" pitchFamily="49" charset="-122"/>
              </a:rPr>
              <a:t>，所谓“爱人知人”不过是一纸空文，而</a:t>
            </a:r>
            <a:r>
              <a:rPr lang="zh-CN" altLang="zh-CN" sz="2800" dirty="0">
                <a:solidFill>
                  <a:srgbClr val="FF0000"/>
                </a:solidFill>
                <a:latin typeface="黑体" panose="02010609060101010101" pitchFamily="49" charset="-122"/>
                <a:ea typeface="黑体" panose="02010609060101010101" pitchFamily="49" charset="-122"/>
              </a:rPr>
              <a:t>薛雪用自己的医术实实在在地救人活人，是更加切实地实现了“仁爱”之道</a:t>
            </a:r>
            <a:r>
              <a:rPr lang="zh-CN" altLang="zh-CN" sz="2800" dirty="0">
                <a:solidFill>
                  <a:schemeClr val="tx1">
                    <a:lumMod val="75000"/>
                    <a:lumOff val="25000"/>
                  </a:schemeClr>
                </a:solidFill>
                <a:latin typeface="黑体" panose="02010609060101010101" pitchFamily="49" charset="-122"/>
                <a:ea typeface="黑体" panose="02010609060101010101" pitchFamily="49" charset="-122"/>
              </a:rPr>
              <a:t>。</a:t>
            </a:r>
            <a:endParaRPr lang="zh-CN" altLang="zh-CN" sz="2800" dirty="0">
              <a:solidFill>
                <a:schemeClr val="tx1">
                  <a:lumMod val="75000"/>
                  <a:lumOff val="25000"/>
                </a:schemeClr>
              </a:solidFill>
              <a:latin typeface="黑体" panose="02010609060101010101" pitchFamily="49" charset="-122"/>
              <a:ea typeface="黑体" panose="02010609060101010101" pitchFamily="49" charset="-122"/>
            </a:endParaRPr>
          </a:p>
          <a:p>
            <a:pPr fontAlgn="base">
              <a:lnSpc>
                <a:spcPct val="150000"/>
              </a:lnSpc>
              <a:spcBef>
                <a:spcPct val="0"/>
              </a:spcBef>
              <a:spcAft>
                <a:spcPct val="0"/>
              </a:spcAft>
            </a:pPr>
            <a:r>
              <a:rPr lang="en-US" altLang="zh-CN" sz="2800" dirty="0">
                <a:solidFill>
                  <a:schemeClr val="tx1">
                    <a:lumMod val="75000"/>
                    <a:lumOff val="25000"/>
                  </a:schemeClr>
                </a:solidFill>
                <a:latin typeface="黑体" panose="02010609060101010101" pitchFamily="49" charset="-122"/>
                <a:ea typeface="黑体" panose="02010609060101010101" pitchFamily="49" charset="-122"/>
              </a:rPr>
              <a:t>    </a:t>
            </a:r>
            <a:r>
              <a:rPr lang="zh-CN" altLang="zh-CN" sz="2800" dirty="0">
                <a:solidFill>
                  <a:schemeClr val="tx1">
                    <a:lumMod val="75000"/>
                    <a:lumOff val="25000"/>
                  </a:schemeClr>
                </a:solidFill>
                <a:latin typeface="黑体" panose="02010609060101010101" pitchFamily="49" charset="-122"/>
                <a:ea typeface="黑体" panose="02010609060101010101" pitchFamily="49" charset="-122"/>
              </a:rPr>
              <a:t>结论：</a:t>
            </a:r>
            <a:r>
              <a:rPr lang="zh-CN" altLang="en-US" sz="2800" dirty="0">
                <a:solidFill>
                  <a:srgbClr val="FF0000"/>
                </a:solidFill>
                <a:latin typeface="黑体" panose="02010609060101010101" pitchFamily="49" charset="-122"/>
                <a:ea typeface="黑体" panose="02010609060101010101" pitchFamily="49" charset="-122"/>
              </a:rPr>
              <a:t>医学是德行的一种</a:t>
            </a:r>
            <a:r>
              <a:rPr lang="zh-CN" altLang="en-US" sz="2800" dirty="0">
                <a:solidFill>
                  <a:schemeClr val="tx1">
                    <a:lumMod val="75000"/>
                    <a:lumOff val="25000"/>
                  </a:schemeClr>
                </a:solidFill>
                <a:latin typeface="黑体" panose="02010609060101010101" pitchFamily="49" charset="-122"/>
                <a:ea typeface="黑体" panose="02010609060101010101" pitchFamily="49" charset="-122"/>
              </a:rPr>
              <a:t>，做医生，就是在</a:t>
            </a:r>
            <a:r>
              <a:rPr lang="zh-CN" altLang="en-US" sz="2800" dirty="0">
                <a:solidFill>
                  <a:srgbClr val="FF0000"/>
                </a:solidFill>
                <a:latin typeface="黑体" panose="02010609060101010101" pitchFamily="49" charset="-122"/>
                <a:ea typeface="黑体" panose="02010609060101010101" pitchFamily="49" charset="-122"/>
              </a:rPr>
              <a:t>救人爱人</a:t>
            </a:r>
            <a:r>
              <a:rPr lang="zh-CN" altLang="en-US" sz="2800" dirty="0">
                <a:solidFill>
                  <a:schemeClr val="tx1">
                    <a:lumMod val="75000"/>
                    <a:lumOff val="25000"/>
                  </a:schemeClr>
                </a:solidFill>
                <a:latin typeface="黑体" panose="02010609060101010101" pitchFamily="49" charset="-122"/>
                <a:ea typeface="黑体" panose="02010609060101010101" pitchFamily="49" charset="-122"/>
              </a:rPr>
              <a:t>，</a:t>
            </a:r>
            <a:r>
              <a:rPr lang="zh-CN" altLang="en-US" sz="2800" dirty="0">
                <a:solidFill>
                  <a:srgbClr val="FF0000"/>
                </a:solidFill>
                <a:latin typeface="黑体" panose="02010609060101010101" pitchFamily="49" charset="-122"/>
                <a:ea typeface="黑体" panose="02010609060101010101" pitchFamily="49" charset="-122"/>
              </a:rPr>
              <a:t>实行仁者之道</a:t>
            </a:r>
            <a:r>
              <a:rPr lang="zh-CN" altLang="en-US" sz="2800" dirty="0">
                <a:solidFill>
                  <a:schemeClr val="tx1">
                    <a:lumMod val="75000"/>
                    <a:lumOff val="25000"/>
                  </a:schemeClr>
                </a:solidFill>
                <a:latin typeface="黑体" panose="02010609060101010101" pitchFamily="49" charset="-122"/>
                <a:ea typeface="黑体" panose="02010609060101010101" pitchFamily="49" charset="-122"/>
              </a:rPr>
              <a:t>。 </a:t>
            </a:r>
            <a:endParaRPr lang="zh-CN" altLang="en-US" sz="2800" dirty="0">
              <a:solidFill>
                <a:schemeClr val="tx1">
                  <a:lumMod val="75000"/>
                  <a:lumOff val="25000"/>
                </a:schemeClr>
              </a:solidFill>
              <a:latin typeface="黑体" panose="02010609060101010101" pitchFamily="49" charset="-122"/>
              <a:ea typeface="黑体" panose="02010609060101010101" pitchFamily="49" charset="-122"/>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457200" y="448335"/>
            <a:ext cx="8229600" cy="1143000"/>
          </a:xfrm>
        </p:spPr>
        <p:txBody>
          <a:bodyPr>
            <a:normAutofit/>
          </a:bodyPr>
          <a:lstStyle/>
          <a:p>
            <a:pPr algn="l"/>
            <a:r>
              <a:rPr lang="zh-CN" altLang="en-US" sz="4000" b="1" dirty="0">
                <a:solidFill>
                  <a:srgbClr val="C00000"/>
                </a:solidFill>
                <a:latin typeface="黑体" panose="02010609060101010101" pitchFamily="49" charset="-122"/>
              </a:rPr>
              <a:t>任课老师的体会</a:t>
            </a:r>
            <a:r>
              <a:rPr lang="zh-CN" altLang="en-US" sz="4000" dirty="0">
                <a:solidFill>
                  <a:srgbClr val="C00000"/>
                </a:solidFill>
                <a:latin typeface="黑体" panose="02010609060101010101" pitchFamily="49" charset="-122"/>
              </a:rPr>
              <a:t>：</a:t>
            </a:r>
            <a:endParaRPr lang="zh-CN" altLang="en-US" sz="4000" dirty="0">
              <a:solidFill>
                <a:srgbClr val="C00000"/>
              </a:solidFill>
            </a:endParaRPr>
          </a:p>
        </p:txBody>
      </p:sp>
      <p:sp>
        <p:nvSpPr>
          <p:cNvPr id="5" name="内容占位符 4"/>
          <p:cNvSpPr>
            <a:spLocks noGrp="1"/>
          </p:cNvSpPr>
          <p:nvPr>
            <p:ph idx="1"/>
          </p:nvPr>
        </p:nvSpPr>
        <p:spPr>
          <a:xfrm>
            <a:off x="698304" y="1591335"/>
            <a:ext cx="7931224" cy="4525963"/>
          </a:xfrm>
        </p:spPr>
        <p:txBody>
          <a:bodyPr>
            <a:normAutofit fontScale="92500"/>
          </a:bodyPr>
          <a:lstStyle/>
          <a:p>
            <a:pPr marL="0" indent="0">
              <a:lnSpc>
                <a:spcPct val="150000"/>
              </a:lnSpc>
              <a:buNone/>
            </a:pPr>
            <a:r>
              <a:rPr lang="zh-CN" altLang="en-US" dirty="0">
                <a:solidFill>
                  <a:schemeClr val="tx1">
                    <a:lumMod val="75000"/>
                    <a:lumOff val="25000"/>
                  </a:schemeClr>
                </a:solidFill>
                <a:latin typeface="黑体" panose="02010609060101010101" pitchFamily="49" charset="-122"/>
                <a:ea typeface="黑体" panose="02010609060101010101" pitchFamily="49" charset="-122"/>
              </a:rPr>
              <a:t>    “重字句的教材讲解虽然重要，但</a:t>
            </a:r>
            <a:r>
              <a:rPr lang="zh-CN" altLang="en-US" dirty="0">
                <a:solidFill>
                  <a:srgbClr val="FF0000"/>
                </a:solidFill>
                <a:latin typeface="黑体" panose="02010609060101010101" pitchFamily="49" charset="-122"/>
                <a:ea typeface="黑体" panose="02010609060101010101" pitchFamily="49" charset="-122"/>
              </a:rPr>
              <a:t>显得琐碎</a:t>
            </a:r>
            <a:r>
              <a:rPr lang="zh-CN" altLang="en-US" dirty="0">
                <a:solidFill>
                  <a:schemeClr val="tx1">
                    <a:lumMod val="75000"/>
                    <a:lumOff val="25000"/>
                  </a:schemeClr>
                </a:solidFill>
                <a:latin typeface="黑体" panose="02010609060101010101" pitchFamily="49" charset="-122"/>
                <a:ea typeface="黑体" panose="02010609060101010101" pitchFamily="49" charset="-122"/>
              </a:rPr>
              <a:t>、</a:t>
            </a:r>
            <a:r>
              <a:rPr lang="zh-CN" altLang="en-US" dirty="0">
                <a:solidFill>
                  <a:srgbClr val="FF0000"/>
                </a:solidFill>
                <a:latin typeface="黑体" panose="02010609060101010101" pitchFamily="49" charset="-122"/>
                <a:ea typeface="黑体" panose="02010609060101010101" pitchFamily="49" charset="-122"/>
              </a:rPr>
              <a:t>枯燥乏味</a:t>
            </a:r>
            <a:r>
              <a:rPr lang="zh-CN" altLang="en-US" dirty="0">
                <a:solidFill>
                  <a:schemeClr val="tx1">
                    <a:lumMod val="75000"/>
                    <a:lumOff val="25000"/>
                  </a:schemeClr>
                </a:solidFill>
                <a:latin typeface="黑体" panose="02010609060101010101" pitchFamily="49" charset="-122"/>
                <a:ea typeface="黑体" panose="02010609060101010101" pitchFamily="49" charset="-122"/>
              </a:rPr>
              <a:t>，在原有的教学中穿插进传统文化和医德教育等方面的专题内容，使</a:t>
            </a:r>
            <a:r>
              <a:rPr lang="zh-CN" altLang="en-US" dirty="0">
                <a:solidFill>
                  <a:srgbClr val="FF0000"/>
                </a:solidFill>
                <a:latin typeface="黑体" panose="02010609060101010101" pitchFamily="49" charset="-122"/>
                <a:ea typeface="黑体" panose="02010609060101010101" pitchFamily="49" charset="-122"/>
              </a:rPr>
              <a:t>课堂灵机生动</a:t>
            </a:r>
            <a:r>
              <a:rPr lang="zh-CN" altLang="en-US" dirty="0">
                <a:solidFill>
                  <a:schemeClr val="tx1">
                    <a:lumMod val="75000"/>
                    <a:lumOff val="25000"/>
                  </a:schemeClr>
                </a:solidFill>
                <a:latin typeface="黑体" panose="02010609060101010101" pitchFamily="49" charset="-122"/>
                <a:ea typeface="黑体" panose="02010609060101010101" pitchFamily="49" charset="-122"/>
              </a:rPr>
              <a:t>，</a:t>
            </a:r>
            <a:r>
              <a:rPr lang="zh-CN" altLang="en-US" dirty="0">
                <a:solidFill>
                  <a:srgbClr val="FF0000"/>
                </a:solidFill>
                <a:latin typeface="黑体" panose="02010609060101010101" pitchFamily="49" charset="-122"/>
                <a:ea typeface="黑体" panose="02010609060101010101" pitchFamily="49" charset="-122"/>
              </a:rPr>
              <a:t>学生兴趣盎然</a:t>
            </a:r>
            <a:r>
              <a:rPr lang="zh-CN" altLang="en-US" dirty="0">
                <a:solidFill>
                  <a:schemeClr val="tx1">
                    <a:lumMod val="75000"/>
                    <a:lumOff val="25000"/>
                  </a:schemeClr>
                </a:solidFill>
                <a:latin typeface="黑体" panose="02010609060101010101" pitchFamily="49" charset="-122"/>
                <a:ea typeface="黑体" panose="02010609060101010101" pitchFamily="49" charset="-122"/>
              </a:rPr>
              <a:t>，</a:t>
            </a:r>
            <a:r>
              <a:rPr lang="zh-CN" altLang="en-US" dirty="0">
                <a:solidFill>
                  <a:srgbClr val="FF0000"/>
                </a:solidFill>
                <a:latin typeface="黑体" panose="02010609060101010101" pitchFamily="49" charset="-122"/>
                <a:ea typeface="黑体" panose="02010609060101010101" pitchFamily="49" charset="-122"/>
              </a:rPr>
              <a:t>学习积极性提高</a:t>
            </a:r>
            <a:r>
              <a:rPr lang="zh-CN" altLang="en-US" dirty="0">
                <a:solidFill>
                  <a:schemeClr val="tx1">
                    <a:lumMod val="75000"/>
                    <a:lumOff val="25000"/>
                  </a:schemeClr>
                </a:solidFill>
                <a:latin typeface="黑体" panose="02010609060101010101" pitchFamily="49" charset="-122"/>
                <a:ea typeface="黑体" panose="02010609060101010101" pitchFamily="49" charset="-122"/>
              </a:rPr>
              <a:t>。”</a:t>
            </a:r>
            <a:endParaRPr lang="en-US" altLang="zh-CN" dirty="0">
              <a:solidFill>
                <a:schemeClr val="tx1">
                  <a:lumMod val="75000"/>
                  <a:lumOff val="25000"/>
                </a:schemeClr>
              </a:solidFill>
              <a:latin typeface="黑体" panose="02010609060101010101" pitchFamily="49" charset="-122"/>
              <a:ea typeface="黑体" panose="02010609060101010101" pitchFamily="49" charset="-122"/>
            </a:endParaRPr>
          </a:p>
          <a:p>
            <a:pPr marL="0" indent="0">
              <a:lnSpc>
                <a:spcPct val="150000"/>
              </a:lnSpc>
              <a:buNone/>
            </a:pPr>
            <a:r>
              <a:rPr lang="zh-CN" altLang="en-US" dirty="0">
                <a:solidFill>
                  <a:schemeClr val="tx1">
                    <a:lumMod val="75000"/>
                    <a:lumOff val="25000"/>
                  </a:schemeClr>
                </a:solidFill>
                <a:latin typeface="黑体" panose="02010609060101010101" pitchFamily="49" charset="-122"/>
                <a:ea typeface="黑体" panose="02010609060101010101" pitchFamily="49" charset="-122"/>
              </a:rPr>
              <a:t>    “本案例的设计和实施，很好地体现了医古文教育从</a:t>
            </a:r>
            <a:r>
              <a:rPr lang="zh-CN" altLang="en-US" dirty="0">
                <a:solidFill>
                  <a:srgbClr val="FF0000"/>
                </a:solidFill>
                <a:latin typeface="黑体" panose="02010609060101010101" pitchFamily="49" charset="-122"/>
                <a:ea typeface="黑体" panose="02010609060101010101" pitchFamily="49" charset="-122"/>
              </a:rPr>
              <a:t>文本主导</a:t>
            </a:r>
            <a:r>
              <a:rPr lang="zh-CN" altLang="en-US" dirty="0">
                <a:solidFill>
                  <a:schemeClr val="tx1">
                    <a:lumMod val="75000"/>
                    <a:lumOff val="25000"/>
                  </a:schemeClr>
                </a:solidFill>
                <a:latin typeface="黑体" panose="02010609060101010101" pitchFamily="49" charset="-122"/>
                <a:ea typeface="黑体" panose="02010609060101010101" pitchFamily="49" charset="-122"/>
              </a:rPr>
              <a:t>向</a:t>
            </a:r>
            <a:r>
              <a:rPr lang="zh-CN" altLang="en-US" dirty="0">
                <a:solidFill>
                  <a:srgbClr val="FF0000"/>
                </a:solidFill>
                <a:latin typeface="黑体" panose="02010609060101010101" pitchFamily="49" charset="-122"/>
                <a:ea typeface="黑体" panose="02010609060101010101" pitchFamily="49" charset="-122"/>
              </a:rPr>
              <a:t>人本引导</a:t>
            </a:r>
            <a:r>
              <a:rPr lang="zh-CN" altLang="en-US" dirty="0">
                <a:solidFill>
                  <a:schemeClr val="tx1">
                    <a:lumMod val="75000"/>
                    <a:lumOff val="25000"/>
                  </a:schemeClr>
                </a:solidFill>
                <a:latin typeface="黑体" panose="02010609060101010101" pitchFamily="49" charset="-122"/>
                <a:ea typeface="黑体" panose="02010609060101010101" pitchFamily="49" charset="-122"/>
              </a:rPr>
              <a:t>的过渡。”</a:t>
            </a:r>
            <a:endParaRPr lang="zh-CN" altLang="en-US" dirty="0">
              <a:solidFill>
                <a:schemeClr val="tx1">
                  <a:lumMod val="75000"/>
                  <a:lumOff val="25000"/>
                </a:schemeClr>
              </a:solidFill>
              <a:latin typeface="黑体" panose="02010609060101010101" pitchFamily="49" charset="-122"/>
              <a:ea typeface="黑体" panose="02010609060101010101" pitchFamily="49" charset="-122"/>
            </a:endParaRPr>
          </a:p>
          <a:p>
            <a:endParaRPr lang="zh-CN" altLang="en-US" dirty="0"/>
          </a:p>
        </p:txBody>
      </p:sp>
      <p:sp>
        <p:nvSpPr>
          <p:cNvPr id="2" name="灯片编号占位符 1"/>
          <p:cNvSpPr>
            <a:spLocks noGrp="1"/>
          </p:cNvSpPr>
          <p:nvPr>
            <p:ph type="sldNum" sz="quarter" idx="12"/>
          </p:nvPr>
        </p:nvSpPr>
        <p:spPr/>
        <p:txBody>
          <a:bodyPr/>
          <a:lstStyle/>
          <a:p>
            <a:fld id="{0C913308-F349-4B6D-A68A-DD1791B4A57B}" type="slidenum">
              <a:rPr lang="zh-CN" altLang="en-US" smtClean="0"/>
            </a:fld>
            <a:endParaRPr lang="zh-CN" altLang="en-US" dirty="0"/>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465548" y="458128"/>
            <a:ext cx="8229600" cy="1143000"/>
          </a:xfrm>
        </p:spPr>
        <p:txBody>
          <a:bodyPr>
            <a:normAutofit/>
          </a:bodyPr>
          <a:lstStyle/>
          <a:p>
            <a:pPr algn="l"/>
            <a:r>
              <a:rPr lang="zh-CN" altLang="en-US" sz="4000" dirty="0">
                <a:solidFill>
                  <a:srgbClr val="C00000"/>
                </a:solidFill>
              </a:rPr>
              <a:t>成效与思考：</a:t>
            </a:r>
            <a:endParaRPr lang="zh-CN" altLang="en-US" sz="4000" dirty="0">
              <a:solidFill>
                <a:srgbClr val="C00000"/>
              </a:solidFill>
            </a:endParaRPr>
          </a:p>
        </p:txBody>
      </p:sp>
      <p:sp>
        <p:nvSpPr>
          <p:cNvPr id="2" name="灯片编号占位符 1"/>
          <p:cNvSpPr>
            <a:spLocks noGrp="1"/>
          </p:cNvSpPr>
          <p:nvPr>
            <p:ph type="sldNum" sz="quarter" idx="12"/>
          </p:nvPr>
        </p:nvSpPr>
        <p:spPr/>
        <p:txBody>
          <a:bodyPr/>
          <a:lstStyle/>
          <a:p>
            <a:fld id="{895B4E39-F20D-4CCA-B929-0DDB2BF4E3A1}" type="slidenum">
              <a:rPr lang="zh-CN" altLang="en-US" smtClean="0"/>
            </a:fld>
            <a:endParaRPr lang="zh-CN" altLang="en-US"/>
          </a:p>
        </p:txBody>
      </p:sp>
      <p:pic>
        <p:nvPicPr>
          <p:cNvPr id="5" name="Picture 4" descr="https://timgsa.baidu.com/timg?image&amp;quality=80&amp;size=b9999_10000&amp;sec=1513060851302&amp;di=04dbcfc198f055ad5b8e00d013348011&amp;imgtype=0&amp;src=http%3A%2F%2Fwww.sh1122.com%2Fupimg%2F2015%2F1030%2F74461_0_1446184895.jpg"/>
          <p:cNvPicPr>
            <a:picLocks noGrp="1" noChangeAspect="1" noChangeArrowheads="1"/>
          </p:cNvPicPr>
          <p:nvPr>
            <p:ph idx="1"/>
          </p:nvPr>
        </p:nvPicPr>
        <p:blipFill rotWithShape="1">
          <a:blip r:embed="rId1" cstate="print">
            <a:extLst>
              <a:ext uri="{28A0092B-C50C-407E-A947-70E740481C1C}">
                <a14:useLocalDpi xmlns:a14="http://schemas.microsoft.com/office/drawing/2010/main" val="0"/>
              </a:ext>
            </a:extLst>
          </a:blip>
          <a:srcRect l="4518"/>
          <a:stretch>
            <a:fillRect/>
          </a:stretch>
        </p:blipFill>
        <p:spPr bwMode="auto">
          <a:xfrm>
            <a:off x="640813" y="2420888"/>
            <a:ext cx="3496825" cy="30446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7"/>
          <p:cNvSpPr txBox="1">
            <a:spLocks noChangeArrowheads="1"/>
          </p:cNvSpPr>
          <p:nvPr/>
        </p:nvSpPr>
        <p:spPr bwMode="auto">
          <a:xfrm>
            <a:off x="4332240" y="1821225"/>
            <a:ext cx="4176464" cy="4315027"/>
          </a:xfrm>
          <a:prstGeom prst="rect">
            <a:avLst/>
          </a:prstGeom>
          <a:noFill/>
          <a:ln w="9525">
            <a:noFill/>
            <a:miter lim="800000"/>
          </a:ln>
        </p:spPr>
        <p:txBody>
          <a:bodyPr wrap="square">
            <a:spAutoFit/>
          </a:bodyPr>
          <a:lstStyle/>
          <a:p>
            <a:pPr>
              <a:lnSpc>
                <a:spcPct val="140000"/>
              </a:lnSpc>
            </a:pPr>
            <a:r>
              <a:rPr lang="zh-CN" altLang="en-US" sz="2800" dirty="0">
                <a:latin typeface="黑体" panose="02010609060101010101" pitchFamily="49" charset="-122"/>
                <a:ea typeface="黑体" panose="02010609060101010101" pitchFamily="49" charset="-122"/>
              </a:rPr>
              <a:t>    从学生切身相关和普遍关心的问题入手，力图</a:t>
            </a:r>
            <a:r>
              <a:rPr lang="zh-CN" altLang="en-US" sz="2800" dirty="0">
                <a:solidFill>
                  <a:srgbClr val="FF0000"/>
                </a:solidFill>
                <a:latin typeface="黑体" panose="02010609060101010101" pitchFamily="49" charset="-122"/>
                <a:ea typeface="黑体" panose="02010609060101010101" pitchFamily="49" charset="-122"/>
              </a:rPr>
              <a:t>排解学生面对中医学习、从业的若干困惑</a:t>
            </a:r>
            <a:r>
              <a:rPr lang="zh-CN" altLang="en-US" sz="2800" dirty="0">
                <a:latin typeface="黑体" panose="02010609060101010101" pitchFamily="49" charset="-122"/>
                <a:ea typeface="黑体" panose="02010609060101010101" pitchFamily="49" charset="-122"/>
              </a:rPr>
              <a:t>，增强学生成为一名优秀中医医生的</a:t>
            </a:r>
            <a:r>
              <a:rPr lang="zh-CN" altLang="en-US" sz="2800" dirty="0">
                <a:solidFill>
                  <a:srgbClr val="FF0000"/>
                </a:solidFill>
                <a:latin typeface="黑体" panose="02010609060101010101" pitchFamily="49" charset="-122"/>
                <a:ea typeface="黑体" panose="02010609060101010101" pitchFamily="49" charset="-122"/>
              </a:rPr>
              <a:t>职业认知</a:t>
            </a:r>
            <a:r>
              <a:rPr lang="zh-CN" altLang="en-US" sz="2800" dirty="0">
                <a:latin typeface="黑体" panose="02010609060101010101" pitchFamily="49" charset="-122"/>
                <a:ea typeface="黑体" panose="02010609060101010101" pitchFamily="49" charset="-122"/>
              </a:rPr>
              <a:t>、</a:t>
            </a:r>
            <a:r>
              <a:rPr lang="zh-CN" altLang="en-US" sz="2800" dirty="0">
                <a:solidFill>
                  <a:srgbClr val="FF0000"/>
                </a:solidFill>
                <a:latin typeface="黑体" panose="02010609060101010101" pitchFamily="49" charset="-122"/>
                <a:ea typeface="黑体" panose="02010609060101010101" pitchFamily="49" charset="-122"/>
              </a:rPr>
              <a:t>责任感</a:t>
            </a:r>
            <a:r>
              <a:rPr lang="zh-CN" altLang="en-US" sz="2800" dirty="0">
                <a:latin typeface="黑体" panose="02010609060101010101" pitchFamily="49" charset="-122"/>
                <a:ea typeface="黑体" panose="02010609060101010101" pitchFamily="49" charset="-122"/>
              </a:rPr>
              <a:t>与</a:t>
            </a:r>
            <a:r>
              <a:rPr lang="zh-CN" altLang="en-US" sz="2800" dirty="0">
                <a:solidFill>
                  <a:srgbClr val="FF0000"/>
                </a:solidFill>
                <a:latin typeface="黑体" panose="02010609060101010101" pitchFamily="49" charset="-122"/>
                <a:ea typeface="黑体" panose="02010609060101010101" pitchFamily="49" charset="-122"/>
              </a:rPr>
              <a:t>使命感</a:t>
            </a:r>
            <a:r>
              <a:rPr lang="zh-CN" altLang="en-US" sz="2800" dirty="0">
                <a:latin typeface="黑体" panose="02010609060101010101" pitchFamily="49" charset="-122"/>
                <a:ea typeface="黑体" panose="02010609060101010101" pitchFamily="49" charset="-122"/>
              </a:rPr>
              <a:t>。</a:t>
            </a:r>
            <a:endParaRPr lang="en-US" altLang="zh-CN" sz="2800" dirty="0">
              <a:latin typeface="黑体" panose="02010609060101010101" pitchFamily="49" charset="-122"/>
              <a:ea typeface="黑体" panose="02010609060101010101" pitchFamily="49" charset="-122"/>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r>
              <a:rPr lang="zh-CN" altLang="en-US" sz="4000" dirty="0">
                <a:solidFill>
                  <a:srgbClr val="C00000"/>
                </a:solidFill>
              </a:rPr>
              <a:t>从一门课推广到课程群：</a:t>
            </a:r>
            <a:endParaRPr lang="zh-CN" altLang="en-US" sz="4000" dirty="0">
              <a:solidFill>
                <a:srgbClr val="C00000"/>
              </a:solidFill>
            </a:endParaRPr>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dirty="0"/>
          </a:p>
        </p:txBody>
      </p:sp>
      <p:sp>
        <p:nvSpPr>
          <p:cNvPr id="5" name="TextBox 20"/>
          <p:cNvSpPr txBox="1">
            <a:spLocks noGrp="1"/>
          </p:cNvSpPr>
          <p:nvPr>
            <p:ph idx="1"/>
          </p:nvPr>
        </p:nvSpPr>
        <p:spPr>
          <a:xfrm>
            <a:off x="755576" y="1556792"/>
            <a:ext cx="7931224" cy="4616648"/>
          </a:xfrm>
          <a:prstGeom prst="rect">
            <a:avLst/>
          </a:prstGeom>
          <a:noFill/>
        </p:spPr>
        <p:txBody>
          <a:bodyPr wrap="square">
            <a:spAutoFit/>
          </a:bodyPr>
          <a:lstStyle/>
          <a:p>
            <a:pPr marL="0" indent="0" fontAlgn="auto">
              <a:lnSpc>
                <a:spcPct val="150000"/>
              </a:lnSpc>
              <a:spcBef>
                <a:spcPts val="0"/>
              </a:spcBef>
              <a:spcAft>
                <a:spcPts val="0"/>
              </a:spcAft>
              <a:buNone/>
              <a:defRPr/>
            </a:pPr>
            <a:r>
              <a:rPr lang="zh-CN" altLang="en-US" sz="2800" dirty="0">
                <a:solidFill>
                  <a:schemeClr val="tx1">
                    <a:lumMod val="65000"/>
                    <a:lumOff val="35000"/>
                  </a:schemeClr>
                </a:solidFill>
                <a:latin typeface="黑体" panose="02010609060101010101" pitchFamily="49" charset="-122"/>
                <a:ea typeface="黑体" panose="02010609060101010101" pitchFamily="49" charset="-122"/>
              </a:rPr>
              <a:t>    </a:t>
            </a:r>
            <a:r>
              <a:rPr lang="zh-CN" altLang="en-US" sz="2800" dirty="0">
                <a:latin typeface="黑体" panose="02010609060101010101" pitchFamily="49" charset="-122"/>
                <a:ea typeface="黑体" panose="02010609060101010101" pitchFamily="49" charset="-122"/>
              </a:rPr>
              <a:t>由医古文一门课。推广到</a:t>
            </a:r>
            <a:r>
              <a:rPr lang="zh-CN" altLang="en-US" sz="2800" dirty="0">
                <a:solidFill>
                  <a:srgbClr val="FF0000"/>
                </a:solidFill>
                <a:latin typeface="黑体" panose="02010609060101010101" pitchFamily="49" charset="-122"/>
                <a:ea typeface="黑体" panose="02010609060101010101" pitchFamily="49" charset="-122"/>
              </a:rPr>
              <a:t>中医古汉语通论</a:t>
            </a:r>
            <a:r>
              <a:rPr lang="zh-CN" altLang="en-US" sz="2800" dirty="0">
                <a:latin typeface="黑体" panose="02010609060101010101" pitchFamily="49" charset="-122"/>
                <a:ea typeface="黑体" panose="02010609060101010101" pitchFamily="49" charset="-122"/>
              </a:rPr>
              <a:t>、</a:t>
            </a:r>
            <a:r>
              <a:rPr lang="zh-CN" altLang="en-US" sz="2800" dirty="0">
                <a:solidFill>
                  <a:srgbClr val="FF0000"/>
                </a:solidFill>
                <a:latin typeface="黑体" panose="02010609060101010101" pitchFamily="49" charset="-122"/>
                <a:ea typeface="黑体" panose="02010609060101010101" pitchFamily="49" charset="-122"/>
              </a:rPr>
              <a:t>古代汉语</a:t>
            </a:r>
            <a:r>
              <a:rPr lang="zh-CN" altLang="en-US" sz="2800" dirty="0">
                <a:latin typeface="黑体" panose="02010609060101010101" pitchFamily="49" charset="-122"/>
                <a:ea typeface="黑体" panose="02010609060101010101" pitchFamily="49" charset="-122"/>
              </a:rPr>
              <a:t>、</a:t>
            </a:r>
            <a:r>
              <a:rPr lang="en-US" altLang="zh-CN" sz="2800" dirty="0">
                <a:solidFill>
                  <a:srgbClr val="FF0000"/>
                </a:solidFill>
                <a:latin typeface="黑体" panose="02010609060101010101" pitchFamily="49" charset="-122"/>
                <a:ea typeface="黑体" panose="02010609060101010101" pitchFamily="49" charset="-122"/>
              </a:rPr>
              <a:t>《</a:t>
            </a:r>
            <a:r>
              <a:rPr lang="zh-CN" altLang="en-US" sz="2800" dirty="0">
                <a:solidFill>
                  <a:srgbClr val="FF0000"/>
                </a:solidFill>
                <a:latin typeface="黑体" panose="02010609060101010101" pitchFamily="49" charset="-122"/>
                <a:ea typeface="黑体" panose="02010609060101010101" pitchFamily="49" charset="-122"/>
              </a:rPr>
              <a:t>古文观止</a:t>
            </a:r>
            <a:r>
              <a:rPr lang="en-US" altLang="zh-CN" sz="2800" dirty="0">
                <a:solidFill>
                  <a:srgbClr val="FF0000"/>
                </a:solidFill>
                <a:latin typeface="黑体" panose="02010609060101010101" pitchFamily="49" charset="-122"/>
                <a:ea typeface="黑体" panose="02010609060101010101" pitchFamily="49" charset="-122"/>
              </a:rPr>
              <a:t>》</a:t>
            </a:r>
            <a:r>
              <a:rPr lang="zh-CN" altLang="en-US" sz="2800" dirty="0">
                <a:solidFill>
                  <a:srgbClr val="FF0000"/>
                </a:solidFill>
                <a:latin typeface="黑体" panose="02010609060101010101" pitchFamily="49" charset="-122"/>
                <a:ea typeface="黑体" panose="02010609060101010101" pitchFamily="49" charset="-122"/>
              </a:rPr>
              <a:t>讲读</a:t>
            </a:r>
            <a:r>
              <a:rPr lang="zh-CN" altLang="en-US" sz="2800" dirty="0">
                <a:latin typeface="黑体" panose="02010609060101010101" pitchFamily="49" charset="-122"/>
                <a:ea typeface="黑体" panose="02010609060101010101" pitchFamily="49" charset="-122"/>
              </a:rPr>
              <a:t>、</a:t>
            </a:r>
            <a:r>
              <a:rPr lang="en-US" altLang="zh-CN" sz="2800" dirty="0">
                <a:solidFill>
                  <a:srgbClr val="FF0000"/>
                </a:solidFill>
                <a:latin typeface="黑体" panose="02010609060101010101" pitchFamily="49" charset="-122"/>
                <a:ea typeface="黑体" panose="02010609060101010101" pitchFamily="49" charset="-122"/>
              </a:rPr>
              <a:t>《</a:t>
            </a:r>
            <a:r>
              <a:rPr lang="zh-CN" altLang="en-US" sz="2800" dirty="0">
                <a:solidFill>
                  <a:srgbClr val="FF0000"/>
                </a:solidFill>
                <a:latin typeface="黑体" panose="02010609060101010101" pitchFamily="49" charset="-122"/>
                <a:ea typeface="黑体" panose="02010609060101010101" pitchFamily="49" charset="-122"/>
              </a:rPr>
              <a:t>四书</a:t>
            </a:r>
            <a:r>
              <a:rPr lang="en-US" altLang="zh-CN" sz="2800" dirty="0">
                <a:solidFill>
                  <a:srgbClr val="FF0000"/>
                </a:solidFill>
                <a:latin typeface="黑体" panose="02010609060101010101" pitchFamily="49" charset="-122"/>
                <a:ea typeface="黑体" panose="02010609060101010101" pitchFamily="49" charset="-122"/>
              </a:rPr>
              <a:t>》</a:t>
            </a:r>
            <a:r>
              <a:rPr lang="zh-CN" altLang="en-US" sz="2800" dirty="0">
                <a:solidFill>
                  <a:srgbClr val="FF0000"/>
                </a:solidFill>
                <a:latin typeface="黑体" panose="02010609060101010101" pitchFamily="49" charset="-122"/>
                <a:ea typeface="黑体" panose="02010609060101010101" pitchFamily="49" charset="-122"/>
              </a:rPr>
              <a:t>导读</a:t>
            </a:r>
            <a:r>
              <a:rPr lang="zh-CN" altLang="en-US" sz="2800" dirty="0">
                <a:latin typeface="黑体" panose="02010609060101010101" pitchFamily="49" charset="-122"/>
                <a:ea typeface="黑体" panose="02010609060101010101" pitchFamily="49" charset="-122"/>
              </a:rPr>
              <a:t>、</a:t>
            </a:r>
            <a:r>
              <a:rPr lang="zh-CN" altLang="en-US" sz="2800" dirty="0">
                <a:solidFill>
                  <a:srgbClr val="FF0000"/>
                </a:solidFill>
                <a:latin typeface="黑体" panose="02010609060101010101" pitchFamily="49" charset="-122"/>
                <a:ea typeface="黑体" panose="02010609060101010101" pitchFamily="49" charset="-122"/>
              </a:rPr>
              <a:t>中医古籍校读法</a:t>
            </a:r>
            <a:r>
              <a:rPr lang="zh-CN" altLang="en-US" sz="2800" dirty="0">
                <a:latin typeface="黑体" panose="02010609060101010101" pitchFamily="49" charset="-122"/>
                <a:ea typeface="黑体" panose="02010609060101010101" pitchFamily="49" charset="-122"/>
              </a:rPr>
              <a:t>、</a:t>
            </a:r>
            <a:r>
              <a:rPr lang="zh-CN" altLang="en-US" sz="2800" dirty="0">
                <a:solidFill>
                  <a:srgbClr val="FF0000"/>
                </a:solidFill>
                <a:latin typeface="黑体" panose="02010609060101010101" pitchFamily="49" charset="-122"/>
                <a:ea typeface="黑体" panose="02010609060101010101" pitchFamily="49" charset="-122"/>
              </a:rPr>
              <a:t>古代文化名著赏析</a:t>
            </a:r>
            <a:r>
              <a:rPr lang="zh-CN" altLang="en-US" sz="2800" dirty="0">
                <a:latin typeface="黑体" panose="02010609060101010101" pitchFamily="49" charset="-122"/>
                <a:ea typeface="黑体" panose="02010609060101010101" pitchFamily="49" charset="-122"/>
              </a:rPr>
              <a:t>等。</a:t>
            </a:r>
            <a:endParaRPr lang="en-US" altLang="zh-CN" sz="2800" dirty="0">
              <a:latin typeface="黑体" panose="02010609060101010101" pitchFamily="49" charset="-122"/>
              <a:ea typeface="黑体" panose="02010609060101010101" pitchFamily="49" charset="-122"/>
            </a:endParaRPr>
          </a:p>
          <a:p>
            <a:pPr marL="0" indent="0" fontAlgn="auto">
              <a:lnSpc>
                <a:spcPct val="150000"/>
              </a:lnSpc>
              <a:spcBef>
                <a:spcPts val="0"/>
              </a:spcBef>
              <a:spcAft>
                <a:spcPts val="0"/>
              </a:spcAft>
              <a:buNone/>
              <a:defRPr/>
            </a:pPr>
            <a:r>
              <a:rPr lang="zh-CN" altLang="en-US" sz="2800" dirty="0">
                <a:latin typeface="黑体" panose="02010609060101010101" pitchFamily="49" charset="-122"/>
                <a:ea typeface="黑体" panose="02010609060101010101" pitchFamily="49" charset="-122"/>
              </a:rPr>
              <a:t>    医古文课程，从专业知识的角度而言，是掌握古代语言，更好地继承中医，创新发展中医；</a:t>
            </a:r>
            <a:r>
              <a:rPr lang="zh-CN" altLang="en-US" sz="2800" dirty="0">
                <a:solidFill>
                  <a:srgbClr val="FF0000"/>
                </a:solidFill>
                <a:latin typeface="黑体" panose="02010609060101010101" pitchFamily="49" charset="-122"/>
                <a:ea typeface="黑体" panose="02010609060101010101" pitchFamily="49" charset="-122"/>
              </a:rPr>
              <a:t>从德育的角度</a:t>
            </a:r>
            <a:r>
              <a:rPr lang="zh-CN" altLang="en-US" sz="2800" dirty="0">
                <a:latin typeface="黑体" panose="02010609060101010101" pitchFamily="49" charset="-122"/>
                <a:ea typeface="黑体" panose="02010609060101010101" pitchFamily="49" charset="-122"/>
              </a:rPr>
              <a:t>而言，</a:t>
            </a:r>
            <a:r>
              <a:rPr lang="zh-CN" altLang="en-US" sz="2800" dirty="0">
                <a:solidFill>
                  <a:srgbClr val="FF0000"/>
                </a:solidFill>
                <a:latin typeface="黑体" panose="02010609060101010101" pitchFamily="49" charset="-122"/>
                <a:ea typeface="黑体" panose="02010609060101010101" pitchFamily="49" charset="-122"/>
              </a:rPr>
              <a:t>是要学生们走进古代中医的人生，贴近中医的心灵，成为一名优秀的医生</a:t>
            </a:r>
            <a:r>
              <a:rPr lang="zh-CN" altLang="en-US" sz="2800" dirty="0">
                <a:latin typeface="黑体" panose="02010609060101010101" pitchFamily="49" charset="-122"/>
                <a:ea typeface="黑体" panose="02010609060101010101" pitchFamily="49" charset="-122"/>
              </a:rPr>
              <a:t>。</a:t>
            </a:r>
            <a:endParaRPr lang="zh-CN" altLang="en-US" sz="2800" dirty="0">
              <a:latin typeface="黑体" panose="02010609060101010101" pitchFamily="49" charset="-122"/>
              <a:ea typeface="黑体" panose="02010609060101010101" pitchFamily="49" charset="-12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r>
              <a:rPr lang="zh-CN" altLang="en-US" sz="4000" dirty="0">
                <a:solidFill>
                  <a:srgbClr val="C00000"/>
                </a:solidFill>
              </a:rPr>
              <a:t>例五：体育课的育人功能</a:t>
            </a:r>
            <a:endParaRPr lang="zh-CN" altLang="en-US" sz="4000" dirty="0">
              <a:solidFill>
                <a:srgbClr val="C00000"/>
              </a:solidFill>
            </a:endParaRPr>
          </a:p>
        </p:txBody>
      </p:sp>
      <p:sp>
        <p:nvSpPr>
          <p:cNvPr id="3" name="内容占位符 2"/>
          <p:cNvSpPr>
            <a:spLocks noGrp="1"/>
          </p:cNvSpPr>
          <p:nvPr>
            <p:ph idx="1"/>
          </p:nvPr>
        </p:nvSpPr>
        <p:spPr>
          <a:xfrm>
            <a:off x="429689" y="1653511"/>
            <a:ext cx="4186808" cy="2980927"/>
          </a:xfrm>
        </p:spPr>
        <p:txBody>
          <a:bodyPr>
            <a:normAutofit/>
          </a:bodyPr>
          <a:lstStyle/>
          <a:p>
            <a:pPr>
              <a:lnSpc>
                <a:spcPct val="150000"/>
              </a:lnSpc>
              <a:buNone/>
            </a:pPr>
            <a:r>
              <a:rPr lang="zh-CN" altLang="en-US" sz="2800" dirty="0">
                <a:solidFill>
                  <a:schemeClr val="tx1">
                    <a:lumMod val="75000"/>
                    <a:lumOff val="25000"/>
                  </a:schemeClr>
                </a:solidFill>
                <a:latin typeface="黑体" panose="02010609060101010101" pitchFamily="49" charset="-122"/>
                <a:ea typeface="黑体" panose="02010609060101010101" pitchFamily="49" charset="-122"/>
              </a:rPr>
              <a:t>      学校要求</a:t>
            </a:r>
            <a:r>
              <a:rPr lang="zh-CN" altLang="en-US" sz="2800" dirty="0">
                <a:solidFill>
                  <a:srgbClr val="FF0000"/>
                </a:solidFill>
                <a:latin typeface="黑体" panose="02010609060101010101" pitchFamily="49" charset="-122"/>
                <a:ea typeface="黑体" panose="02010609060101010101" pitchFamily="49" charset="-122"/>
              </a:rPr>
              <a:t>所有课程</a:t>
            </a:r>
            <a:r>
              <a:rPr lang="zh-CN" altLang="en-US" sz="2800" dirty="0">
                <a:solidFill>
                  <a:schemeClr val="tx1">
                    <a:lumMod val="75000"/>
                    <a:lumOff val="25000"/>
                  </a:schemeClr>
                </a:solidFill>
                <a:latin typeface="黑体" panose="02010609060101010101" pitchFamily="49" charset="-122"/>
                <a:ea typeface="黑体" panose="02010609060101010101" pitchFamily="49" charset="-122"/>
              </a:rPr>
              <a:t>都应该渗透社会主义核心价值观教育的内容。</a:t>
            </a:r>
            <a:endParaRPr lang="en-US" altLang="zh-CN" sz="2800" dirty="0">
              <a:solidFill>
                <a:schemeClr val="tx1">
                  <a:lumMod val="75000"/>
                  <a:lumOff val="25000"/>
                </a:schemeClr>
              </a:solidFill>
              <a:latin typeface="黑体" panose="02010609060101010101" pitchFamily="49" charset="-122"/>
              <a:ea typeface="黑体" panose="02010609060101010101" pitchFamily="49" charset="-122"/>
            </a:endParaRPr>
          </a:p>
          <a:p>
            <a:pPr>
              <a:lnSpc>
                <a:spcPct val="150000"/>
              </a:lnSpc>
              <a:buNone/>
            </a:pPr>
            <a:r>
              <a:rPr lang="en-US" altLang="zh-CN" sz="2800" dirty="0">
                <a:solidFill>
                  <a:schemeClr val="tx1">
                    <a:lumMod val="75000"/>
                    <a:lumOff val="25000"/>
                  </a:schemeClr>
                </a:solidFill>
                <a:latin typeface="黑体" panose="02010609060101010101" pitchFamily="49" charset="-122"/>
                <a:ea typeface="黑体" panose="02010609060101010101" pitchFamily="49" charset="-122"/>
              </a:rPr>
              <a:t>      </a:t>
            </a:r>
            <a:r>
              <a:rPr lang="zh-CN" altLang="en-US" sz="2800" dirty="0">
                <a:solidFill>
                  <a:srgbClr val="FF0000"/>
                </a:solidFill>
                <a:latin typeface="黑体" panose="02010609060101010101" pitchFamily="49" charset="-122"/>
                <a:ea typeface="黑体" panose="02010609060101010101" pitchFamily="49" charset="-122"/>
              </a:rPr>
              <a:t>体育课</a:t>
            </a:r>
            <a:r>
              <a:rPr lang="zh-CN" altLang="en-US" sz="2800" dirty="0">
                <a:solidFill>
                  <a:schemeClr val="tx1">
                    <a:lumMod val="75000"/>
                    <a:lumOff val="25000"/>
                  </a:schemeClr>
                </a:solidFill>
                <a:latin typeface="黑体" panose="02010609060101010101" pitchFamily="49" charset="-122"/>
                <a:ea typeface="黑体" panose="02010609060101010101" pitchFamily="49" charset="-122"/>
              </a:rPr>
              <a:t>教师可以把</a:t>
            </a:r>
            <a:endParaRPr lang="zh-CN" altLang="en-US" sz="2800" dirty="0"/>
          </a:p>
        </p:txBody>
      </p:sp>
      <p:pic>
        <p:nvPicPr>
          <p:cNvPr id="4" name="图片 3" descr="http://stock.591hx.com/images/hnimg/20160822/97/14115005834851106325.jpg"/>
          <p:cNvPicPr/>
          <p:nvPr/>
        </p:nvPicPr>
        <p:blipFill rotWithShape="1">
          <a:blip r:embed="rId1" cstate="print"/>
          <a:srcRect r="10127"/>
          <a:stretch>
            <a:fillRect/>
          </a:stretch>
        </p:blipFill>
        <p:spPr bwMode="auto">
          <a:xfrm>
            <a:off x="4788024" y="1988840"/>
            <a:ext cx="3312368" cy="2352261"/>
          </a:xfrm>
          <a:prstGeom prst="rect">
            <a:avLst/>
          </a:prstGeom>
          <a:noFill/>
          <a:ln w="9525">
            <a:noFill/>
            <a:miter lim="800000"/>
            <a:headEnd/>
            <a:tailEnd/>
          </a:ln>
        </p:spPr>
      </p:pic>
      <p:sp>
        <p:nvSpPr>
          <p:cNvPr id="5" name="TextBox 4"/>
          <p:cNvSpPr txBox="1"/>
          <p:nvPr/>
        </p:nvSpPr>
        <p:spPr>
          <a:xfrm>
            <a:off x="755576" y="4341101"/>
            <a:ext cx="7931224" cy="1303177"/>
          </a:xfrm>
          <a:prstGeom prst="rect">
            <a:avLst/>
          </a:prstGeom>
          <a:noFill/>
        </p:spPr>
        <p:txBody>
          <a:bodyPr wrap="square" rtlCol="0">
            <a:spAutoFit/>
          </a:bodyPr>
          <a:lstStyle/>
          <a:p>
            <a:pPr>
              <a:lnSpc>
                <a:spcPct val="150000"/>
              </a:lnSpc>
            </a:pPr>
            <a:r>
              <a:rPr lang="zh-CN" altLang="en-US" sz="2800" dirty="0">
                <a:solidFill>
                  <a:srgbClr val="FF0000"/>
                </a:solidFill>
                <a:latin typeface="黑体" panose="02010609060101010101" pitchFamily="49" charset="-122"/>
                <a:ea typeface="黑体" panose="02010609060101010101" pitchFamily="49" charset="-122"/>
              </a:rPr>
              <a:t>挫折教育</a:t>
            </a:r>
            <a:r>
              <a:rPr lang="zh-CN" altLang="en-US" sz="2800" dirty="0">
                <a:solidFill>
                  <a:schemeClr val="tx1">
                    <a:lumMod val="75000"/>
                    <a:lumOff val="25000"/>
                  </a:schemeClr>
                </a:solidFill>
                <a:latin typeface="黑体" panose="02010609060101010101" pitchFamily="49" charset="-122"/>
                <a:ea typeface="黑体" panose="02010609060101010101" pitchFamily="49" charset="-122"/>
              </a:rPr>
              <a:t>、</a:t>
            </a:r>
            <a:r>
              <a:rPr lang="zh-CN" altLang="en-US" sz="2800" dirty="0">
                <a:solidFill>
                  <a:srgbClr val="FF0000"/>
                </a:solidFill>
                <a:latin typeface="黑体" panose="02010609060101010101" pitchFamily="49" charset="-122"/>
                <a:ea typeface="黑体" panose="02010609060101010101" pitchFamily="49" charset="-122"/>
              </a:rPr>
              <a:t>敬业精神</a:t>
            </a:r>
            <a:r>
              <a:rPr lang="zh-CN" altLang="en-US" sz="2800" dirty="0">
                <a:solidFill>
                  <a:schemeClr val="tx1">
                    <a:lumMod val="75000"/>
                    <a:lumOff val="25000"/>
                  </a:schemeClr>
                </a:solidFill>
                <a:latin typeface="黑体" panose="02010609060101010101" pitchFamily="49" charset="-122"/>
                <a:ea typeface="黑体" panose="02010609060101010101" pitchFamily="49" charset="-122"/>
              </a:rPr>
              <a:t>、</a:t>
            </a:r>
            <a:r>
              <a:rPr lang="zh-CN" altLang="en-US" sz="2800" dirty="0">
                <a:solidFill>
                  <a:srgbClr val="FF0000"/>
                </a:solidFill>
                <a:latin typeface="黑体" panose="02010609060101010101" pitchFamily="49" charset="-122"/>
                <a:ea typeface="黑体" panose="02010609060101010101" pitchFamily="49" charset="-122"/>
              </a:rPr>
              <a:t>团队精神</a:t>
            </a:r>
            <a:r>
              <a:rPr lang="zh-CN" altLang="en-US" sz="2800" dirty="0">
                <a:solidFill>
                  <a:schemeClr val="tx1">
                    <a:lumMod val="75000"/>
                    <a:lumOff val="25000"/>
                  </a:schemeClr>
                </a:solidFill>
                <a:latin typeface="黑体" panose="02010609060101010101" pitchFamily="49" charset="-122"/>
                <a:ea typeface="黑体" panose="02010609060101010101" pitchFamily="49" charset="-122"/>
              </a:rPr>
              <a:t>、</a:t>
            </a:r>
            <a:r>
              <a:rPr lang="zh-CN" altLang="en-US" sz="2800" dirty="0">
                <a:solidFill>
                  <a:srgbClr val="FF0000"/>
                </a:solidFill>
                <a:latin typeface="黑体" panose="02010609060101010101" pitchFamily="49" charset="-122"/>
                <a:ea typeface="黑体" panose="02010609060101010101" pitchFamily="49" charset="-122"/>
              </a:rPr>
              <a:t>规则意识</a:t>
            </a:r>
            <a:r>
              <a:rPr lang="zh-CN" altLang="en-US" sz="2800" dirty="0">
                <a:solidFill>
                  <a:schemeClr val="tx1">
                    <a:lumMod val="75000"/>
                    <a:lumOff val="25000"/>
                  </a:schemeClr>
                </a:solidFill>
                <a:latin typeface="黑体" panose="02010609060101010101" pitchFamily="49" charset="-122"/>
                <a:ea typeface="黑体" panose="02010609060101010101" pitchFamily="49" charset="-122"/>
              </a:rPr>
              <a:t>融入到体育课程中。</a:t>
            </a:r>
            <a:endParaRPr lang="zh-CN" altLang="en-US" sz="2800" dirty="0"/>
          </a:p>
        </p:txBody>
      </p:sp>
      <p:sp>
        <p:nvSpPr>
          <p:cNvPr id="6" name="灯片编号占位符 5"/>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r>
              <a:rPr lang="zh-CN" altLang="en-US" sz="4000" dirty="0">
                <a:solidFill>
                  <a:srgbClr val="C00000"/>
                </a:solidFill>
              </a:rPr>
              <a:t>龙舟精神：</a:t>
            </a:r>
            <a:endParaRPr lang="zh-CN" altLang="en-US" sz="4000" dirty="0">
              <a:solidFill>
                <a:srgbClr val="C00000"/>
              </a:solidFill>
            </a:endParaRPr>
          </a:p>
        </p:txBody>
      </p:sp>
      <p:sp>
        <p:nvSpPr>
          <p:cNvPr id="3" name="内容占位符 2"/>
          <p:cNvSpPr>
            <a:spLocks noGrp="1"/>
          </p:cNvSpPr>
          <p:nvPr>
            <p:ph idx="1"/>
          </p:nvPr>
        </p:nvSpPr>
        <p:spPr>
          <a:xfrm>
            <a:off x="755576" y="1830387"/>
            <a:ext cx="4402832" cy="4525963"/>
          </a:xfrm>
        </p:spPr>
        <p:txBody>
          <a:bodyPr/>
          <a:lstStyle/>
          <a:p>
            <a:pPr marL="0" indent="0">
              <a:lnSpc>
                <a:spcPts val="4600"/>
              </a:lnSpc>
              <a:buNone/>
            </a:pPr>
            <a:r>
              <a:rPr lang="zh-CN" altLang="en-US" dirty="0">
                <a:latin typeface="+mj-ea"/>
                <a:ea typeface="+mj-ea"/>
              </a:rPr>
              <a:t>一、民族精神：</a:t>
            </a:r>
            <a:endParaRPr lang="en-US" altLang="zh-CN" dirty="0">
              <a:latin typeface="+mj-ea"/>
              <a:ea typeface="+mj-ea"/>
            </a:endParaRPr>
          </a:p>
          <a:p>
            <a:pPr marL="0" indent="0">
              <a:lnSpc>
                <a:spcPts val="4600"/>
              </a:lnSpc>
              <a:buNone/>
            </a:pPr>
            <a:r>
              <a:rPr lang="en-US" altLang="zh-CN" dirty="0">
                <a:latin typeface="+mj-ea"/>
                <a:ea typeface="+mj-ea"/>
              </a:rPr>
              <a:t>    </a:t>
            </a:r>
            <a:r>
              <a:rPr lang="zh-CN" altLang="en-US" dirty="0">
                <a:latin typeface="+mj-ea"/>
                <a:ea typeface="+mj-ea"/>
              </a:rPr>
              <a:t>文化</a:t>
            </a:r>
            <a:r>
              <a:rPr lang="zh-CN" altLang="en-US" dirty="0">
                <a:solidFill>
                  <a:srgbClr val="FF0000"/>
                </a:solidFill>
                <a:latin typeface="+mj-ea"/>
                <a:ea typeface="+mj-ea"/>
              </a:rPr>
              <a:t>自信</a:t>
            </a:r>
            <a:r>
              <a:rPr lang="zh-CN" altLang="en-US" dirty="0">
                <a:latin typeface="+mj-ea"/>
                <a:ea typeface="+mj-ea"/>
              </a:rPr>
              <a:t>、</a:t>
            </a:r>
            <a:r>
              <a:rPr lang="en-US" altLang="zh-CN" dirty="0">
                <a:latin typeface="+mj-ea"/>
                <a:ea typeface="+mj-ea"/>
              </a:rPr>
              <a:t> </a:t>
            </a:r>
            <a:r>
              <a:rPr lang="zh-CN" altLang="en-US" dirty="0">
                <a:latin typeface="+mj-ea"/>
                <a:ea typeface="+mj-ea"/>
              </a:rPr>
              <a:t>民族</a:t>
            </a:r>
            <a:r>
              <a:rPr lang="zh-CN" altLang="en-US" dirty="0">
                <a:solidFill>
                  <a:srgbClr val="FF0000"/>
                </a:solidFill>
                <a:latin typeface="+mj-ea"/>
                <a:ea typeface="+mj-ea"/>
              </a:rPr>
              <a:t>自强</a:t>
            </a:r>
            <a:r>
              <a:rPr lang="zh-CN" altLang="en-US" dirty="0">
                <a:latin typeface="+mj-ea"/>
                <a:ea typeface="+mj-ea"/>
              </a:rPr>
              <a:t>；</a:t>
            </a:r>
            <a:endParaRPr lang="en-US" altLang="zh-CN" dirty="0">
              <a:latin typeface="+mj-ea"/>
              <a:ea typeface="+mj-ea"/>
            </a:endParaRPr>
          </a:p>
          <a:p>
            <a:pPr marL="0" indent="0">
              <a:lnSpc>
                <a:spcPts val="4600"/>
              </a:lnSpc>
              <a:buNone/>
            </a:pPr>
            <a:r>
              <a:rPr lang="zh-CN" altLang="en-US" dirty="0">
                <a:latin typeface="+mj-ea"/>
                <a:ea typeface="+mj-ea"/>
              </a:rPr>
              <a:t>二、体育精神：</a:t>
            </a:r>
            <a:endParaRPr lang="en-US" altLang="zh-CN" dirty="0">
              <a:latin typeface="+mj-ea"/>
              <a:ea typeface="+mj-ea"/>
            </a:endParaRPr>
          </a:p>
          <a:p>
            <a:pPr marL="0" indent="0">
              <a:lnSpc>
                <a:spcPts val="4600"/>
              </a:lnSpc>
              <a:buNone/>
            </a:pPr>
            <a:r>
              <a:rPr lang="en-US" altLang="zh-CN" dirty="0">
                <a:latin typeface="+mj-ea"/>
                <a:ea typeface="+mj-ea"/>
              </a:rPr>
              <a:t>  </a:t>
            </a:r>
            <a:r>
              <a:rPr lang="zh-CN" altLang="en-US" dirty="0">
                <a:solidFill>
                  <a:srgbClr val="FF0000"/>
                </a:solidFill>
                <a:latin typeface="+mj-ea"/>
                <a:ea typeface="+mj-ea"/>
              </a:rPr>
              <a:t>团结</a:t>
            </a:r>
            <a:r>
              <a:rPr lang="zh-CN" altLang="en-US" dirty="0">
                <a:latin typeface="+mj-ea"/>
                <a:ea typeface="+mj-ea"/>
              </a:rPr>
              <a:t>、</a:t>
            </a:r>
            <a:r>
              <a:rPr lang="zh-CN" altLang="en-US" dirty="0">
                <a:solidFill>
                  <a:srgbClr val="FF0000"/>
                </a:solidFill>
                <a:latin typeface="+mj-ea"/>
                <a:ea typeface="+mj-ea"/>
              </a:rPr>
              <a:t>拼搏</a:t>
            </a:r>
            <a:r>
              <a:rPr lang="zh-CN" altLang="en-US" dirty="0">
                <a:latin typeface="+mj-ea"/>
                <a:ea typeface="+mj-ea"/>
              </a:rPr>
              <a:t>、</a:t>
            </a:r>
            <a:r>
              <a:rPr lang="zh-CN" altLang="en-US" dirty="0">
                <a:solidFill>
                  <a:srgbClr val="FF0000"/>
                </a:solidFill>
                <a:latin typeface="+mj-ea"/>
                <a:ea typeface="+mj-ea"/>
              </a:rPr>
              <a:t>协作</a:t>
            </a:r>
            <a:r>
              <a:rPr lang="zh-CN" altLang="en-US" dirty="0">
                <a:latin typeface="+mj-ea"/>
                <a:ea typeface="+mj-ea"/>
              </a:rPr>
              <a:t>、</a:t>
            </a:r>
            <a:r>
              <a:rPr lang="zh-CN" altLang="en-US" dirty="0">
                <a:solidFill>
                  <a:srgbClr val="FF0000"/>
                </a:solidFill>
                <a:latin typeface="+mj-ea"/>
                <a:ea typeface="+mj-ea"/>
              </a:rPr>
              <a:t>坚持</a:t>
            </a:r>
            <a:r>
              <a:rPr lang="zh-CN" altLang="en-US" dirty="0">
                <a:latin typeface="+mj-ea"/>
                <a:ea typeface="+mj-ea"/>
              </a:rPr>
              <a:t>、</a:t>
            </a:r>
            <a:r>
              <a:rPr lang="zh-CN" altLang="en-US" dirty="0">
                <a:solidFill>
                  <a:srgbClr val="FF0000"/>
                </a:solidFill>
                <a:latin typeface="+mj-ea"/>
                <a:ea typeface="+mj-ea"/>
              </a:rPr>
              <a:t>超越</a:t>
            </a:r>
            <a:r>
              <a:rPr lang="zh-CN" altLang="en-US" dirty="0">
                <a:latin typeface="+mj-ea"/>
                <a:ea typeface="+mj-ea"/>
              </a:rPr>
              <a:t>自己。</a:t>
            </a:r>
            <a:endParaRPr lang="en-US" altLang="zh-CN" dirty="0">
              <a:latin typeface="+mj-ea"/>
              <a:ea typeface="+mj-ea"/>
            </a:endParaRPr>
          </a:p>
          <a:p>
            <a:pPr marL="0" indent="0">
              <a:buNone/>
            </a:pPr>
            <a:endParaRPr lang="zh-CN" altLang="en-US" dirty="0"/>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187661" y="1401296"/>
            <a:ext cx="3024336" cy="2009592"/>
          </a:xfrm>
          <a:prstGeom prst="rect">
            <a:avLst/>
          </a:prstGeom>
        </p:spPr>
      </p:pic>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8408" y="3956856"/>
            <a:ext cx="3024337" cy="2009592"/>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r>
              <a:rPr lang="zh-CN" altLang="en-US" sz="4000" dirty="0">
                <a:solidFill>
                  <a:srgbClr val="C00000"/>
                </a:solidFill>
                <a:latin typeface="黑体" panose="02010609060101010101" pitchFamily="49" charset="-122"/>
              </a:rPr>
              <a:t>龙舟教学的德育目标：</a:t>
            </a:r>
            <a:endParaRPr lang="zh-CN" altLang="en-US" sz="4000" dirty="0">
              <a:solidFill>
                <a:srgbClr val="C00000"/>
              </a:solidFill>
            </a:endParaRPr>
          </a:p>
        </p:txBody>
      </p:sp>
      <p:sp>
        <p:nvSpPr>
          <p:cNvPr id="3" name="内容占位符 2"/>
          <p:cNvSpPr>
            <a:spLocks noGrp="1"/>
          </p:cNvSpPr>
          <p:nvPr>
            <p:ph idx="1"/>
          </p:nvPr>
        </p:nvSpPr>
        <p:spPr>
          <a:xfrm>
            <a:off x="570384" y="1600074"/>
            <a:ext cx="8003232" cy="2620888"/>
          </a:xfrm>
        </p:spPr>
        <p:txBody>
          <a:bodyPr/>
          <a:lstStyle/>
          <a:p>
            <a:pPr marL="0" indent="0">
              <a:lnSpc>
                <a:spcPct val="150000"/>
              </a:lnSpc>
              <a:buNone/>
            </a:pPr>
            <a:r>
              <a:rPr lang="zh-CN" altLang="en-US" dirty="0">
                <a:latin typeface="黑体" panose="02010609060101010101" pitchFamily="49" charset="-122"/>
                <a:ea typeface="黑体" panose="02010609060101010101" pitchFamily="49" charset="-122"/>
              </a:rPr>
              <a:t>  □ </a:t>
            </a:r>
            <a:r>
              <a:rPr lang="zh-CN" altLang="en-US" dirty="0">
                <a:solidFill>
                  <a:srgbClr val="FF0000"/>
                </a:solidFill>
                <a:latin typeface="黑体" panose="02010609060101010101" pitchFamily="49" charset="-122"/>
                <a:ea typeface="黑体" panose="02010609060101010101" pitchFamily="49" charset="-122"/>
              </a:rPr>
              <a:t>尊重他人</a:t>
            </a:r>
            <a:r>
              <a:rPr lang="zh-CN" altLang="en-US" dirty="0">
                <a:latin typeface="黑体" panose="02010609060101010101" pitchFamily="49" charset="-122"/>
                <a:ea typeface="黑体" panose="02010609060101010101" pitchFamily="49" charset="-122"/>
              </a:rPr>
              <a:t>的感受，</a:t>
            </a:r>
            <a:r>
              <a:rPr lang="zh-CN" altLang="en-US" dirty="0">
                <a:solidFill>
                  <a:srgbClr val="FF0000"/>
                </a:solidFill>
                <a:latin typeface="黑体" panose="02010609060101010101" pitchFamily="49" charset="-122"/>
                <a:ea typeface="黑体" panose="02010609060101010101" pitchFamily="49" charset="-122"/>
              </a:rPr>
              <a:t>接纳他人</a:t>
            </a:r>
            <a:r>
              <a:rPr lang="zh-CN" altLang="en-US" dirty="0">
                <a:latin typeface="黑体" panose="02010609060101010101" pitchFamily="49" charset="-122"/>
                <a:ea typeface="黑体" panose="02010609060101010101" pitchFamily="49" charset="-122"/>
              </a:rPr>
              <a:t>为伙伴；</a:t>
            </a:r>
            <a:endParaRPr lang="en-US" altLang="zh-CN" dirty="0">
              <a:latin typeface="黑体" panose="02010609060101010101" pitchFamily="49" charset="-122"/>
              <a:ea typeface="黑体" panose="02010609060101010101" pitchFamily="49" charset="-122"/>
            </a:endParaRPr>
          </a:p>
          <a:p>
            <a:pPr marL="0" indent="0">
              <a:lnSpc>
                <a:spcPct val="150000"/>
              </a:lnSpc>
              <a:buNone/>
            </a:pP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 用强健的身体，承载</a:t>
            </a:r>
            <a:r>
              <a:rPr lang="zh-CN" altLang="en-US" dirty="0">
                <a:solidFill>
                  <a:srgbClr val="FF0000"/>
                </a:solidFill>
                <a:latin typeface="黑体" panose="02010609060101010101" pitchFamily="49" charset="-122"/>
                <a:ea typeface="黑体" panose="02010609060101010101" pitchFamily="49" charset="-122"/>
              </a:rPr>
              <a:t>坚强的意志</a:t>
            </a:r>
            <a:r>
              <a:rPr lang="zh-CN" altLang="en-US" dirty="0">
                <a:latin typeface="黑体" panose="02010609060101010101" pitchFamily="49" charset="-122"/>
                <a:ea typeface="黑体" panose="02010609060101010101" pitchFamily="49" charset="-122"/>
              </a:rPr>
              <a:t>；</a:t>
            </a:r>
            <a:endParaRPr lang="en-US" altLang="zh-CN" dirty="0">
              <a:latin typeface="黑体" panose="02010609060101010101" pitchFamily="49" charset="-122"/>
              <a:ea typeface="黑体" panose="02010609060101010101" pitchFamily="49" charset="-122"/>
            </a:endParaRPr>
          </a:p>
          <a:p>
            <a:pPr marL="0" indent="0">
              <a:lnSpc>
                <a:spcPct val="150000"/>
              </a:lnSpc>
              <a:buNone/>
            </a:pP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 </a:t>
            </a:r>
            <a:r>
              <a:rPr lang="zh-CN" altLang="en-US" dirty="0">
                <a:solidFill>
                  <a:srgbClr val="FF0000"/>
                </a:solidFill>
                <a:latin typeface="黑体" panose="02010609060101010101" pitchFamily="49" charset="-122"/>
                <a:ea typeface="黑体" panose="02010609060101010101" pitchFamily="49" charset="-122"/>
              </a:rPr>
              <a:t>全力以赴</a:t>
            </a:r>
            <a:r>
              <a:rPr lang="zh-CN" altLang="en-US" dirty="0">
                <a:latin typeface="黑体" panose="02010609060101010101" pitchFamily="49" charset="-122"/>
                <a:ea typeface="黑体" panose="02010609060101010101" pitchFamily="49" charset="-122"/>
              </a:rPr>
              <a:t>，珍惜青春，</a:t>
            </a:r>
            <a:r>
              <a:rPr lang="zh-CN" altLang="en-US" dirty="0">
                <a:solidFill>
                  <a:srgbClr val="FF0000"/>
                </a:solidFill>
                <a:latin typeface="黑体" panose="02010609060101010101" pitchFamily="49" charset="-122"/>
                <a:ea typeface="黑体" panose="02010609060101010101" pitchFamily="49" charset="-122"/>
              </a:rPr>
              <a:t>不气不舍</a:t>
            </a:r>
            <a:r>
              <a:rPr lang="zh-CN" altLang="en-US" dirty="0">
                <a:latin typeface="黑体" panose="02010609060101010101" pitchFamily="49" charset="-122"/>
                <a:ea typeface="黑体" panose="02010609060101010101" pitchFamily="49" charset="-122"/>
              </a:rPr>
              <a:t>。</a:t>
            </a:r>
            <a:endParaRPr lang="zh-CN" altLang="en-US" dirty="0">
              <a:latin typeface="黑体" panose="02010609060101010101" pitchFamily="49" charset="-122"/>
              <a:ea typeface="黑体" panose="02010609060101010101" pitchFamily="49" charset="-122"/>
            </a:endParaRPr>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pic>
        <p:nvPicPr>
          <p:cNvPr id="5" name="图片 4"/>
          <p:cNvPicPr>
            <a:picLocks noChangeAspect="1"/>
          </p:cNvPicPr>
          <p:nvPr/>
        </p:nvPicPr>
        <p:blipFill>
          <a:blip r:embed="rId1"/>
          <a:stretch>
            <a:fillRect/>
          </a:stretch>
        </p:blipFill>
        <p:spPr>
          <a:xfrm>
            <a:off x="1259632" y="4297757"/>
            <a:ext cx="2840501" cy="1920081"/>
          </a:xfrm>
          <a:prstGeom prst="rect">
            <a:avLst/>
          </a:prstGeom>
        </p:spPr>
      </p:pic>
      <p:pic>
        <p:nvPicPr>
          <p:cNvPr id="6" name="图片 5"/>
          <p:cNvPicPr>
            <a:picLocks noChangeAspect="1"/>
          </p:cNvPicPr>
          <p:nvPr/>
        </p:nvPicPr>
        <p:blipFill>
          <a:blip r:embed="rId2"/>
          <a:stretch>
            <a:fillRect/>
          </a:stretch>
        </p:blipFill>
        <p:spPr>
          <a:xfrm>
            <a:off x="4752290" y="4312835"/>
            <a:ext cx="2867710" cy="188992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11560" y="980728"/>
            <a:ext cx="7571184" cy="4752527"/>
          </a:xfrm>
        </p:spPr>
        <p:txBody>
          <a:bodyPr>
            <a:normAutofit/>
          </a:bodyPr>
          <a:lstStyle/>
          <a:p>
            <a:pPr>
              <a:lnSpc>
                <a:spcPct val="200000"/>
              </a:lnSpc>
              <a:buNone/>
            </a:pPr>
            <a:r>
              <a:rPr lang="en-US" altLang="zh-CN" sz="2800" dirty="0">
                <a:latin typeface="黑体" panose="02010609060101010101" pitchFamily="49" charset="-122"/>
                <a:ea typeface="黑体" panose="02010609060101010101" pitchFamily="49" charset="-122"/>
              </a:rPr>
              <a:t>     </a:t>
            </a:r>
            <a:r>
              <a:rPr lang="en-US" altLang="zh-CN" dirty="0">
                <a:latin typeface="黑体" panose="02010609060101010101" pitchFamily="49" charset="-122"/>
                <a:ea typeface="黑体" panose="02010609060101010101" pitchFamily="49" charset="-122"/>
              </a:rPr>
              <a:t>1994</a:t>
            </a:r>
            <a:r>
              <a:rPr lang="zh-CN" altLang="zh-CN" dirty="0">
                <a:latin typeface="黑体" panose="02010609060101010101" pitchFamily="49" charset="-122"/>
                <a:ea typeface="黑体" panose="02010609060101010101" pitchFamily="49" charset="-122"/>
              </a:rPr>
              <a:t>年</a:t>
            </a:r>
            <a:r>
              <a:rPr lang="en-US" altLang="zh-CN" dirty="0">
                <a:latin typeface="黑体" panose="02010609060101010101" pitchFamily="49" charset="-122"/>
                <a:ea typeface="黑体" panose="02010609060101010101" pitchFamily="49" charset="-122"/>
              </a:rPr>
              <a:t>8</a:t>
            </a:r>
            <a:r>
              <a:rPr lang="zh-CN" altLang="zh-CN" dirty="0">
                <a:latin typeface="黑体" panose="02010609060101010101" pitchFamily="49" charset="-122"/>
                <a:ea typeface="黑体" panose="02010609060101010101" pitchFamily="49" charset="-122"/>
              </a:rPr>
              <a:t>月</a:t>
            </a:r>
            <a:r>
              <a:rPr lang="en-US" altLang="zh-CN" dirty="0">
                <a:latin typeface="黑体" panose="02010609060101010101" pitchFamily="49" charset="-122"/>
                <a:ea typeface="黑体" panose="02010609060101010101" pitchFamily="49" charset="-122"/>
              </a:rPr>
              <a:t>31</a:t>
            </a:r>
            <a:r>
              <a:rPr lang="zh-CN" altLang="zh-CN" dirty="0">
                <a:latin typeface="黑体" panose="02010609060101010101" pitchFamily="49" charset="-122"/>
                <a:ea typeface="黑体" panose="02010609060101010101" pitchFamily="49" charset="-122"/>
              </a:rPr>
              <a:t>日颁布的《中共中央关于进一步加强和改进学校德育工作的若干意见》强调“按照不同学科特点，</a:t>
            </a:r>
            <a:r>
              <a:rPr lang="zh-CN" altLang="zh-CN" dirty="0">
                <a:solidFill>
                  <a:srgbClr val="FF0000"/>
                </a:solidFill>
                <a:latin typeface="黑体" panose="02010609060101010101" pitchFamily="49" charset="-122"/>
                <a:ea typeface="黑体" panose="02010609060101010101" pitchFamily="49" charset="-122"/>
              </a:rPr>
              <a:t>促进各类学科与课程同德育的有机结合</a:t>
            </a:r>
            <a:r>
              <a:rPr lang="zh-CN" altLang="en-US" dirty="0">
                <a:latin typeface="黑体" panose="02010609060101010101" pitchFamily="49" charset="-122"/>
                <a:ea typeface="黑体" panose="02010609060101010101" pitchFamily="49" charset="-122"/>
              </a:rPr>
              <a:t>。</a:t>
            </a:r>
            <a:r>
              <a:rPr lang="zh-CN" altLang="zh-CN" dirty="0">
                <a:latin typeface="黑体" panose="02010609060101010101" pitchFamily="49" charset="-122"/>
                <a:ea typeface="黑体" panose="02010609060101010101" pitchFamily="49" charset="-122"/>
              </a:rPr>
              <a:t>”</a:t>
            </a:r>
            <a:endParaRPr lang="zh-CN" altLang="en-US" dirty="0">
              <a:latin typeface="黑体" panose="02010609060101010101" pitchFamily="49" charset="-122"/>
              <a:ea typeface="黑体" panose="02010609060101010101" pitchFamily="49" charset="-122"/>
            </a:endParaRPr>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dirty="0"/>
          </a:p>
        </p:txBody>
      </p:sp>
      <p:pic>
        <p:nvPicPr>
          <p:cNvPr id="5" name="Picture 46" descr="IMG_9732_副本_副本"/>
          <p:cNvPicPr>
            <a:picLocks noGrp="1" noChangeAspect="1" noChangeArrowheads="1"/>
          </p:cNvPicPr>
          <p:nvPr>
            <p:ph idx="1"/>
          </p:nvPr>
        </p:nvPicPr>
        <p:blipFill>
          <a:blip r:embed="rId1" cstate="print"/>
          <a:srcRect/>
          <a:stretch>
            <a:fillRect/>
          </a:stretch>
        </p:blipFill>
        <p:spPr bwMode="auto">
          <a:xfrm>
            <a:off x="899592" y="688899"/>
            <a:ext cx="2664296" cy="1998222"/>
          </a:xfrm>
          <a:prstGeom prst="rect">
            <a:avLst/>
          </a:prstGeom>
          <a:noFill/>
          <a:ln w="9525">
            <a:noFill/>
            <a:miter lim="800000"/>
            <a:headEnd/>
            <a:tailEnd/>
          </a:ln>
        </p:spPr>
      </p:pic>
      <p:pic>
        <p:nvPicPr>
          <p:cNvPr id="6" name="Picture 47" descr="IMG_1879_副本"/>
          <p:cNvPicPr>
            <a:picLocks noChangeAspect="1" noChangeArrowheads="1"/>
          </p:cNvPicPr>
          <p:nvPr/>
        </p:nvPicPr>
        <p:blipFill>
          <a:blip r:embed="rId2" cstate="print"/>
          <a:srcRect/>
          <a:stretch>
            <a:fillRect/>
          </a:stretch>
        </p:blipFill>
        <p:spPr bwMode="auto">
          <a:xfrm>
            <a:off x="4572000" y="968828"/>
            <a:ext cx="3408289" cy="2308402"/>
          </a:xfrm>
          <a:prstGeom prst="rect">
            <a:avLst/>
          </a:prstGeom>
          <a:noFill/>
          <a:ln w="9525">
            <a:noFill/>
            <a:miter lim="800000"/>
            <a:headEnd/>
            <a:tailEnd/>
          </a:ln>
        </p:spPr>
      </p:pic>
      <p:sp>
        <p:nvSpPr>
          <p:cNvPr id="7" name="矩形 6"/>
          <p:cNvSpPr/>
          <p:nvPr/>
        </p:nvSpPr>
        <p:spPr>
          <a:xfrm>
            <a:off x="730895" y="2742363"/>
            <a:ext cx="3744416" cy="637675"/>
          </a:xfrm>
          <a:prstGeom prst="rect">
            <a:avLst/>
          </a:prstGeom>
        </p:spPr>
        <p:txBody>
          <a:bodyPr wrap="square">
            <a:spAutoFit/>
          </a:bodyPr>
          <a:lstStyle/>
          <a:p>
            <a:pPr algn="just">
              <a:lnSpc>
                <a:spcPct val="150000"/>
              </a:lnSpc>
            </a:pPr>
            <a:r>
              <a:rPr lang="zh-CN" altLang="en-US" sz="2800" dirty="0">
                <a:latin typeface="仿宋" panose="02010609060101010101" pitchFamily="49" charset="-122"/>
                <a:ea typeface="仿宋" panose="02010609060101010101" pitchFamily="49" charset="-122"/>
              </a:rPr>
              <a:t>体能游戏：</a:t>
            </a:r>
            <a:r>
              <a:rPr lang="zh-CN" altLang="en-US" sz="2800" dirty="0">
                <a:solidFill>
                  <a:srgbClr val="FF0000"/>
                </a:solidFill>
                <a:latin typeface="黑体" panose="02010609060101010101" pitchFamily="49" charset="-122"/>
                <a:ea typeface="黑体" panose="02010609060101010101" pitchFamily="49" charset="-122"/>
              </a:rPr>
              <a:t>送战友</a:t>
            </a:r>
            <a:endParaRPr lang="zh-CN" altLang="en-US" sz="2800" dirty="0">
              <a:solidFill>
                <a:srgbClr val="FF0000"/>
              </a:solidFill>
              <a:latin typeface="黑体" panose="02010609060101010101" pitchFamily="49" charset="-122"/>
              <a:ea typeface="黑体" panose="02010609060101010101" pitchFamily="49" charset="-122"/>
            </a:endParaRPr>
          </a:p>
        </p:txBody>
      </p:sp>
      <p:sp>
        <p:nvSpPr>
          <p:cNvPr id="8" name="矩形 7"/>
          <p:cNvSpPr/>
          <p:nvPr/>
        </p:nvSpPr>
        <p:spPr>
          <a:xfrm>
            <a:off x="4238107" y="3429000"/>
            <a:ext cx="4076074" cy="2677656"/>
          </a:xfrm>
          <a:prstGeom prst="rect">
            <a:avLst/>
          </a:prstGeom>
        </p:spPr>
        <p:txBody>
          <a:bodyPr wrap="square">
            <a:spAutoFit/>
          </a:bodyPr>
          <a:lstStyle/>
          <a:p>
            <a:pPr algn="just">
              <a:lnSpc>
                <a:spcPct val="150000"/>
              </a:lnSpc>
            </a:pPr>
            <a:r>
              <a:rPr lang="zh-CN" altLang="en-US" sz="2800" dirty="0">
                <a:solidFill>
                  <a:srgbClr val="FF0000"/>
                </a:solidFill>
                <a:latin typeface="+mj-ea"/>
                <a:ea typeface="+mj-ea"/>
              </a:rPr>
              <a:t>怎样接纳他人</a:t>
            </a:r>
            <a:r>
              <a:rPr lang="zh-CN" altLang="en-US" sz="2800" dirty="0">
                <a:latin typeface="仿宋" panose="02010609060101010101" pitchFamily="49" charset="-122"/>
                <a:ea typeface="仿宋" panose="02010609060101010101" pitchFamily="49" charset="-122"/>
              </a:rPr>
              <a:t>：如果遇到打桨、泼水、错误动作、配合失误怎么办？</a:t>
            </a:r>
            <a:r>
              <a:rPr lang="zh-CN" altLang="en-US" sz="2800" dirty="0">
                <a:solidFill>
                  <a:srgbClr val="FF0000"/>
                </a:solidFill>
                <a:latin typeface="黑体" panose="02010609060101010101" pitchFamily="49" charset="-122"/>
                <a:ea typeface="黑体" panose="02010609060101010101" pitchFamily="49" charset="-122"/>
              </a:rPr>
              <a:t>宽容</a:t>
            </a:r>
            <a:r>
              <a:rPr lang="zh-CN" altLang="en-US" sz="2800" dirty="0">
                <a:latin typeface="仿宋" panose="02010609060101010101" pitchFamily="49" charset="-122"/>
                <a:ea typeface="仿宋" panose="02010609060101010101" pitchFamily="49" charset="-122"/>
              </a:rPr>
              <a:t>态度和</a:t>
            </a:r>
            <a:r>
              <a:rPr lang="zh-CN" altLang="en-US" sz="2800" dirty="0">
                <a:solidFill>
                  <a:srgbClr val="FF0000"/>
                </a:solidFill>
                <a:latin typeface="黑体" panose="02010609060101010101" pitchFamily="49" charset="-122"/>
                <a:ea typeface="黑体" panose="02010609060101010101" pitchFamily="49" charset="-122"/>
              </a:rPr>
              <a:t>协作</a:t>
            </a:r>
            <a:r>
              <a:rPr lang="zh-CN" altLang="en-US" sz="2800" dirty="0">
                <a:latin typeface="仿宋" panose="02010609060101010101" pitchFamily="49" charset="-122"/>
                <a:ea typeface="仿宋" panose="02010609060101010101" pitchFamily="49" charset="-122"/>
              </a:rPr>
              <a:t>精神。</a:t>
            </a:r>
            <a:endParaRPr lang="zh-CN" altLang="en-US" sz="2800" dirty="0">
              <a:latin typeface="仿宋" panose="02010609060101010101" pitchFamily="49" charset="-122"/>
              <a:ea typeface="仿宋" panose="02010609060101010101" pitchFamily="49" charset="-122"/>
            </a:endParaRPr>
          </a:p>
        </p:txBody>
      </p:sp>
      <p:pic>
        <p:nvPicPr>
          <p:cNvPr id="3" name="图片 2"/>
          <p:cNvPicPr>
            <a:picLocks noChangeAspect="1"/>
          </p:cNvPicPr>
          <p:nvPr/>
        </p:nvPicPr>
        <p:blipFill>
          <a:blip r:embed="rId3"/>
          <a:stretch>
            <a:fillRect/>
          </a:stretch>
        </p:blipFill>
        <p:spPr>
          <a:xfrm>
            <a:off x="899592" y="3696066"/>
            <a:ext cx="2664296" cy="1774765"/>
          </a:xfrm>
          <a:prstGeom prst="rect">
            <a:avLst/>
          </a:prstGeom>
        </p:spPr>
      </p:pic>
      <p:sp>
        <p:nvSpPr>
          <p:cNvPr id="9" name="文本框 8"/>
          <p:cNvSpPr txBox="1"/>
          <p:nvPr/>
        </p:nvSpPr>
        <p:spPr>
          <a:xfrm>
            <a:off x="523580" y="5659364"/>
            <a:ext cx="3416320" cy="523220"/>
          </a:xfrm>
          <a:prstGeom prst="rect">
            <a:avLst/>
          </a:prstGeom>
          <a:noFill/>
        </p:spPr>
        <p:txBody>
          <a:bodyPr wrap="none" rtlCol="0">
            <a:spAutoFit/>
          </a:bodyPr>
          <a:lstStyle/>
          <a:p>
            <a:r>
              <a:rPr lang="zh-CN" altLang="en-US" sz="2800" dirty="0">
                <a:latin typeface="仿宋" panose="02010609060101010101" pitchFamily="49" charset="-122"/>
                <a:ea typeface="仿宋" panose="02010609060101010101" pitchFamily="49" charset="-122"/>
              </a:rPr>
              <a:t>体能训练：</a:t>
            </a:r>
            <a:r>
              <a:rPr lang="zh-CN" altLang="en-US" sz="2800" dirty="0">
                <a:solidFill>
                  <a:srgbClr val="FF0000"/>
                </a:solidFill>
                <a:latin typeface="黑体" panose="02010609060101010101" pitchFamily="49" charset="-122"/>
                <a:ea typeface="黑体" panose="02010609060101010101" pitchFamily="49" charset="-122"/>
              </a:rPr>
              <a:t>坚强意志</a:t>
            </a:r>
            <a:endParaRPr lang="zh-CN" altLang="en-US" sz="2800" dirty="0">
              <a:solidFill>
                <a:srgbClr val="FF0000"/>
              </a:solidFill>
              <a:latin typeface="黑体" panose="02010609060101010101" pitchFamily="49" charset="-122"/>
              <a:ea typeface="黑体" panose="02010609060101010101" pitchFamily="49" charset="-122"/>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r>
              <a:rPr lang="zh-CN" altLang="en-US" sz="4000" dirty="0">
                <a:solidFill>
                  <a:srgbClr val="C00000"/>
                </a:solidFill>
              </a:rPr>
              <a:t>学生反馈情况：</a:t>
            </a:r>
            <a:endParaRPr lang="zh-CN" altLang="en-US" sz="4000" dirty="0">
              <a:solidFill>
                <a:srgbClr val="C00000"/>
              </a:solidFill>
            </a:endParaRPr>
          </a:p>
        </p:txBody>
      </p:sp>
      <p:pic>
        <p:nvPicPr>
          <p:cNvPr id="6" name="内容占位符 5"/>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720539" y="1576118"/>
            <a:ext cx="7702922" cy="4621752"/>
          </a:xfrm>
        </p:spPr>
      </p:pic>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r>
              <a:rPr lang="zh-CN" altLang="en-US" sz="4000" dirty="0">
                <a:solidFill>
                  <a:srgbClr val="C00000"/>
                </a:solidFill>
              </a:rPr>
              <a:t>比赛成绩明显提升：</a:t>
            </a:r>
            <a:endParaRPr lang="zh-CN" altLang="en-US" sz="4000" dirty="0">
              <a:solidFill>
                <a:srgbClr val="C00000"/>
              </a:solidFill>
            </a:endParaRPr>
          </a:p>
        </p:txBody>
      </p:sp>
      <p:pic>
        <p:nvPicPr>
          <p:cNvPr id="5" name="内容占位符 4"/>
          <p:cNvPicPr>
            <a:picLocks noGrp="1" noChangeAspect="1"/>
          </p:cNvPicPr>
          <p:nvPr>
            <p:ph idx="1"/>
          </p:nvPr>
        </p:nvPicPr>
        <p:blipFill>
          <a:blip r:embed="rId1"/>
          <a:stretch>
            <a:fillRect/>
          </a:stretch>
        </p:blipFill>
        <p:spPr>
          <a:xfrm>
            <a:off x="590170" y="1604794"/>
            <a:ext cx="3938820" cy="2952328"/>
          </a:xfrm>
          <a:prstGeom prst="rect">
            <a:avLst/>
          </a:prstGeom>
        </p:spPr>
      </p:pic>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pic>
        <p:nvPicPr>
          <p:cNvPr id="6" name="图片 5"/>
          <p:cNvPicPr>
            <a:picLocks noChangeAspect="1"/>
          </p:cNvPicPr>
          <p:nvPr/>
        </p:nvPicPr>
        <p:blipFill>
          <a:blip r:embed="rId2"/>
          <a:stretch>
            <a:fillRect/>
          </a:stretch>
        </p:blipFill>
        <p:spPr>
          <a:xfrm>
            <a:off x="2639386" y="4021472"/>
            <a:ext cx="3779207" cy="2517440"/>
          </a:xfrm>
          <a:prstGeom prst="rect">
            <a:avLst/>
          </a:prstGeom>
        </p:spPr>
      </p:pic>
      <p:pic>
        <p:nvPicPr>
          <p:cNvPr id="7" name="图片 6"/>
          <p:cNvPicPr>
            <a:picLocks noChangeAspect="1"/>
          </p:cNvPicPr>
          <p:nvPr/>
        </p:nvPicPr>
        <p:blipFill>
          <a:blip r:embed="rId3"/>
          <a:stretch>
            <a:fillRect/>
          </a:stretch>
        </p:blipFill>
        <p:spPr>
          <a:xfrm>
            <a:off x="5111618" y="1988841"/>
            <a:ext cx="3537380" cy="265785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r>
              <a:rPr lang="zh-CN" altLang="en-US" sz="4000" dirty="0">
                <a:solidFill>
                  <a:srgbClr val="C00000"/>
                </a:solidFill>
              </a:rPr>
              <a:t>例六：外语教学中的德育功能</a:t>
            </a:r>
            <a:endParaRPr lang="zh-CN" altLang="en-US" sz="4000" dirty="0">
              <a:solidFill>
                <a:srgbClr val="C00000"/>
              </a:solidFill>
            </a:endParaRPr>
          </a:p>
        </p:txBody>
      </p:sp>
      <p:sp>
        <p:nvSpPr>
          <p:cNvPr id="3" name="内容占位符 2"/>
          <p:cNvSpPr>
            <a:spLocks noGrp="1"/>
          </p:cNvSpPr>
          <p:nvPr>
            <p:ph idx="1"/>
          </p:nvPr>
        </p:nvSpPr>
        <p:spPr>
          <a:xfrm>
            <a:off x="803016" y="1613646"/>
            <a:ext cx="5750184" cy="844680"/>
          </a:xfrm>
        </p:spPr>
        <p:txBody>
          <a:bodyPr>
            <a:normAutofit/>
          </a:bodyPr>
          <a:lstStyle/>
          <a:p>
            <a:pPr>
              <a:lnSpc>
                <a:spcPct val="150000"/>
              </a:lnSpc>
              <a:buNone/>
            </a:pPr>
            <a:r>
              <a:rPr lang="zh-CN" altLang="en-US" sz="2800" dirty="0">
                <a:latin typeface="黑体" panose="02010609060101010101" pitchFamily="49" charset="-122"/>
                <a:ea typeface="黑体" panose="02010609060101010101" pitchFamily="49" charset="-122"/>
              </a:rPr>
              <a:t>设置专题，引领学生的价值追求：</a:t>
            </a:r>
            <a:endParaRPr lang="en-US" altLang="zh-CN" sz="2800" dirty="0">
              <a:latin typeface="黑体" panose="02010609060101010101" pitchFamily="49" charset="-122"/>
              <a:ea typeface="黑体" panose="02010609060101010101" pitchFamily="49" charset="-122"/>
            </a:endParaRPr>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pic>
        <p:nvPicPr>
          <p:cNvPr id="5" name="图片 4"/>
          <p:cNvPicPr>
            <a:picLocks noChangeAspect="1"/>
          </p:cNvPicPr>
          <p:nvPr/>
        </p:nvPicPr>
        <p:blipFill>
          <a:blip r:embed="rId1"/>
          <a:stretch>
            <a:fillRect/>
          </a:stretch>
        </p:blipFill>
        <p:spPr>
          <a:xfrm>
            <a:off x="4692768" y="2835335"/>
            <a:ext cx="3575569" cy="2592288"/>
          </a:xfrm>
          <a:prstGeom prst="rect">
            <a:avLst/>
          </a:prstGeom>
        </p:spPr>
      </p:pic>
      <p:sp>
        <p:nvSpPr>
          <p:cNvPr id="6" name="矩形 5"/>
          <p:cNvSpPr/>
          <p:nvPr/>
        </p:nvSpPr>
        <p:spPr>
          <a:xfrm>
            <a:off x="803016" y="2458326"/>
            <a:ext cx="3648218" cy="3323987"/>
          </a:xfrm>
          <a:prstGeom prst="rect">
            <a:avLst/>
          </a:prstGeom>
        </p:spPr>
        <p:txBody>
          <a:bodyPr wrap="square">
            <a:spAutoFit/>
          </a:bodyPr>
          <a:lstStyle/>
          <a:p>
            <a:pPr>
              <a:lnSpc>
                <a:spcPct val="150000"/>
              </a:lnSpc>
              <a:buNone/>
            </a:pPr>
            <a:r>
              <a:rPr lang="zh-CN" altLang="en-US" sz="2800" dirty="0">
                <a:latin typeface="黑体" panose="02010609060101010101" pitchFamily="49" charset="-122"/>
                <a:ea typeface="黑体" panose="02010609060101010101" pitchFamily="49" charset="-122"/>
              </a:rPr>
              <a:t>第一类专题，组织学生阅读、讨论</a:t>
            </a:r>
            <a:r>
              <a:rPr lang="zh-CN" altLang="en-US" sz="2800" dirty="0">
                <a:solidFill>
                  <a:srgbClr val="FF0000"/>
                </a:solidFill>
                <a:latin typeface="黑体" panose="02010609060101010101" pitchFamily="49" charset="-122"/>
                <a:ea typeface="黑体" panose="02010609060101010101" pitchFamily="49" charset="-122"/>
              </a:rPr>
              <a:t>国际文献中有关中医药的报道</a:t>
            </a:r>
            <a:r>
              <a:rPr lang="zh-CN" altLang="en-US" sz="2800" dirty="0">
                <a:latin typeface="黑体" panose="02010609060101010101" pitchFamily="49" charset="-122"/>
                <a:ea typeface="黑体" panose="02010609060101010101" pitchFamily="49" charset="-122"/>
              </a:rPr>
              <a:t>，提升学生的</a:t>
            </a:r>
            <a:r>
              <a:rPr lang="zh-CN" altLang="en-US" sz="2800" dirty="0">
                <a:solidFill>
                  <a:srgbClr val="FF0000"/>
                </a:solidFill>
                <a:latin typeface="黑体" panose="02010609060101010101" pitchFamily="49" charset="-122"/>
                <a:ea typeface="黑体" panose="02010609060101010101" pitchFamily="49" charset="-122"/>
              </a:rPr>
              <a:t>专业认同</a:t>
            </a:r>
            <a:r>
              <a:rPr lang="zh-CN" altLang="en-US" sz="2800" dirty="0">
                <a:latin typeface="黑体" panose="02010609060101010101" pitchFamily="49" charset="-122"/>
                <a:ea typeface="黑体" panose="02010609060101010101" pitchFamily="49" charset="-122"/>
              </a:rPr>
              <a:t>、</a:t>
            </a:r>
            <a:r>
              <a:rPr lang="zh-CN" altLang="en-US" sz="2800" dirty="0">
                <a:solidFill>
                  <a:srgbClr val="FF0000"/>
                </a:solidFill>
                <a:latin typeface="黑体" panose="02010609060101010101" pitchFamily="49" charset="-122"/>
                <a:ea typeface="黑体" panose="02010609060101010101" pitchFamily="49" charset="-122"/>
              </a:rPr>
              <a:t>爱国情怀</a:t>
            </a:r>
            <a:r>
              <a:rPr lang="zh-CN" altLang="en-US" sz="2800" dirty="0">
                <a:latin typeface="黑体" panose="02010609060101010101" pitchFamily="49" charset="-122"/>
                <a:ea typeface="黑体" panose="02010609060101010101" pitchFamily="49" charset="-122"/>
              </a:rPr>
              <a:t>；</a:t>
            </a:r>
            <a:endParaRPr lang="en-US" altLang="zh-CN" sz="2800" dirty="0">
              <a:latin typeface="黑体" panose="02010609060101010101" pitchFamily="49" charset="-122"/>
              <a:ea typeface="黑体" panose="02010609060101010101" pitchFamily="49" charset="-122"/>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1" y="692696"/>
            <a:ext cx="4114799" cy="5663654"/>
          </a:xfrm>
        </p:spPr>
        <p:txBody>
          <a:bodyPr>
            <a:normAutofit lnSpcReduction="10000"/>
          </a:bodyPr>
          <a:lstStyle/>
          <a:p>
            <a:pPr marL="0" indent="0">
              <a:lnSpc>
                <a:spcPct val="150000"/>
              </a:lnSpc>
              <a:buNone/>
            </a:pPr>
            <a:r>
              <a:rPr lang="zh-CN" altLang="en-US" dirty="0">
                <a:latin typeface="黑体" panose="02010609060101010101" pitchFamily="49" charset="-122"/>
                <a:ea typeface="黑体" panose="02010609060101010101" pitchFamily="49" charset="-122"/>
              </a:rPr>
              <a:t>第二类专题，组织学生阅读、讨论国内外有关</a:t>
            </a:r>
            <a:r>
              <a:rPr lang="zh-CN" altLang="en-US" dirty="0">
                <a:solidFill>
                  <a:srgbClr val="FF0000"/>
                </a:solidFill>
                <a:latin typeface="黑体" panose="02010609060101010101" pitchFamily="49" charset="-122"/>
                <a:ea typeface="黑体" panose="02010609060101010101" pitchFamily="49" charset="-122"/>
              </a:rPr>
              <a:t>中国热点问题的报道</a:t>
            </a:r>
            <a:r>
              <a:rPr lang="zh-CN" altLang="en-US" dirty="0">
                <a:latin typeface="黑体" panose="02010609060101010101" pitchFamily="49" charset="-122"/>
                <a:ea typeface="黑体" panose="02010609060101010101" pitchFamily="49" charset="-122"/>
              </a:rPr>
              <a:t>，了解中国和西方国家的不同文化背景和政治立场，培养学生的</a:t>
            </a:r>
            <a:r>
              <a:rPr lang="zh-CN" altLang="en-US" dirty="0">
                <a:solidFill>
                  <a:srgbClr val="FF0000"/>
                </a:solidFill>
                <a:latin typeface="黑体" panose="02010609060101010101" pitchFamily="49" charset="-122"/>
                <a:ea typeface="黑体" panose="02010609060101010101" pitchFamily="49" charset="-122"/>
              </a:rPr>
              <a:t>理性思维</a:t>
            </a:r>
            <a:r>
              <a:rPr lang="zh-CN" altLang="en-US" dirty="0">
                <a:latin typeface="黑体" panose="02010609060101010101" pitchFamily="49" charset="-122"/>
                <a:ea typeface="黑体" panose="02010609060101010101" pitchFamily="49" charset="-122"/>
              </a:rPr>
              <a:t>和</a:t>
            </a:r>
            <a:r>
              <a:rPr lang="zh-CN" altLang="en-US" dirty="0">
                <a:solidFill>
                  <a:srgbClr val="FF0000"/>
                </a:solidFill>
                <a:latin typeface="黑体" panose="02010609060101010101" pitchFamily="49" charset="-122"/>
                <a:ea typeface="黑体" panose="02010609060101010101" pitchFamily="49" charset="-122"/>
              </a:rPr>
              <a:t>爱国情怀</a:t>
            </a:r>
            <a:r>
              <a:rPr lang="zh-CN" altLang="en-US" dirty="0">
                <a:latin typeface="黑体" panose="02010609060101010101" pitchFamily="49" charset="-122"/>
                <a:ea typeface="黑体" panose="02010609060101010101" pitchFamily="49" charset="-122"/>
              </a:rPr>
              <a:t>。</a:t>
            </a:r>
            <a:endParaRPr lang="zh-CN" altLang="en-US" dirty="0"/>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pic>
        <p:nvPicPr>
          <p:cNvPr id="5" name="图片 4"/>
          <p:cNvPicPr>
            <a:picLocks noChangeAspect="1"/>
          </p:cNvPicPr>
          <p:nvPr/>
        </p:nvPicPr>
        <p:blipFill>
          <a:blip r:embed="rId1"/>
          <a:stretch>
            <a:fillRect/>
          </a:stretch>
        </p:blipFill>
        <p:spPr>
          <a:xfrm>
            <a:off x="994563" y="2532111"/>
            <a:ext cx="3073381" cy="1838224"/>
          </a:xfrm>
          <a:prstGeom prst="rect">
            <a:avLst/>
          </a:prstGeom>
        </p:spPr>
      </p:pic>
      <p:pic>
        <p:nvPicPr>
          <p:cNvPr id="6" name="图片 5"/>
          <p:cNvPicPr>
            <a:picLocks noChangeAspect="1"/>
          </p:cNvPicPr>
          <p:nvPr/>
        </p:nvPicPr>
        <p:blipFill>
          <a:blip r:embed="rId2"/>
          <a:stretch>
            <a:fillRect/>
          </a:stretch>
        </p:blipFill>
        <p:spPr>
          <a:xfrm>
            <a:off x="1001499" y="655552"/>
            <a:ext cx="3066445" cy="1830714"/>
          </a:xfrm>
          <a:prstGeom prst="rect">
            <a:avLst/>
          </a:prstGeom>
        </p:spPr>
      </p:pic>
      <p:pic>
        <p:nvPicPr>
          <p:cNvPr id="7" name="图片 6"/>
          <p:cNvPicPr>
            <a:picLocks noChangeAspect="1"/>
          </p:cNvPicPr>
          <p:nvPr/>
        </p:nvPicPr>
        <p:blipFill>
          <a:blip r:embed="rId3"/>
          <a:stretch>
            <a:fillRect/>
          </a:stretch>
        </p:blipFill>
        <p:spPr>
          <a:xfrm>
            <a:off x="1001499" y="4416180"/>
            <a:ext cx="3073382" cy="1837989"/>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531691"/>
            <a:ext cx="8229600" cy="5993653"/>
          </a:xfrm>
        </p:spPr>
        <p:txBody>
          <a:bodyPr>
            <a:normAutofit/>
          </a:bodyPr>
          <a:lstStyle/>
          <a:p>
            <a:pPr marL="0" indent="0">
              <a:lnSpc>
                <a:spcPct val="150000"/>
              </a:lnSpc>
              <a:buNone/>
            </a:pPr>
            <a:r>
              <a:rPr lang="zh-CN" altLang="en-US" sz="2800" dirty="0">
                <a:latin typeface="黑体" panose="02010609060101010101" pitchFamily="49" charset="-122"/>
                <a:ea typeface="黑体" panose="02010609060101010101" pitchFamily="49" charset="-122"/>
              </a:rPr>
              <a:t>    第三类专题：</a:t>
            </a:r>
            <a:r>
              <a:rPr lang="zh-CN" altLang="zh-CN" sz="2800" dirty="0">
                <a:latin typeface="黑体" panose="02010609060101010101" pitchFamily="49" charset="-122"/>
                <a:ea typeface="黑体" panose="02010609060101010101" pitchFamily="49" charset="-122"/>
              </a:rPr>
              <a:t>挖掘</a:t>
            </a:r>
            <a:r>
              <a:rPr lang="zh-CN" altLang="en-US" sz="2800" dirty="0">
                <a:solidFill>
                  <a:srgbClr val="FF0000"/>
                </a:solidFill>
                <a:latin typeface="黑体" panose="02010609060101010101" pitchFamily="49" charset="-122"/>
                <a:ea typeface="黑体" panose="02010609060101010101" pitchFamily="49" charset="-122"/>
              </a:rPr>
              <a:t>英文名篇中</a:t>
            </a:r>
            <a:r>
              <a:rPr lang="zh-CN" altLang="zh-CN" sz="2800" dirty="0">
                <a:solidFill>
                  <a:srgbClr val="FF0000"/>
                </a:solidFill>
                <a:latin typeface="黑体" panose="02010609060101010101" pitchFamily="49" charset="-122"/>
                <a:ea typeface="黑体" panose="02010609060101010101" pitchFamily="49" charset="-122"/>
              </a:rPr>
              <a:t>的价值理念</a:t>
            </a:r>
            <a:r>
              <a:rPr lang="zh-CN" altLang="en-US" sz="2800" dirty="0">
                <a:latin typeface="黑体" panose="02010609060101010101" pitchFamily="49" charset="-122"/>
                <a:ea typeface="黑体" panose="02010609060101010101" pitchFamily="49" charset="-122"/>
              </a:rPr>
              <a:t>。如</a:t>
            </a:r>
            <a:r>
              <a:rPr lang="zh-CN" altLang="zh-CN" sz="2800" dirty="0">
                <a:latin typeface="黑体" panose="02010609060101010101" pitchFamily="49" charset="-122"/>
                <a:ea typeface="黑体" panose="02010609060101010101" pitchFamily="49" charset="-122"/>
              </a:rPr>
              <a:t>马丁·路德金</a:t>
            </a:r>
            <a:r>
              <a:rPr lang="zh-CN" altLang="zh-CN" sz="2800" dirty="0">
                <a:solidFill>
                  <a:srgbClr val="FF0000"/>
                </a:solidFill>
                <a:latin typeface="黑体" panose="02010609060101010101" pitchFamily="49" charset="-122"/>
                <a:ea typeface="黑体" panose="02010609060101010101" pitchFamily="49" charset="-122"/>
              </a:rPr>
              <a:t>《我有一个梦想》</a:t>
            </a:r>
            <a:r>
              <a:rPr lang="zh-CN" altLang="en-US" sz="2800" dirty="0">
                <a:latin typeface="黑体" panose="02010609060101010101" pitchFamily="49" charset="-122"/>
                <a:ea typeface="黑体" panose="02010609060101010101" pitchFamily="49" charset="-122"/>
              </a:rPr>
              <a:t>，</a:t>
            </a:r>
            <a:r>
              <a:rPr lang="zh-CN" altLang="zh-CN" sz="2800" dirty="0">
                <a:latin typeface="黑体" panose="02010609060101010101" pitchFamily="49" charset="-122"/>
                <a:ea typeface="黑体" panose="02010609060101010101" pitchFamily="49" charset="-122"/>
              </a:rPr>
              <a:t>安排学生课外调研美国黑人被奴役、解放、隔离、歧视的历史和现在仍很尖锐的种族问题</a:t>
            </a:r>
            <a:r>
              <a:rPr lang="zh-CN" altLang="en-US" sz="2800" dirty="0">
                <a:latin typeface="黑体" panose="02010609060101010101" pitchFamily="49" charset="-122"/>
                <a:ea typeface="黑体" panose="02010609060101010101" pitchFamily="49" charset="-122"/>
              </a:rPr>
              <a:t>。</a:t>
            </a:r>
            <a:r>
              <a:rPr lang="zh-CN" altLang="zh-CN" sz="2800" dirty="0">
                <a:latin typeface="黑体" panose="02010609060101010101" pitchFamily="49" charset="-122"/>
                <a:ea typeface="黑体" panose="02010609060101010101" pitchFamily="49" charset="-122"/>
              </a:rPr>
              <a:t>又</a:t>
            </a:r>
            <a:r>
              <a:rPr lang="zh-CN" altLang="en-US" sz="2800" dirty="0">
                <a:latin typeface="黑体" panose="02010609060101010101" pitchFamily="49" charset="-122"/>
                <a:ea typeface="黑体" panose="02010609060101010101" pitchFamily="49" charset="-122"/>
              </a:rPr>
              <a:t>比</a:t>
            </a:r>
            <a:r>
              <a:rPr lang="zh-CN" altLang="zh-CN" sz="2800" dirty="0">
                <a:latin typeface="黑体" panose="02010609060101010101" pitchFamily="49" charset="-122"/>
                <a:ea typeface="黑体" panose="02010609060101010101" pitchFamily="49" charset="-122"/>
              </a:rPr>
              <a:t>如</a:t>
            </a:r>
            <a:r>
              <a:rPr lang="zh-CN" altLang="zh-CN" sz="2800" dirty="0">
                <a:solidFill>
                  <a:srgbClr val="FF0000"/>
                </a:solidFill>
                <a:latin typeface="黑体" panose="02010609060101010101" pitchFamily="49" charset="-122"/>
                <a:ea typeface="黑体" panose="02010609060101010101" pitchFamily="49" charset="-122"/>
              </a:rPr>
              <a:t>《成为一个纯粹的美国女孩》</a:t>
            </a:r>
            <a:r>
              <a:rPr lang="zh-CN" altLang="en-US" sz="2800" dirty="0">
                <a:latin typeface="黑体" panose="02010609060101010101" pitchFamily="49" charset="-122"/>
                <a:ea typeface="黑体" panose="02010609060101010101" pitchFamily="49" charset="-122"/>
              </a:rPr>
              <a:t>，</a:t>
            </a:r>
            <a:r>
              <a:rPr lang="zh-CN" altLang="zh-CN" sz="2800" dirty="0">
                <a:latin typeface="黑体" panose="02010609060101010101" pitchFamily="49" charset="-122"/>
                <a:ea typeface="黑体" panose="02010609060101010101" pitchFamily="49" charset="-122"/>
              </a:rPr>
              <a:t>作者痛苦回忆</a:t>
            </a:r>
            <a:r>
              <a:rPr lang="zh-CN" altLang="en-US" sz="2800" dirty="0">
                <a:latin typeface="黑体" panose="02010609060101010101" pitchFamily="49" charset="-122"/>
                <a:ea typeface="黑体" panose="02010609060101010101" pitchFamily="49" charset="-122"/>
              </a:rPr>
              <a:t>了</a:t>
            </a:r>
            <a:r>
              <a:rPr lang="zh-CN" altLang="zh-CN" sz="2800" dirty="0">
                <a:latin typeface="黑体" panose="02010609060101010101" pitchFamily="49" charset="-122"/>
                <a:ea typeface="黑体" panose="02010609060101010101" pitchFamily="49" charset="-122"/>
              </a:rPr>
              <a:t>童年学习中文的经历。描写</a:t>
            </a:r>
            <a:r>
              <a:rPr lang="zh-CN" altLang="en-US" sz="2800" dirty="0">
                <a:latin typeface="黑体" panose="02010609060101010101" pitchFamily="49" charset="-122"/>
                <a:ea typeface="黑体" panose="02010609060101010101" pitchFamily="49" charset="-122"/>
              </a:rPr>
              <a:t>了</a:t>
            </a:r>
            <a:r>
              <a:rPr lang="zh-CN" altLang="zh-CN" sz="2800" dirty="0">
                <a:latin typeface="黑体" panose="02010609060101010101" pitchFamily="49" charset="-122"/>
                <a:ea typeface="黑体" panose="02010609060101010101" pitchFamily="49" charset="-122"/>
              </a:rPr>
              <a:t>一个出生在美国唐人街华裔小女孩千方百计</a:t>
            </a:r>
            <a:r>
              <a:rPr lang="zh-CN" altLang="en-US" sz="2800" dirty="0">
                <a:latin typeface="黑体" panose="02010609060101010101" pitchFamily="49" charset="-122"/>
                <a:ea typeface="黑体" panose="02010609060101010101" pitchFamily="49" charset="-122"/>
              </a:rPr>
              <a:t>想</a:t>
            </a:r>
            <a:r>
              <a:rPr lang="zh-CN" altLang="zh-CN" sz="2800" dirty="0">
                <a:latin typeface="黑体" panose="02010609060101010101" pitchFamily="49" charset="-122"/>
                <a:ea typeface="黑体" panose="02010609060101010101" pitchFamily="49" charset="-122"/>
              </a:rPr>
              <a:t>摆脱中国传统文化束缚，最后还是失败了。表面上</a:t>
            </a:r>
            <a:r>
              <a:rPr lang="zh-CN" altLang="en-US" sz="2800" dirty="0">
                <a:latin typeface="黑体" panose="02010609060101010101" pitchFamily="49" charset="-122"/>
                <a:ea typeface="黑体" panose="02010609060101010101" pitchFamily="49" charset="-122"/>
              </a:rPr>
              <a:t>看</a:t>
            </a:r>
            <a:r>
              <a:rPr lang="zh-CN" altLang="zh-CN" sz="2800" dirty="0">
                <a:latin typeface="黑体" panose="02010609060101010101" pitchFamily="49" charset="-122"/>
                <a:ea typeface="黑体" panose="02010609060101010101" pitchFamily="49" charset="-122"/>
              </a:rPr>
              <a:t>，她</a:t>
            </a:r>
            <a:r>
              <a:rPr lang="zh-CN" altLang="en-US" sz="2800" dirty="0">
                <a:latin typeface="黑体" panose="02010609060101010101" pitchFamily="49" charset="-122"/>
                <a:ea typeface="黑体" panose="02010609060101010101" pitchFamily="49" charset="-122"/>
              </a:rPr>
              <a:t>最</a:t>
            </a:r>
            <a:r>
              <a:rPr lang="zh-CN" altLang="zh-CN" sz="2800" dirty="0">
                <a:latin typeface="黑体" panose="02010609060101010101" pitchFamily="49" charset="-122"/>
                <a:ea typeface="黑体" panose="02010609060101010101" pitchFamily="49" charset="-122"/>
              </a:rPr>
              <a:t>终不去中文学校</a:t>
            </a:r>
            <a:r>
              <a:rPr lang="zh-CN" altLang="en-US" sz="2800" dirty="0">
                <a:latin typeface="黑体" panose="02010609060101010101" pitchFamily="49" charset="-122"/>
                <a:ea typeface="黑体" panose="02010609060101010101" pitchFamily="49" charset="-122"/>
              </a:rPr>
              <a:t>了</a:t>
            </a:r>
            <a:r>
              <a:rPr lang="zh-CN" altLang="zh-CN" sz="2800" dirty="0">
                <a:latin typeface="黑体" panose="02010609060101010101" pitchFamily="49" charset="-122"/>
                <a:ea typeface="黑体" panose="02010609060101010101" pitchFamily="49" charset="-122"/>
              </a:rPr>
              <a:t>，但</a:t>
            </a:r>
            <a:r>
              <a:rPr lang="zh-CN" altLang="zh-CN" sz="2800" dirty="0">
                <a:solidFill>
                  <a:srgbClr val="FF0000"/>
                </a:solidFill>
                <a:latin typeface="黑体" panose="02010609060101010101" pitchFamily="49" charset="-122"/>
                <a:ea typeface="黑体" panose="02010609060101010101" pitchFamily="49" charset="-122"/>
              </a:rPr>
              <a:t>她永远无法</a:t>
            </a:r>
            <a:r>
              <a:rPr lang="zh-CN" altLang="en-US" sz="2800" dirty="0">
                <a:solidFill>
                  <a:srgbClr val="FF0000"/>
                </a:solidFill>
                <a:latin typeface="黑体" panose="02010609060101010101" pitchFamily="49" charset="-122"/>
                <a:ea typeface="黑体" panose="02010609060101010101" pitchFamily="49" charset="-122"/>
              </a:rPr>
              <a:t>摆脱</a:t>
            </a:r>
            <a:r>
              <a:rPr lang="zh-CN" altLang="zh-CN" sz="2800" dirty="0">
                <a:solidFill>
                  <a:srgbClr val="FF0000"/>
                </a:solidFill>
                <a:latin typeface="黑体" panose="02010609060101010101" pitchFamily="49" charset="-122"/>
                <a:ea typeface="黑体" panose="02010609060101010101" pitchFamily="49" charset="-122"/>
              </a:rPr>
              <a:t>与祖先连</a:t>
            </a:r>
            <a:r>
              <a:rPr lang="zh-CN" altLang="en-US" sz="2800" dirty="0">
                <a:solidFill>
                  <a:srgbClr val="FF0000"/>
                </a:solidFill>
                <a:latin typeface="黑体" panose="02010609060101010101" pitchFamily="49" charset="-122"/>
                <a:ea typeface="黑体" panose="02010609060101010101" pitchFamily="49" charset="-122"/>
              </a:rPr>
              <a:t>在一起</a:t>
            </a:r>
            <a:r>
              <a:rPr lang="zh-CN" altLang="zh-CN" sz="2800" dirty="0">
                <a:solidFill>
                  <a:srgbClr val="FF0000"/>
                </a:solidFill>
                <a:latin typeface="黑体" panose="02010609060101010101" pitchFamily="49" charset="-122"/>
                <a:ea typeface="黑体" panose="02010609060101010101" pitchFamily="49" charset="-122"/>
              </a:rPr>
              <a:t>的中国根和流淌在体内的中国血</a:t>
            </a:r>
            <a:r>
              <a:rPr lang="zh-CN" altLang="zh-CN" sz="2800" dirty="0">
                <a:latin typeface="黑体" panose="02010609060101010101" pitchFamily="49" charset="-122"/>
                <a:ea typeface="黑体" panose="02010609060101010101" pitchFamily="49" charset="-122"/>
              </a:rPr>
              <a:t>。</a:t>
            </a:r>
            <a:endParaRPr lang="zh-CN" altLang="en-US" sz="2800" dirty="0">
              <a:latin typeface="黑体" panose="02010609060101010101" pitchFamily="49" charset="-122"/>
              <a:ea typeface="黑体" panose="02010609060101010101" pitchFamily="49" charset="-122"/>
            </a:endParaRPr>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r>
              <a:rPr lang="zh-CN" altLang="en-US" sz="4000" dirty="0">
                <a:solidFill>
                  <a:srgbClr val="C00000"/>
                </a:solidFill>
              </a:rPr>
              <a:t>例七：法学教学中的探索</a:t>
            </a:r>
            <a:endParaRPr lang="zh-CN" altLang="en-US" sz="4000" dirty="0">
              <a:solidFill>
                <a:srgbClr val="C00000"/>
              </a:solidFill>
            </a:endParaRPr>
          </a:p>
        </p:txBody>
      </p:sp>
      <p:sp>
        <p:nvSpPr>
          <p:cNvPr id="3" name="内容占位符 2"/>
          <p:cNvSpPr>
            <a:spLocks noGrp="1"/>
          </p:cNvSpPr>
          <p:nvPr>
            <p:ph idx="1"/>
          </p:nvPr>
        </p:nvSpPr>
        <p:spPr>
          <a:xfrm>
            <a:off x="4849488" y="1546400"/>
            <a:ext cx="3538736" cy="2683604"/>
          </a:xfrm>
        </p:spPr>
        <p:txBody>
          <a:bodyPr>
            <a:normAutofit/>
          </a:bodyPr>
          <a:lstStyle/>
          <a:p>
            <a:pPr marL="0" indent="0">
              <a:lnSpc>
                <a:spcPct val="150000"/>
              </a:lnSpc>
              <a:buNone/>
            </a:pPr>
            <a:r>
              <a:rPr lang="zh-CN" altLang="en-US" sz="2800" dirty="0">
                <a:latin typeface="黑体" panose="02010609060101010101" pitchFamily="49" charset="-122"/>
                <a:ea typeface="黑体" panose="02010609060101010101" pitchFamily="49" charset="-122"/>
              </a:rPr>
              <a:t> 比如在</a:t>
            </a:r>
            <a:r>
              <a:rPr lang="en-US" altLang="zh-CN" sz="2800" dirty="0">
                <a:latin typeface="黑体" panose="02010609060101010101" pitchFamily="49" charset="-122"/>
                <a:ea typeface="黑体" panose="02010609060101010101" pitchFamily="49" charset="-122"/>
              </a:rPr>
              <a:t>《</a:t>
            </a:r>
            <a:r>
              <a:rPr lang="zh-CN" altLang="en-US" sz="2800" dirty="0">
                <a:latin typeface="黑体" panose="02010609060101010101" pitchFamily="49" charset="-122"/>
                <a:ea typeface="黑体" panose="02010609060101010101" pitchFamily="49" charset="-122"/>
              </a:rPr>
              <a:t>国际公法</a:t>
            </a:r>
            <a:r>
              <a:rPr lang="en-US" altLang="zh-CN" sz="2800" dirty="0">
                <a:latin typeface="黑体" panose="02010609060101010101" pitchFamily="49" charset="-122"/>
                <a:ea typeface="黑体" panose="02010609060101010101" pitchFamily="49" charset="-122"/>
              </a:rPr>
              <a:t>》</a:t>
            </a:r>
            <a:r>
              <a:rPr lang="zh-CN" altLang="en-US" sz="2800" dirty="0">
                <a:latin typeface="黑体" panose="02010609060101010101" pitchFamily="49" charset="-122"/>
                <a:ea typeface="黑体" panose="02010609060101010101" pitchFamily="49" charset="-122"/>
              </a:rPr>
              <a:t>教学中，结合专业知识的讲解，采用案例教学、视频教学、讨</a:t>
            </a:r>
            <a:endParaRPr lang="zh-CN" altLang="en-US" sz="2800" dirty="0">
              <a:latin typeface="黑体" panose="02010609060101010101" pitchFamily="49" charset="-122"/>
              <a:ea typeface="黑体" panose="02010609060101010101" pitchFamily="49" charset="-122"/>
            </a:endParaRPr>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dirty="0"/>
          </a:p>
        </p:txBody>
      </p:sp>
      <p:pic>
        <p:nvPicPr>
          <p:cNvPr id="5" name="图片 4"/>
          <p:cNvPicPr>
            <a:picLocks noChangeAspect="1"/>
          </p:cNvPicPr>
          <p:nvPr/>
        </p:nvPicPr>
        <p:blipFill>
          <a:blip r:embed="rId1"/>
          <a:stretch>
            <a:fillRect/>
          </a:stretch>
        </p:blipFill>
        <p:spPr>
          <a:xfrm>
            <a:off x="1027457" y="1796689"/>
            <a:ext cx="3538736" cy="2045512"/>
          </a:xfrm>
          <a:prstGeom prst="rect">
            <a:avLst/>
          </a:prstGeom>
        </p:spPr>
      </p:pic>
      <p:sp>
        <p:nvSpPr>
          <p:cNvPr id="6" name="矩形 5"/>
          <p:cNvSpPr/>
          <p:nvPr/>
        </p:nvSpPr>
        <p:spPr>
          <a:xfrm>
            <a:off x="591672" y="4135697"/>
            <a:ext cx="7934962" cy="2031325"/>
          </a:xfrm>
          <a:prstGeom prst="rect">
            <a:avLst/>
          </a:prstGeom>
        </p:spPr>
        <p:txBody>
          <a:bodyPr wrap="square">
            <a:spAutoFit/>
          </a:bodyPr>
          <a:lstStyle/>
          <a:p>
            <a:pPr>
              <a:lnSpc>
                <a:spcPct val="150000"/>
              </a:lnSpc>
            </a:pPr>
            <a:r>
              <a:rPr lang="zh-CN" altLang="en-US" sz="2800" dirty="0">
                <a:latin typeface="黑体" panose="02010609060101010101" pitchFamily="49" charset="-122"/>
                <a:ea typeface="黑体" panose="02010609060101010101" pitchFamily="49" charset="-122"/>
              </a:rPr>
              <a:t>论等方法，将钓鱼岛问题作为典型案例，</a:t>
            </a:r>
            <a:r>
              <a:rPr lang="zh-CN" altLang="en-US" sz="2800" dirty="0">
                <a:solidFill>
                  <a:srgbClr val="FF0000"/>
                </a:solidFill>
                <a:latin typeface="黑体" panose="02010609060101010101" pitchFamily="49" charset="-122"/>
                <a:ea typeface="黑体" panose="02010609060101010101" pitchFamily="49" charset="-122"/>
              </a:rPr>
              <a:t>讨论钓鱼岛问题所涉及的国际法知识</a:t>
            </a:r>
            <a:r>
              <a:rPr lang="zh-CN" altLang="en-US" sz="2800" dirty="0">
                <a:latin typeface="黑体" panose="02010609060101010101" pitchFamily="49" charset="-122"/>
                <a:ea typeface="黑体" panose="02010609060101010101" pitchFamily="49" charset="-122"/>
              </a:rPr>
              <a:t>、问题及解决争端的方式、途径等，组织学生</a:t>
            </a:r>
            <a:r>
              <a:rPr lang="zh-CN" altLang="en-US" sz="2800" dirty="0">
                <a:solidFill>
                  <a:srgbClr val="FF0000"/>
                </a:solidFill>
                <a:latin typeface="黑体" panose="02010609060101010101" pitchFamily="49" charset="-122"/>
                <a:ea typeface="黑体" panose="02010609060101010101" pitchFamily="49" charset="-122"/>
              </a:rPr>
              <a:t>献计献策</a:t>
            </a:r>
            <a:r>
              <a:rPr lang="zh-CN" altLang="en-US" sz="2800" dirty="0">
                <a:latin typeface="黑体" panose="02010609060101010101" pitchFamily="49" charset="-122"/>
                <a:ea typeface="黑体" panose="02010609060101010101" pitchFamily="49" charset="-122"/>
              </a:rPr>
              <a:t>。</a:t>
            </a:r>
            <a:endParaRPr lang="zh-CN" altLang="en-US" sz="2800" dirty="0">
              <a:latin typeface="黑体" panose="02010609060101010101" pitchFamily="49" charset="-122"/>
              <a:ea typeface="黑体" panose="02010609060101010101" pitchFamily="49" charset="-122"/>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r>
              <a:rPr lang="zh-CN" altLang="en-US" sz="4000" dirty="0">
                <a:solidFill>
                  <a:srgbClr val="C00000"/>
                </a:solidFill>
              </a:rPr>
              <a:t>案例八：临床教学中的德育：</a:t>
            </a:r>
            <a:endParaRPr lang="zh-CN" altLang="en-US" sz="4000" dirty="0">
              <a:solidFill>
                <a:srgbClr val="C00000"/>
              </a:solidFill>
            </a:endParaRPr>
          </a:p>
        </p:txBody>
      </p:sp>
      <p:sp>
        <p:nvSpPr>
          <p:cNvPr id="3" name="内容占位符 2"/>
          <p:cNvSpPr>
            <a:spLocks noGrp="1"/>
          </p:cNvSpPr>
          <p:nvPr>
            <p:ph idx="1"/>
          </p:nvPr>
        </p:nvSpPr>
        <p:spPr>
          <a:xfrm>
            <a:off x="467544" y="1412776"/>
            <a:ext cx="4690864" cy="3024335"/>
          </a:xfrm>
        </p:spPr>
        <p:txBody>
          <a:bodyPr>
            <a:normAutofit lnSpcReduction="10000"/>
          </a:bodyPr>
          <a:lstStyle/>
          <a:p>
            <a:pPr>
              <a:lnSpc>
                <a:spcPct val="150000"/>
              </a:lnSpc>
              <a:buNone/>
            </a:pPr>
            <a:r>
              <a:rPr lang="zh-CN" altLang="en-US" sz="2600" dirty="0">
                <a:latin typeface="黑体" panose="02010609060101010101" pitchFamily="49" charset="-122"/>
                <a:ea typeface="黑体" panose="02010609060101010101" pitchFamily="49" charset="-122"/>
              </a:rPr>
              <a:t>      上海市中西医结合医院脉管科主任曹烨民，好多病人是糖尿病足坏疽，打开伤口的一刻，</a:t>
            </a:r>
            <a:r>
              <a:rPr lang="zh-CN" altLang="en-US" sz="2600" dirty="0">
                <a:solidFill>
                  <a:srgbClr val="FF0000"/>
                </a:solidFill>
                <a:latin typeface="黑体" panose="02010609060101010101" pitchFamily="49" charset="-122"/>
                <a:ea typeface="黑体" panose="02010609060101010101" pitchFamily="49" charset="-122"/>
              </a:rPr>
              <a:t>一股恶臭</a:t>
            </a:r>
            <a:r>
              <a:rPr lang="zh-CN" altLang="en-US" sz="2600" dirty="0">
                <a:latin typeface="黑体" panose="02010609060101010101" pitchFamily="49" charset="-122"/>
                <a:ea typeface="黑体" panose="02010609060101010101" pitchFamily="49" charset="-122"/>
              </a:rPr>
              <a:t>袭来，学生会觉得一阵恶心</a:t>
            </a:r>
            <a:r>
              <a:rPr lang="zh-CN" altLang="en-US" dirty="0">
                <a:latin typeface="黑体" panose="02010609060101010101" pitchFamily="49" charset="-122"/>
                <a:ea typeface="黑体" panose="02010609060101010101" pitchFamily="49" charset="-122"/>
              </a:rPr>
              <a:t>。</a:t>
            </a:r>
            <a:endParaRPr lang="zh-CN" altLang="en-US" dirty="0"/>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pic>
        <p:nvPicPr>
          <p:cNvPr id="5" name="图片 4" descr="C:\Users\zzq\Desktop\u=3226830306,3267787197&amp;fm=21&amp;gp=0.jpg"/>
          <p:cNvPicPr/>
          <p:nvPr/>
        </p:nvPicPr>
        <p:blipFill>
          <a:blip r:embed="rId1" cstate="print"/>
          <a:srcRect/>
          <a:stretch>
            <a:fillRect/>
          </a:stretch>
        </p:blipFill>
        <p:spPr bwMode="auto">
          <a:xfrm>
            <a:off x="5220072" y="1700808"/>
            <a:ext cx="3024336" cy="2376264"/>
          </a:xfrm>
          <a:prstGeom prst="rect">
            <a:avLst/>
          </a:prstGeom>
          <a:noFill/>
        </p:spPr>
      </p:pic>
      <p:sp>
        <p:nvSpPr>
          <p:cNvPr id="6" name="矩形 5"/>
          <p:cNvSpPr/>
          <p:nvPr/>
        </p:nvSpPr>
        <p:spPr>
          <a:xfrm>
            <a:off x="827584" y="4293096"/>
            <a:ext cx="7704856" cy="1892826"/>
          </a:xfrm>
          <a:prstGeom prst="rect">
            <a:avLst/>
          </a:prstGeom>
        </p:spPr>
        <p:txBody>
          <a:bodyPr wrap="square">
            <a:spAutoFit/>
          </a:bodyPr>
          <a:lstStyle/>
          <a:p>
            <a:pPr>
              <a:lnSpc>
                <a:spcPct val="150000"/>
              </a:lnSpc>
            </a:pPr>
            <a:r>
              <a:rPr lang="zh-CN" altLang="en-US" sz="2600" dirty="0">
                <a:latin typeface="黑体" panose="02010609060101010101" pitchFamily="49" charset="-122"/>
                <a:ea typeface="黑体" panose="02010609060101010101" pitchFamily="49" charset="-122"/>
              </a:rPr>
              <a:t>曹主任</a:t>
            </a:r>
            <a:r>
              <a:rPr lang="zh-CN" altLang="en-US" sz="2600" dirty="0">
                <a:solidFill>
                  <a:srgbClr val="FF0000"/>
                </a:solidFill>
                <a:latin typeface="黑体" panose="02010609060101010101" pitchFamily="49" charset="-122"/>
                <a:ea typeface="黑体" panose="02010609060101010101" pitchFamily="49" charset="-122"/>
              </a:rPr>
              <a:t>既不戴口罩</a:t>
            </a:r>
            <a:r>
              <a:rPr lang="zh-CN" altLang="en-US" sz="2600" dirty="0">
                <a:latin typeface="黑体" panose="02010609060101010101" pitchFamily="49" charset="-122"/>
                <a:ea typeface="黑体" panose="02010609060101010101" pitchFamily="49" charset="-122"/>
              </a:rPr>
              <a:t>，</a:t>
            </a:r>
            <a:r>
              <a:rPr lang="zh-CN" altLang="en-US" sz="2600" dirty="0">
                <a:solidFill>
                  <a:srgbClr val="FF0000"/>
                </a:solidFill>
                <a:latin typeface="黑体" panose="02010609060101010101" pitchFamily="49" charset="-122"/>
                <a:ea typeface="黑体" panose="02010609060101010101" pitchFamily="49" charset="-122"/>
              </a:rPr>
              <a:t>也不戴手套</a:t>
            </a:r>
            <a:r>
              <a:rPr lang="zh-CN" altLang="en-US" sz="2600" dirty="0">
                <a:latin typeface="黑体" panose="02010609060101010101" pitchFamily="49" charset="-122"/>
                <a:ea typeface="黑体" panose="02010609060101010101" pitchFamily="49" charset="-122"/>
              </a:rPr>
              <a:t>，面带笑容细心询问病情。曹主任看到学生疑惑的表情，曹主任笑着说：“等我处理好病人，再告诉你为什么这么做”。</a:t>
            </a:r>
            <a:endParaRPr lang="zh-CN" altLang="en-US" sz="2600" dirty="0">
              <a:latin typeface="黑体" panose="02010609060101010101" pitchFamily="49" charset="-122"/>
              <a:ea typeface="黑体" panose="02010609060101010101" pitchFamily="49" charset="-122"/>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203849" y="692696"/>
            <a:ext cx="5328592" cy="3093154"/>
          </a:xfrm>
          <a:prstGeom prst="rect">
            <a:avLst/>
          </a:prstGeom>
        </p:spPr>
        <p:txBody>
          <a:bodyPr wrap="square">
            <a:spAutoFit/>
          </a:bodyPr>
          <a:lstStyle/>
          <a:p>
            <a:pPr>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600" dirty="0">
                <a:latin typeface="黑体" panose="02010609060101010101" pitchFamily="49" charset="-122"/>
                <a:ea typeface="黑体" panose="02010609060101010101" pitchFamily="49" charset="-122"/>
              </a:rPr>
              <a:t>曹老师语重心长地说：“知道我为什么不戴口罩吗？因为这样</a:t>
            </a:r>
            <a:r>
              <a:rPr lang="zh-CN" altLang="en-US" sz="2600" dirty="0">
                <a:solidFill>
                  <a:srgbClr val="FF0000"/>
                </a:solidFill>
                <a:latin typeface="黑体" panose="02010609060101010101" pitchFamily="49" charset="-122"/>
                <a:ea typeface="黑体" panose="02010609060101010101" pitchFamily="49" charset="-122"/>
              </a:rPr>
              <a:t>和病人交流起来更‘近’</a:t>
            </a:r>
            <a:r>
              <a:rPr lang="zh-CN" altLang="en-US" sz="2600" dirty="0">
                <a:latin typeface="黑体" panose="02010609060101010101" pitchFamily="49" charset="-122"/>
                <a:ea typeface="黑体" panose="02010609060101010101" pitchFamily="49" charset="-122"/>
              </a:rPr>
              <a:t>，病人不会觉得你嫌弃他的脚臭而不给他治疗，</a:t>
            </a:r>
            <a:r>
              <a:rPr lang="zh-CN" altLang="en-US" sz="2600" dirty="0">
                <a:solidFill>
                  <a:srgbClr val="FF0000"/>
                </a:solidFill>
                <a:latin typeface="黑体" panose="02010609060101010101" pitchFamily="49" charset="-122"/>
                <a:ea typeface="黑体" panose="02010609060101010101" pitchFamily="49" charset="-122"/>
              </a:rPr>
              <a:t>增加病人继续治疗的决心</a:t>
            </a:r>
            <a:r>
              <a:rPr lang="zh-CN" altLang="en-US" sz="2600" dirty="0">
                <a:latin typeface="黑体" panose="02010609060101010101" pitchFamily="49" charset="-122"/>
                <a:ea typeface="黑体" panose="02010609060101010101" pitchFamily="49" charset="-122"/>
              </a:rPr>
              <a:t>，如果不</a:t>
            </a:r>
            <a:endParaRPr lang="zh-CN" altLang="en-US" sz="2600" dirty="0">
              <a:latin typeface="黑体" panose="02010609060101010101" pitchFamily="49" charset="-122"/>
              <a:ea typeface="黑体" panose="02010609060101010101" pitchFamily="49" charset="-122"/>
            </a:endParaRPr>
          </a:p>
        </p:txBody>
      </p:sp>
      <p:pic>
        <p:nvPicPr>
          <p:cNvPr id="1026" name="Picture 2" descr="http://www.shywgh.org/ywgh_admin/upload/myupload_1036.jpg"/>
          <p:cNvPicPr>
            <a:picLocks noChangeAspect="1" noChangeArrowheads="1"/>
          </p:cNvPicPr>
          <p:nvPr/>
        </p:nvPicPr>
        <p:blipFill>
          <a:blip r:embed="rId1" cstate="print"/>
          <a:stretch>
            <a:fillRect/>
          </a:stretch>
        </p:blipFill>
        <p:spPr bwMode="auto">
          <a:xfrm>
            <a:off x="971600" y="620689"/>
            <a:ext cx="1884566" cy="2952328"/>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899592" y="3717032"/>
            <a:ext cx="7704856" cy="2492990"/>
          </a:xfrm>
          <a:prstGeom prst="rect">
            <a:avLst/>
          </a:prstGeom>
        </p:spPr>
        <p:txBody>
          <a:bodyPr wrap="square">
            <a:spAutoFit/>
          </a:bodyPr>
          <a:lstStyle/>
          <a:p>
            <a:pPr>
              <a:lnSpc>
                <a:spcPct val="150000"/>
              </a:lnSpc>
            </a:pPr>
            <a:r>
              <a:rPr lang="zh-CN" altLang="en-US" sz="2600" dirty="0">
                <a:latin typeface="黑体" panose="02010609060101010101" pitchFamily="49" charset="-122"/>
                <a:ea typeface="黑体" panose="02010609060101010101" pitchFamily="49" charset="-122"/>
              </a:rPr>
              <a:t>治疗，将来锯掉的可能是一条大腿。</a:t>
            </a:r>
            <a:endParaRPr lang="en-US" altLang="zh-CN" sz="2600" dirty="0">
              <a:latin typeface="黑体" panose="02010609060101010101" pitchFamily="49" charset="-122"/>
              <a:ea typeface="黑体" panose="02010609060101010101" pitchFamily="49" charset="-122"/>
            </a:endParaRPr>
          </a:p>
          <a:p>
            <a:pPr>
              <a:lnSpc>
                <a:spcPct val="150000"/>
              </a:lnSpc>
            </a:pPr>
            <a:r>
              <a:rPr lang="zh-CN" altLang="en-US" sz="2600" dirty="0">
                <a:latin typeface="黑体" panose="02010609060101010101" pitchFamily="49" charset="-122"/>
                <a:ea typeface="黑体" panose="02010609060101010101" pitchFamily="49" charset="-122"/>
              </a:rPr>
              <a:t>    知道我为什么不戴手套吗？因为这样能</a:t>
            </a:r>
            <a:r>
              <a:rPr lang="zh-CN" altLang="en-US" sz="2600" dirty="0">
                <a:solidFill>
                  <a:srgbClr val="FF0000"/>
                </a:solidFill>
                <a:latin typeface="黑体" panose="02010609060101010101" pitchFamily="49" charset="-122"/>
                <a:ea typeface="黑体" panose="02010609060101010101" pitchFamily="49" charset="-122"/>
              </a:rPr>
              <a:t>更好感受病人的皮温，判断病变部位缺血情况</a:t>
            </a:r>
            <a:r>
              <a:rPr lang="zh-CN" altLang="en-US" sz="2600" dirty="0">
                <a:latin typeface="黑体" panose="02010609060101010101" pitchFamily="49" charset="-122"/>
                <a:ea typeface="黑体" panose="02010609060101010101" pitchFamily="49" charset="-122"/>
              </a:rPr>
              <a:t>，确定治疗方案”。</a:t>
            </a:r>
            <a:endParaRPr lang="zh-CN" altLang="en-US" sz="2600" dirty="0">
              <a:latin typeface="黑体" panose="02010609060101010101" pitchFamily="49" charset="-122"/>
              <a:ea typeface="黑体" panose="02010609060101010101" pitchFamily="49" charset="-122"/>
            </a:endParaRPr>
          </a:p>
        </p:txBody>
      </p:sp>
      <p:sp>
        <p:nvSpPr>
          <p:cNvPr id="6" name="灯片编号占位符 5"/>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95536" y="4725144"/>
            <a:ext cx="8064896" cy="1656184"/>
          </a:xfrm>
        </p:spPr>
        <p:txBody>
          <a:bodyPr>
            <a:normAutofit fontScale="92500"/>
          </a:bodyPr>
          <a:lstStyle/>
          <a:p>
            <a:pPr>
              <a:lnSpc>
                <a:spcPct val="150000"/>
              </a:lnSpc>
              <a:buNone/>
            </a:pPr>
            <a:r>
              <a:rPr lang="en-US" altLang="zh-CN" dirty="0"/>
              <a:t>            </a:t>
            </a:r>
            <a:r>
              <a:rPr lang="en-US" altLang="zh-CN" sz="2800" dirty="0">
                <a:solidFill>
                  <a:schemeClr val="tx1">
                    <a:lumMod val="75000"/>
                    <a:lumOff val="25000"/>
                  </a:schemeClr>
                </a:solidFill>
                <a:latin typeface="黑体" panose="02010609060101010101" pitchFamily="49" charset="-122"/>
                <a:ea typeface="黑体" panose="02010609060101010101" pitchFamily="49" charset="-122"/>
              </a:rPr>
              <a:t>2001</a:t>
            </a:r>
            <a:r>
              <a:rPr lang="zh-CN" altLang="zh-CN" sz="2800" dirty="0">
                <a:solidFill>
                  <a:schemeClr val="tx1">
                    <a:lumMod val="75000"/>
                    <a:lumOff val="25000"/>
                  </a:schemeClr>
                </a:solidFill>
                <a:latin typeface="黑体" panose="02010609060101010101" pitchFamily="49" charset="-122"/>
                <a:ea typeface="黑体" panose="02010609060101010101" pitchFamily="49" charset="-122"/>
              </a:rPr>
              <a:t>年</a:t>
            </a:r>
            <a:r>
              <a:rPr lang="en-US" altLang="zh-CN" sz="2800" dirty="0">
                <a:solidFill>
                  <a:schemeClr val="tx1">
                    <a:lumMod val="75000"/>
                    <a:lumOff val="25000"/>
                  </a:schemeClr>
                </a:solidFill>
                <a:latin typeface="黑体" panose="02010609060101010101" pitchFamily="49" charset="-122"/>
                <a:ea typeface="黑体" panose="02010609060101010101" pitchFamily="49" charset="-122"/>
              </a:rPr>
              <a:t>6</a:t>
            </a:r>
            <a:r>
              <a:rPr lang="zh-CN" altLang="zh-CN" sz="2800" dirty="0">
                <a:solidFill>
                  <a:schemeClr val="tx1">
                    <a:lumMod val="75000"/>
                    <a:lumOff val="25000"/>
                  </a:schemeClr>
                </a:solidFill>
                <a:latin typeface="黑体" panose="02010609060101010101" pitchFamily="49" charset="-122"/>
                <a:ea typeface="黑体" panose="02010609060101010101" pitchFamily="49" charset="-122"/>
              </a:rPr>
              <a:t>月起</a:t>
            </a:r>
            <a:r>
              <a:rPr lang="zh-CN" altLang="en-US" sz="2800" dirty="0">
                <a:solidFill>
                  <a:schemeClr val="tx1">
                    <a:lumMod val="75000"/>
                    <a:lumOff val="25000"/>
                  </a:schemeClr>
                </a:solidFill>
                <a:latin typeface="黑体" panose="02010609060101010101" pitchFamily="49" charset="-122"/>
                <a:ea typeface="黑体" panose="02010609060101010101" pitchFamily="49" charset="-122"/>
              </a:rPr>
              <a:t>，先后</a:t>
            </a:r>
            <a:r>
              <a:rPr lang="zh-CN" altLang="zh-CN" sz="2800" dirty="0">
                <a:solidFill>
                  <a:schemeClr val="tx1">
                    <a:lumMod val="75000"/>
                    <a:lumOff val="25000"/>
                  </a:schemeClr>
                </a:solidFill>
                <a:latin typeface="黑体" panose="02010609060101010101" pitchFamily="49" charset="-122"/>
                <a:ea typeface="黑体" panose="02010609060101010101" pitchFamily="49" charset="-122"/>
              </a:rPr>
              <a:t>成立了</a:t>
            </a:r>
            <a:r>
              <a:rPr lang="en-US" altLang="zh-CN" sz="2800" dirty="0">
                <a:solidFill>
                  <a:schemeClr val="tx1">
                    <a:lumMod val="75000"/>
                    <a:lumOff val="25000"/>
                  </a:schemeClr>
                </a:solidFill>
                <a:latin typeface="黑体" panose="02010609060101010101" pitchFamily="49" charset="-122"/>
                <a:ea typeface="黑体" panose="02010609060101010101" pitchFamily="49" charset="-122"/>
              </a:rPr>
              <a:t>31</a:t>
            </a:r>
            <a:r>
              <a:rPr lang="zh-CN" altLang="zh-CN" sz="2800" dirty="0">
                <a:solidFill>
                  <a:schemeClr val="tx1">
                    <a:lumMod val="75000"/>
                    <a:lumOff val="25000"/>
                  </a:schemeClr>
                </a:solidFill>
                <a:latin typeface="黑体" panose="02010609060101010101" pitchFamily="49" charset="-122"/>
                <a:ea typeface="黑体" panose="02010609060101010101" pitchFamily="49" charset="-122"/>
              </a:rPr>
              <a:t>个名老中医工作室，</a:t>
            </a:r>
            <a:r>
              <a:rPr lang="zh-CN" altLang="en-US" sz="2800" dirty="0">
                <a:solidFill>
                  <a:schemeClr val="tx1">
                    <a:lumMod val="75000"/>
                    <a:lumOff val="25000"/>
                  </a:schemeClr>
                </a:solidFill>
                <a:latin typeface="黑体" panose="02010609060101010101" pitchFamily="49" charset="-122"/>
                <a:ea typeface="黑体" panose="02010609060101010101" pitchFamily="49" charset="-122"/>
              </a:rPr>
              <a:t>工作室</a:t>
            </a:r>
            <a:r>
              <a:rPr lang="zh-CN" altLang="zh-CN" sz="2800" dirty="0">
                <a:solidFill>
                  <a:schemeClr val="tx1">
                    <a:lumMod val="75000"/>
                    <a:lumOff val="25000"/>
                  </a:schemeClr>
                </a:solidFill>
                <a:latin typeface="黑体" panose="02010609060101010101" pitchFamily="49" charset="-122"/>
                <a:ea typeface="黑体" panose="02010609060101010101" pitchFamily="49" charset="-122"/>
              </a:rPr>
              <a:t>主持</a:t>
            </a:r>
            <a:r>
              <a:rPr lang="zh-CN" altLang="en-US" sz="2800" dirty="0">
                <a:solidFill>
                  <a:schemeClr val="tx1">
                    <a:lumMod val="75000"/>
                    <a:lumOff val="25000"/>
                  </a:schemeClr>
                </a:solidFill>
                <a:latin typeface="黑体" panose="02010609060101010101" pitchFamily="49" charset="-122"/>
                <a:ea typeface="黑体" panose="02010609060101010101" pitchFamily="49" charset="-122"/>
              </a:rPr>
              <a:t>人</a:t>
            </a:r>
            <a:r>
              <a:rPr lang="zh-CN" altLang="zh-CN" sz="2800" dirty="0">
                <a:solidFill>
                  <a:schemeClr val="tx1">
                    <a:lumMod val="75000"/>
                    <a:lumOff val="25000"/>
                  </a:schemeClr>
                </a:solidFill>
                <a:latin typeface="黑体" panose="02010609060101010101" pitchFamily="49" charset="-122"/>
                <a:ea typeface="黑体" panose="02010609060101010101" pitchFamily="49" charset="-122"/>
              </a:rPr>
              <a:t>均是</a:t>
            </a:r>
            <a:r>
              <a:rPr lang="zh-CN" altLang="zh-CN" sz="2800" dirty="0">
                <a:solidFill>
                  <a:srgbClr val="FF0000"/>
                </a:solidFill>
                <a:latin typeface="黑体" panose="02010609060101010101" pitchFamily="49" charset="-122"/>
                <a:ea typeface="黑体" panose="02010609060101010101" pitchFamily="49" charset="-122"/>
              </a:rPr>
              <a:t>德艺双馨</a:t>
            </a:r>
            <a:r>
              <a:rPr lang="zh-CN" altLang="zh-CN" sz="2800" dirty="0">
                <a:solidFill>
                  <a:schemeClr val="tx1">
                    <a:lumMod val="75000"/>
                    <a:lumOff val="25000"/>
                  </a:schemeClr>
                </a:solidFill>
                <a:latin typeface="黑体" panose="02010609060101010101" pitchFamily="49" charset="-122"/>
                <a:ea typeface="黑体" panose="02010609060101010101" pitchFamily="49" charset="-122"/>
              </a:rPr>
              <a:t>的名老中医药专家</a:t>
            </a:r>
            <a:r>
              <a:rPr lang="zh-CN" altLang="en-US" sz="2800" dirty="0">
                <a:solidFill>
                  <a:schemeClr val="tx1">
                    <a:lumMod val="75000"/>
                    <a:lumOff val="25000"/>
                  </a:schemeClr>
                </a:solidFill>
                <a:latin typeface="黑体" panose="02010609060101010101" pitchFamily="49" charset="-122"/>
                <a:ea typeface="黑体" panose="02010609060101010101" pitchFamily="49" charset="-122"/>
              </a:rPr>
              <a:t>。</a:t>
            </a:r>
            <a:endParaRPr lang="zh-CN" altLang="en-US" sz="2800" dirty="0">
              <a:solidFill>
                <a:schemeClr val="tx1">
                  <a:lumMod val="75000"/>
                  <a:lumOff val="25000"/>
                </a:schemeClr>
              </a:solidFill>
              <a:latin typeface="黑体" panose="02010609060101010101" pitchFamily="49" charset="-122"/>
              <a:ea typeface="黑体" panose="02010609060101010101" pitchFamily="49" charset="-122"/>
            </a:endParaRPr>
          </a:p>
        </p:txBody>
      </p:sp>
      <p:sp>
        <p:nvSpPr>
          <p:cNvPr id="4" name="灯片编号占位符 3"/>
          <p:cNvSpPr>
            <a:spLocks noGrp="1"/>
          </p:cNvSpPr>
          <p:nvPr>
            <p:ph type="sldNum" sz="quarter" idx="12"/>
          </p:nvPr>
        </p:nvSpPr>
        <p:spPr>
          <a:xfrm>
            <a:off x="8244408" y="6356350"/>
            <a:ext cx="442392" cy="365125"/>
          </a:xfrm>
        </p:spPr>
        <p:txBody>
          <a:bodyPr/>
          <a:lstStyle/>
          <a:p>
            <a:fld id="{895B4E39-F20D-4CCA-B929-0DDB2BF4E3A1}" type="slidenum">
              <a:rPr lang="zh-CN" altLang="en-US" smtClean="0"/>
            </a:fld>
            <a:endParaRPr lang="zh-CN" altLang="en-US" dirty="0"/>
          </a:p>
        </p:txBody>
      </p:sp>
      <p:pic>
        <p:nvPicPr>
          <p:cNvPr id="3074" name="Picture 2" descr="http://www.shutcm.edu.cn/image/image_gallery?img_id=2900"/>
          <p:cNvPicPr>
            <a:picLocks noChangeAspect="1" noChangeArrowheads="1"/>
          </p:cNvPicPr>
          <p:nvPr/>
        </p:nvPicPr>
        <p:blipFill>
          <a:blip r:embed="rId1" cstate="print"/>
          <a:srcRect/>
          <a:stretch>
            <a:fillRect/>
          </a:stretch>
        </p:blipFill>
        <p:spPr bwMode="auto">
          <a:xfrm>
            <a:off x="3491880" y="836712"/>
            <a:ext cx="2400267" cy="3672408"/>
          </a:xfrm>
          <a:prstGeom prst="rect">
            <a:avLst/>
          </a:prstGeom>
          <a:noFill/>
        </p:spPr>
      </p:pic>
      <p:pic>
        <p:nvPicPr>
          <p:cNvPr id="3076" name="Picture 4" descr="http://www.longhua.net/content/scripts/ueditor/net/upload/image/20170613/6363295864121575128006670.jpg"/>
          <p:cNvPicPr>
            <a:picLocks noChangeAspect="1" noChangeArrowheads="1"/>
          </p:cNvPicPr>
          <p:nvPr/>
        </p:nvPicPr>
        <p:blipFill>
          <a:blip r:embed="rId2" cstate="print"/>
          <a:srcRect/>
          <a:stretch>
            <a:fillRect/>
          </a:stretch>
        </p:blipFill>
        <p:spPr bwMode="auto">
          <a:xfrm>
            <a:off x="755576" y="836712"/>
            <a:ext cx="2448271" cy="3672407"/>
          </a:xfrm>
          <a:prstGeom prst="rect">
            <a:avLst/>
          </a:prstGeom>
          <a:noFill/>
        </p:spPr>
      </p:pic>
      <p:pic>
        <p:nvPicPr>
          <p:cNvPr id="3078" name="Picture 6" descr="http://www.longhua.net/content/scripts/ueditor/net/upload/image/20170613/6363295897819060465998698.jpg"/>
          <p:cNvPicPr>
            <a:picLocks noChangeAspect="1" noChangeArrowheads="1"/>
          </p:cNvPicPr>
          <p:nvPr/>
        </p:nvPicPr>
        <p:blipFill>
          <a:blip r:embed="rId3" cstate="print"/>
          <a:srcRect/>
          <a:stretch>
            <a:fillRect/>
          </a:stretch>
        </p:blipFill>
        <p:spPr bwMode="auto">
          <a:xfrm>
            <a:off x="6156176" y="836712"/>
            <a:ext cx="2386236" cy="3652204"/>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39552" y="980728"/>
            <a:ext cx="7920880" cy="5256584"/>
          </a:xfrm>
        </p:spPr>
        <p:txBody>
          <a:bodyPr>
            <a:normAutofit fontScale="92500"/>
          </a:bodyPr>
          <a:lstStyle/>
          <a:p>
            <a:pPr>
              <a:lnSpc>
                <a:spcPct val="150000"/>
              </a:lnSpc>
              <a:buNone/>
            </a:pPr>
            <a:r>
              <a:rPr lang="en-US" altLang="zh-CN" sz="2800" dirty="0">
                <a:latin typeface="黑体" panose="02010609060101010101" pitchFamily="49" charset="-122"/>
                <a:ea typeface="黑体" panose="02010609060101010101" pitchFamily="49" charset="-122"/>
              </a:rPr>
              <a:t>    </a:t>
            </a:r>
            <a:r>
              <a:rPr lang="zh-CN" altLang="zh-CN" sz="2800" dirty="0">
                <a:latin typeface="黑体" panose="02010609060101010101" pitchFamily="49" charset="-122"/>
                <a:ea typeface="黑体" panose="02010609060101010101" pitchFamily="49" charset="-122"/>
              </a:rPr>
              <a:t>“</a:t>
            </a:r>
            <a:r>
              <a:rPr lang="zh-CN" altLang="zh-CN" sz="2800" dirty="0">
                <a:solidFill>
                  <a:srgbClr val="FF0000"/>
                </a:solidFill>
                <a:latin typeface="黑体" panose="02010609060101010101" pitchFamily="49" charset="-122"/>
                <a:ea typeface="黑体" panose="02010609060101010101" pitchFamily="49" charset="-122"/>
              </a:rPr>
              <a:t>高等学校各门课程都具有育人功能</a:t>
            </a:r>
            <a:r>
              <a:rPr lang="zh-CN" altLang="zh-CN" sz="2800" dirty="0">
                <a:latin typeface="黑体" panose="02010609060101010101" pitchFamily="49" charset="-122"/>
                <a:ea typeface="黑体" panose="02010609060101010101" pitchFamily="49" charset="-122"/>
              </a:rPr>
              <a:t>，</a:t>
            </a:r>
            <a:r>
              <a:rPr lang="zh-CN" altLang="zh-CN" sz="2800" dirty="0">
                <a:solidFill>
                  <a:srgbClr val="FF0000"/>
                </a:solidFill>
                <a:latin typeface="黑体" panose="02010609060101010101" pitchFamily="49" charset="-122"/>
                <a:ea typeface="黑体" panose="02010609060101010101" pitchFamily="49" charset="-122"/>
              </a:rPr>
              <a:t>所有教师都负有育人职责</a:t>
            </a:r>
            <a:r>
              <a:rPr lang="zh-CN" altLang="zh-CN" sz="2800" dirty="0">
                <a:latin typeface="黑体" panose="02010609060101010101" pitchFamily="49" charset="-122"/>
                <a:ea typeface="黑体" panose="02010609060101010101" pitchFamily="49" charset="-122"/>
              </a:rPr>
              <a:t>。广大教师要以高度负责的态度，率先垂范、言传身教，以良好的思想、道德、品质和人格给高校学生以潜移默化的影响。</a:t>
            </a:r>
            <a:r>
              <a:rPr lang="zh-CN" altLang="zh-CN" sz="2800" dirty="0">
                <a:solidFill>
                  <a:srgbClr val="FF0000"/>
                </a:solidFill>
                <a:latin typeface="黑体" panose="02010609060101010101" pitchFamily="49" charset="-122"/>
                <a:ea typeface="黑体" panose="02010609060101010101" pitchFamily="49" charset="-122"/>
              </a:rPr>
              <a:t>要把思想政治教育融入到高校学生专业学习的各个环节</a:t>
            </a:r>
            <a:r>
              <a:rPr lang="zh-CN" altLang="zh-CN" sz="2800" dirty="0">
                <a:latin typeface="黑体" panose="02010609060101010101" pitchFamily="49" charset="-122"/>
                <a:ea typeface="黑体" panose="02010609060101010101" pitchFamily="49" charset="-122"/>
              </a:rPr>
              <a:t>，渗透到教学、科研和社会服务各个方面。”</a:t>
            </a:r>
            <a:endParaRPr lang="en-US" altLang="zh-CN" sz="2800" dirty="0">
              <a:latin typeface="黑体" panose="02010609060101010101" pitchFamily="49" charset="-122"/>
              <a:ea typeface="黑体" panose="02010609060101010101" pitchFamily="49" charset="-122"/>
            </a:endParaRPr>
          </a:p>
          <a:p>
            <a:pPr>
              <a:lnSpc>
                <a:spcPct val="150000"/>
              </a:lnSpc>
              <a:buNone/>
            </a:pPr>
            <a:r>
              <a:rPr lang="en-US" altLang="zh-CN" sz="2800" dirty="0">
                <a:latin typeface="仿宋" panose="02010609060101010101" pitchFamily="49" charset="-122"/>
                <a:ea typeface="仿宋" panose="02010609060101010101" pitchFamily="49" charset="-122"/>
              </a:rPr>
              <a:t>             ——</a:t>
            </a:r>
            <a:r>
              <a:rPr lang="zh-CN" altLang="zh-CN" sz="2800" dirty="0">
                <a:latin typeface="仿宋" panose="02010609060101010101" pitchFamily="49" charset="-122"/>
                <a:ea typeface="仿宋" panose="02010609060101010101" pitchFamily="49" charset="-122"/>
              </a:rPr>
              <a:t> </a:t>
            </a:r>
            <a:r>
              <a:rPr lang="en-US" altLang="zh-CN" sz="2800" dirty="0">
                <a:latin typeface="仿宋" panose="02010609060101010101" pitchFamily="49" charset="-122"/>
                <a:ea typeface="仿宋" panose="02010609060101010101" pitchFamily="49" charset="-122"/>
              </a:rPr>
              <a:t> 2004</a:t>
            </a:r>
            <a:r>
              <a:rPr lang="zh-CN" altLang="zh-CN" sz="2800" dirty="0">
                <a:latin typeface="仿宋" panose="02010609060101010101" pitchFamily="49" charset="-122"/>
                <a:ea typeface="仿宋" panose="02010609060101010101" pitchFamily="49" charset="-122"/>
              </a:rPr>
              <a:t>年《中共中央关于进一步</a:t>
            </a:r>
            <a:endParaRPr lang="en-US" altLang="zh-CN" sz="2800" dirty="0">
              <a:latin typeface="仿宋" panose="02010609060101010101" pitchFamily="49" charset="-122"/>
              <a:ea typeface="仿宋" panose="02010609060101010101" pitchFamily="49" charset="-122"/>
            </a:endParaRPr>
          </a:p>
          <a:p>
            <a:pPr>
              <a:lnSpc>
                <a:spcPct val="150000"/>
              </a:lnSpc>
              <a:buNone/>
            </a:pPr>
            <a:r>
              <a:rPr lang="en-US" altLang="zh-CN" sz="2800" dirty="0">
                <a:latin typeface="仿宋" panose="02010609060101010101" pitchFamily="49" charset="-122"/>
                <a:ea typeface="仿宋" panose="02010609060101010101" pitchFamily="49" charset="-122"/>
              </a:rPr>
              <a:t>              </a:t>
            </a:r>
            <a:r>
              <a:rPr lang="zh-CN" altLang="zh-CN" sz="2800" dirty="0">
                <a:latin typeface="仿宋" panose="02010609060101010101" pitchFamily="49" charset="-122"/>
                <a:ea typeface="仿宋" panose="02010609060101010101" pitchFamily="49" charset="-122"/>
              </a:rPr>
              <a:t>加强大学生思想政治教育的意见》</a:t>
            </a:r>
            <a:endParaRPr lang="zh-CN" altLang="en-US" sz="2800" dirty="0">
              <a:latin typeface="仿宋" panose="02010609060101010101" pitchFamily="49" charset="-122"/>
              <a:ea typeface="仿宋" panose="02010609060101010101" pitchFamily="49" charset="-122"/>
            </a:endParaRPr>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67544" y="1052736"/>
            <a:ext cx="7992888" cy="2088232"/>
          </a:xfrm>
        </p:spPr>
        <p:txBody>
          <a:bodyPr>
            <a:normAutofit/>
          </a:bodyPr>
          <a:lstStyle/>
          <a:p>
            <a:pPr>
              <a:lnSpc>
                <a:spcPct val="150000"/>
              </a:lnSpc>
              <a:buNone/>
            </a:pPr>
            <a:r>
              <a:rPr lang="en-US" altLang="zh-CN" sz="2800" dirty="0">
                <a:solidFill>
                  <a:schemeClr val="tx1">
                    <a:lumMod val="75000"/>
                    <a:lumOff val="25000"/>
                  </a:schemeClr>
                </a:solidFill>
                <a:latin typeface="黑体" panose="02010609060101010101" pitchFamily="49" charset="-122"/>
                <a:ea typeface="黑体" panose="02010609060101010101" pitchFamily="49" charset="-122"/>
              </a:rPr>
              <a:t>     2013</a:t>
            </a:r>
            <a:r>
              <a:rPr lang="zh-CN" altLang="zh-CN" sz="2800" dirty="0">
                <a:solidFill>
                  <a:schemeClr val="tx1">
                    <a:lumMod val="75000"/>
                    <a:lumOff val="25000"/>
                  </a:schemeClr>
                </a:solidFill>
                <a:latin typeface="黑体" panose="02010609060101010101" pitchFamily="49" charset="-122"/>
                <a:ea typeface="黑体" panose="02010609060101010101" pitchFamily="49" charset="-122"/>
              </a:rPr>
              <a:t>年</a:t>
            </a:r>
            <a:r>
              <a:rPr lang="en-US" altLang="zh-CN" sz="2800" dirty="0">
                <a:solidFill>
                  <a:schemeClr val="tx1">
                    <a:lumMod val="75000"/>
                    <a:lumOff val="25000"/>
                  </a:schemeClr>
                </a:solidFill>
                <a:latin typeface="黑体" panose="02010609060101010101" pitchFamily="49" charset="-122"/>
                <a:ea typeface="黑体" panose="02010609060101010101" pitchFamily="49" charset="-122"/>
              </a:rPr>
              <a:t>8</a:t>
            </a:r>
            <a:r>
              <a:rPr lang="zh-CN" altLang="zh-CN" sz="2800" dirty="0">
                <a:solidFill>
                  <a:schemeClr val="tx1">
                    <a:lumMod val="75000"/>
                    <a:lumOff val="25000"/>
                  </a:schemeClr>
                </a:solidFill>
                <a:latin typeface="黑体" panose="02010609060101010101" pitchFamily="49" charset="-122"/>
                <a:ea typeface="黑体" panose="02010609060101010101" pitchFamily="49" charset="-122"/>
              </a:rPr>
              <a:t>月起，龙华医院教学处举行“与名中医面对面”活动，每月一期。</a:t>
            </a:r>
            <a:r>
              <a:rPr lang="zh-CN" altLang="en-US" sz="2800" dirty="0">
                <a:solidFill>
                  <a:schemeClr val="tx1">
                    <a:lumMod val="75000"/>
                    <a:lumOff val="25000"/>
                  </a:schemeClr>
                </a:solidFill>
                <a:latin typeface="黑体" panose="02010609060101010101" pitchFamily="49" charset="-122"/>
                <a:ea typeface="黑体" panose="02010609060101010101" pitchFamily="49" charset="-122"/>
              </a:rPr>
              <a:t>已</a:t>
            </a:r>
            <a:r>
              <a:rPr lang="zh-CN" altLang="zh-CN" sz="2800" dirty="0">
                <a:solidFill>
                  <a:schemeClr val="tx1">
                    <a:lumMod val="75000"/>
                    <a:lumOff val="25000"/>
                  </a:schemeClr>
                </a:solidFill>
                <a:latin typeface="黑体" panose="02010609060101010101" pitchFamily="49" charset="-122"/>
                <a:ea typeface="黑体" panose="02010609060101010101" pitchFamily="49" charset="-122"/>
              </a:rPr>
              <a:t>举办</a:t>
            </a:r>
            <a:r>
              <a:rPr lang="en-US" altLang="zh-CN" sz="2800" dirty="0">
                <a:solidFill>
                  <a:schemeClr val="tx1">
                    <a:lumMod val="75000"/>
                    <a:lumOff val="25000"/>
                  </a:schemeClr>
                </a:solidFill>
                <a:latin typeface="黑体" panose="02010609060101010101" pitchFamily="49" charset="-122"/>
                <a:ea typeface="黑体" panose="02010609060101010101" pitchFamily="49" charset="-122"/>
              </a:rPr>
              <a:t>19</a:t>
            </a:r>
            <a:r>
              <a:rPr lang="zh-CN" altLang="zh-CN" sz="2800" dirty="0">
                <a:solidFill>
                  <a:schemeClr val="tx1">
                    <a:lumMod val="75000"/>
                    <a:lumOff val="25000"/>
                  </a:schemeClr>
                </a:solidFill>
                <a:latin typeface="黑体" panose="02010609060101010101" pitchFamily="49" charset="-122"/>
                <a:ea typeface="黑体" panose="02010609060101010101" pitchFamily="49" charset="-122"/>
              </a:rPr>
              <a:t>期。活动时间约</a:t>
            </a:r>
            <a:r>
              <a:rPr lang="en-US" altLang="zh-CN" sz="2800" dirty="0">
                <a:solidFill>
                  <a:schemeClr val="tx1">
                    <a:lumMod val="75000"/>
                    <a:lumOff val="25000"/>
                  </a:schemeClr>
                </a:solidFill>
                <a:latin typeface="黑体" panose="02010609060101010101" pitchFamily="49" charset="-122"/>
                <a:ea typeface="黑体" panose="02010609060101010101" pitchFamily="49" charset="-122"/>
              </a:rPr>
              <a:t>90</a:t>
            </a:r>
            <a:r>
              <a:rPr lang="zh-CN" altLang="zh-CN" sz="2800" dirty="0">
                <a:solidFill>
                  <a:schemeClr val="tx1">
                    <a:lumMod val="75000"/>
                    <a:lumOff val="25000"/>
                  </a:schemeClr>
                </a:solidFill>
                <a:latin typeface="黑体" panose="02010609060101010101" pitchFamily="49" charset="-122"/>
                <a:ea typeface="黑体" panose="02010609060101010101" pitchFamily="49" charset="-122"/>
              </a:rPr>
              <a:t>分钟</a:t>
            </a:r>
            <a:r>
              <a:rPr lang="zh-CN" altLang="en-US" sz="2800" dirty="0">
                <a:solidFill>
                  <a:schemeClr val="tx1">
                    <a:lumMod val="75000"/>
                    <a:lumOff val="25000"/>
                  </a:schemeClr>
                </a:solidFill>
                <a:latin typeface="黑体" panose="02010609060101010101" pitchFamily="49" charset="-122"/>
                <a:ea typeface="黑体" panose="02010609060101010101" pitchFamily="49" charset="-122"/>
              </a:rPr>
              <a:t>。</a:t>
            </a:r>
            <a:r>
              <a:rPr lang="zh-CN" altLang="zh-CN" sz="2800" dirty="0">
                <a:solidFill>
                  <a:schemeClr val="tx1">
                    <a:lumMod val="75000"/>
                    <a:lumOff val="25000"/>
                  </a:schemeClr>
                </a:solidFill>
                <a:latin typeface="黑体" panose="02010609060101010101" pitchFamily="49" charset="-122"/>
                <a:ea typeface="黑体" panose="02010609060101010101" pitchFamily="49" charset="-122"/>
              </a:rPr>
              <a:t>邀请刘嘉湘教授、陈湘君</a:t>
            </a:r>
            <a:endParaRPr lang="zh-CN" altLang="en-US" sz="2800" dirty="0">
              <a:solidFill>
                <a:schemeClr val="tx1">
                  <a:lumMod val="75000"/>
                  <a:lumOff val="25000"/>
                </a:schemeClr>
              </a:solidFill>
              <a:latin typeface="黑体" panose="02010609060101010101" pitchFamily="49" charset="-122"/>
              <a:ea typeface="黑体" panose="02010609060101010101" pitchFamily="49" charset="-122"/>
            </a:endParaRPr>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pic>
        <p:nvPicPr>
          <p:cNvPr id="2049" name="Picture 1" descr="D:\张智强文档\002-上海中医药大学\009-教务处\001-课程德育建设工作\005-交流发言\在高校的交流发言\在浙江中医药大学的交流发言（研究生院）\龙华“术德共育”、“与名中医面对面”项目\第一期：陈湘君.JPG"/>
          <p:cNvPicPr>
            <a:picLocks noChangeAspect="1" noChangeArrowheads="1"/>
          </p:cNvPicPr>
          <p:nvPr/>
        </p:nvPicPr>
        <p:blipFill>
          <a:blip r:embed="rId1" cstate="print"/>
          <a:srcRect/>
          <a:stretch>
            <a:fillRect/>
          </a:stretch>
        </p:blipFill>
        <p:spPr bwMode="auto">
          <a:xfrm>
            <a:off x="4932040" y="3429000"/>
            <a:ext cx="3240360" cy="2160240"/>
          </a:xfrm>
          <a:prstGeom prst="rect">
            <a:avLst/>
          </a:prstGeom>
          <a:noFill/>
        </p:spPr>
      </p:pic>
      <p:sp>
        <p:nvSpPr>
          <p:cNvPr id="6" name="矩形 5"/>
          <p:cNvSpPr/>
          <p:nvPr/>
        </p:nvSpPr>
        <p:spPr>
          <a:xfrm>
            <a:off x="827584" y="2996952"/>
            <a:ext cx="3816424" cy="2677656"/>
          </a:xfrm>
          <a:prstGeom prst="rect">
            <a:avLst/>
          </a:prstGeom>
        </p:spPr>
        <p:txBody>
          <a:bodyPr wrap="square">
            <a:spAutoFit/>
          </a:bodyPr>
          <a:lstStyle/>
          <a:p>
            <a:pPr>
              <a:lnSpc>
                <a:spcPct val="150000"/>
              </a:lnSpc>
            </a:pPr>
            <a:r>
              <a:rPr lang="zh-CN" altLang="zh-CN" sz="2800" dirty="0">
                <a:solidFill>
                  <a:schemeClr val="tx1">
                    <a:lumMod val="75000"/>
                    <a:lumOff val="25000"/>
                  </a:schemeClr>
                </a:solidFill>
                <a:latin typeface="黑体" panose="02010609060101010101" pitchFamily="49" charset="-122"/>
                <a:ea typeface="黑体" panose="02010609060101010101" pitchFamily="49" charset="-122"/>
              </a:rPr>
              <a:t>教授</a:t>
            </a:r>
            <a:r>
              <a:rPr lang="zh-CN" altLang="en-US" sz="2800" dirty="0">
                <a:solidFill>
                  <a:schemeClr val="tx1">
                    <a:lumMod val="75000"/>
                    <a:lumOff val="25000"/>
                  </a:schemeClr>
                </a:solidFill>
                <a:latin typeface="黑体" panose="02010609060101010101" pitchFamily="49" charset="-122"/>
                <a:ea typeface="黑体" panose="02010609060101010101" pitchFamily="49" charset="-122"/>
              </a:rPr>
              <a:t>等</a:t>
            </a:r>
            <a:r>
              <a:rPr lang="zh-CN" altLang="zh-CN" sz="2800" dirty="0">
                <a:solidFill>
                  <a:schemeClr val="tx1">
                    <a:lumMod val="75000"/>
                    <a:lumOff val="25000"/>
                  </a:schemeClr>
                </a:solidFill>
                <a:latin typeface="黑体" panose="02010609060101010101" pitchFamily="49" charset="-122"/>
                <a:ea typeface="黑体" panose="02010609060101010101" pitchFamily="49" charset="-122"/>
              </a:rPr>
              <a:t>名老中医与</a:t>
            </a:r>
            <a:r>
              <a:rPr lang="zh-CN" altLang="en-US" sz="2800" dirty="0">
                <a:solidFill>
                  <a:schemeClr val="tx1">
                    <a:lumMod val="75000"/>
                    <a:lumOff val="25000"/>
                  </a:schemeClr>
                </a:solidFill>
                <a:latin typeface="黑体" panose="02010609060101010101" pitchFamily="49" charset="-122"/>
                <a:ea typeface="黑体" panose="02010609060101010101" pitchFamily="49" charset="-122"/>
              </a:rPr>
              <a:t>研究生、青年医生</a:t>
            </a:r>
            <a:r>
              <a:rPr lang="zh-CN" altLang="zh-CN" sz="2800" dirty="0">
                <a:solidFill>
                  <a:srgbClr val="FF0000"/>
                </a:solidFill>
                <a:latin typeface="黑体" panose="02010609060101010101" pitchFamily="49" charset="-122"/>
                <a:ea typeface="黑体" panose="02010609060101010101" pitchFamily="49" charset="-122"/>
              </a:rPr>
              <a:t>畅谈学术、人</a:t>
            </a:r>
            <a:r>
              <a:rPr lang="zh-CN" altLang="en-US" sz="2800" dirty="0">
                <a:solidFill>
                  <a:srgbClr val="FF0000"/>
                </a:solidFill>
                <a:latin typeface="黑体" panose="02010609060101010101" pitchFamily="49" charset="-122"/>
                <a:ea typeface="黑体" panose="02010609060101010101" pitchFamily="49" charset="-122"/>
              </a:rPr>
              <a:t>生，</a:t>
            </a:r>
            <a:r>
              <a:rPr lang="zh-CN" altLang="zh-CN" sz="2800" dirty="0">
                <a:solidFill>
                  <a:srgbClr val="FF0000"/>
                </a:solidFill>
                <a:latin typeface="黑体" panose="02010609060101010101" pitchFamily="49" charset="-122"/>
                <a:ea typeface="黑体" panose="02010609060101010101" pitchFamily="49" charset="-122"/>
              </a:rPr>
              <a:t>整个过程充</a:t>
            </a:r>
            <a:r>
              <a:rPr lang="zh-CN" altLang="en-US" sz="2800" dirty="0">
                <a:solidFill>
                  <a:srgbClr val="FF0000"/>
                </a:solidFill>
                <a:latin typeface="黑体" panose="02010609060101010101" pitchFamily="49" charset="-122"/>
                <a:ea typeface="黑体" panose="02010609060101010101" pitchFamily="49" charset="-122"/>
              </a:rPr>
              <a:t>满</a:t>
            </a:r>
            <a:r>
              <a:rPr lang="zh-CN" altLang="zh-CN" sz="2800" dirty="0">
                <a:solidFill>
                  <a:srgbClr val="FF0000"/>
                </a:solidFill>
                <a:latin typeface="黑体" panose="02010609060101010101" pitchFamily="49" charset="-122"/>
                <a:ea typeface="黑体" panose="02010609060101010101" pitchFamily="49" charset="-122"/>
              </a:rPr>
              <a:t>理想信念教育</a:t>
            </a:r>
            <a:r>
              <a:rPr lang="zh-CN" altLang="zh-CN" sz="2800" dirty="0">
                <a:solidFill>
                  <a:schemeClr val="tx1">
                    <a:lumMod val="75000"/>
                    <a:lumOff val="25000"/>
                  </a:schemeClr>
                </a:solidFill>
                <a:latin typeface="黑体" panose="02010609060101010101" pitchFamily="49" charset="-122"/>
                <a:ea typeface="黑体" panose="02010609060101010101" pitchFamily="49" charset="-122"/>
              </a:rPr>
              <a:t>。</a:t>
            </a:r>
            <a:endParaRPr lang="zh-CN" altLang="en-US" sz="2800" dirty="0">
              <a:solidFill>
                <a:schemeClr val="tx1">
                  <a:lumMod val="75000"/>
                  <a:lumOff val="25000"/>
                </a:schemeClr>
              </a:solidFill>
              <a:latin typeface="黑体" panose="02010609060101010101" pitchFamily="49" charset="-122"/>
              <a:ea typeface="黑体" panose="02010609060101010101" pitchFamily="49" charset="-122"/>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graphicFrame>
        <p:nvGraphicFramePr>
          <p:cNvPr id="9" name="内容占位符 8"/>
          <p:cNvGraphicFramePr>
            <a:graphicFrameLocks noGrp="1"/>
          </p:cNvGraphicFramePr>
          <p:nvPr>
            <p:ph idx="1"/>
          </p:nvPr>
        </p:nvGraphicFramePr>
        <p:xfrm>
          <a:off x="755576" y="620687"/>
          <a:ext cx="7776864" cy="5441652"/>
        </p:xfrm>
        <a:graphic>
          <a:graphicData uri="http://schemas.openxmlformats.org/drawingml/2006/table">
            <a:tbl>
              <a:tblPr/>
              <a:tblGrid>
                <a:gridCol w="1057882"/>
                <a:gridCol w="1929921"/>
                <a:gridCol w="964960"/>
                <a:gridCol w="3824101"/>
              </a:tblGrid>
              <a:tr h="380566">
                <a:tc>
                  <a:txBody>
                    <a:bodyPr/>
                    <a:lstStyle/>
                    <a:p>
                      <a:pPr indent="-972185" algn="ctr">
                        <a:lnSpc>
                          <a:spcPct val="150000"/>
                        </a:lnSpc>
                        <a:spcAft>
                          <a:spcPts val="0"/>
                        </a:spcAft>
                      </a:pPr>
                      <a:r>
                        <a:rPr lang="zh-CN" sz="1600" b="1" kern="100" dirty="0">
                          <a:latin typeface="Times New Roman" panose="02020603050405020304"/>
                          <a:ea typeface="宋体" panose="02010600030101010101" pitchFamily="2" charset="-122"/>
                          <a:cs typeface="宋体" panose="02010600030101010101" pitchFamily="2" charset="-122"/>
                        </a:rPr>
                        <a:t>期数</a:t>
                      </a:r>
                      <a:endParaRPr lang="zh-CN" sz="1600" kern="100" dirty="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972185" algn="ctr">
                        <a:lnSpc>
                          <a:spcPct val="150000"/>
                        </a:lnSpc>
                        <a:spcAft>
                          <a:spcPts val="0"/>
                        </a:spcAft>
                      </a:pPr>
                      <a:r>
                        <a:rPr lang="zh-CN" sz="1600" b="1" kern="100" dirty="0">
                          <a:latin typeface="Times New Roman" panose="02020603050405020304"/>
                          <a:ea typeface="宋体" panose="02010600030101010101" pitchFamily="2" charset="-122"/>
                          <a:cs typeface="宋体" panose="02010600030101010101" pitchFamily="2" charset="-122"/>
                        </a:rPr>
                        <a:t>时间</a:t>
                      </a:r>
                      <a:endParaRPr lang="zh-CN" sz="1600" kern="100" dirty="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972185" algn="ctr">
                        <a:lnSpc>
                          <a:spcPct val="150000"/>
                        </a:lnSpc>
                        <a:spcAft>
                          <a:spcPts val="0"/>
                        </a:spcAft>
                      </a:pPr>
                      <a:r>
                        <a:rPr lang="zh-CN" sz="1600" b="1" kern="100" dirty="0">
                          <a:latin typeface="Times New Roman" panose="02020603050405020304"/>
                          <a:ea typeface="宋体" panose="02010600030101010101" pitchFamily="2" charset="-122"/>
                          <a:cs typeface="宋体" panose="02010600030101010101" pitchFamily="2" charset="-122"/>
                        </a:rPr>
                        <a:t>专家</a:t>
                      </a:r>
                      <a:endParaRPr lang="zh-CN" sz="1600" kern="100" dirty="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ctr">
                        <a:lnSpc>
                          <a:spcPct val="150000"/>
                        </a:lnSpc>
                        <a:spcAft>
                          <a:spcPts val="0"/>
                        </a:spcAft>
                      </a:pPr>
                      <a:r>
                        <a:rPr lang="zh-CN" sz="1600" b="1" kern="100" dirty="0">
                          <a:latin typeface="Calibri" panose="020F0502020204030204"/>
                          <a:ea typeface="宋体" panose="02010600030101010101" pitchFamily="2" charset="-122"/>
                          <a:cs typeface="宋体" panose="02010600030101010101" pitchFamily="2" charset="-122"/>
                        </a:rPr>
                        <a:t>主要内容概括</a:t>
                      </a:r>
                      <a:endParaRPr lang="zh-CN" sz="1600" kern="100" dirty="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71563">
                <a:tc>
                  <a:txBody>
                    <a:bodyPr/>
                    <a:lstStyle/>
                    <a:p>
                      <a:pPr indent="-972185" algn="ctr">
                        <a:lnSpc>
                          <a:spcPct val="200000"/>
                        </a:lnSpc>
                        <a:spcBef>
                          <a:spcPts val="0"/>
                        </a:spcBef>
                        <a:spcAft>
                          <a:spcPts val="0"/>
                        </a:spcAft>
                      </a:pPr>
                      <a:r>
                        <a:rPr lang="zh-CN" sz="1600" kern="100" dirty="0">
                          <a:latin typeface="Times New Roman" panose="02020603050405020304"/>
                          <a:ea typeface="宋体" panose="02010600030101010101" pitchFamily="2" charset="-122"/>
                          <a:cs typeface="宋体" panose="02010600030101010101" pitchFamily="2" charset="-122"/>
                        </a:rPr>
                        <a:t>第一期</a:t>
                      </a:r>
                      <a:endParaRPr lang="zh-CN" sz="1600" kern="100" dirty="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972185" algn="ctr">
                        <a:lnSpc>
                          <a:spcPct val="200000"/>
                        </a:lnSpc>
                        <a:spcBef>
                          <a:spcPts val="0"/>
                        </a:spcBef>
                        <a:spcAft>
                          <a:spcPts val="0"/>
                        </a:spcAft>
                      </a:pPr>
                      <a:r>
                        <a:rPr lang="en-US" altLang="zh-CN" sz="1600" kern="1200" dirty="0">
                          <a:solidFill>
                            <a:schemeClr val="tx1"/>
                          </a:solidFill>
                          <a:latin typeface="+mn-lt"/>
                          <a:ea typeface="+mn-ea"/>
                          <a:cs typeface="+mn-cs"/>
                        </a:rPr>
                        <a:t>2013</a:t>
                      </a:r>
                      <a:r>
                        <a:rPr lang="zh-CN" altLang="zh-CN" sz="1600" kern="1200" dirty="0">
                          <a:solidFill>
                            <a:schemeClr val="tx1"/>
                          </a:solidFill>
                          <a:latin typeface="+mn-lt"/>
                          <a:ea typeface="+mn-ea"/>
                          <a:cs typeface="+mn-cs"/>
                        </a:rPr>
                        <a:t>年</a:t>
                      </a:r>
                      <a:r>
                        <a:rPr lang="en-US" altLang="zh-CN" sz="1600" kern="1200" dirty="0">
                          <a:solidFill>
                            <a:schemeClr val="tx1"/>
                          </a:solidFill>
                          <a:latin typeface="+mn-lt"/>
                          <a:ea typeface="+mn-ea"/>
                          <a:cs typeface="+mn-cs"/>
                        </a:rPr>
                        <a:t>6</a:t>
                      </a:r>
                      <a:r>
                        <a:rPr lang="zh-CN" altLang="zh-CN" sz="1600" kern="1200" dirty="0">
                          <a:solidFill>
                            <a:schemeClr val="tx1"/>
                          </a:solidFill>
                          <a:latin typeface="+mn-lt"/>
                          <a:ea typeface="+mn-ea"/>
                          <a:cs typeface="+mn-cs"/>
                        </a:rPr>
                        <a:t>月</a:t>
                      </a:r>
                      <a:r>
                        <a:rPr lang="en-US" altLang="zh-CN" sz="1600" kern="1200" dirty="0">
                          <a:solidFill>
                            <a:schemeClr val="tx1"/>
                          </a:solidFill>
                          <a:latin typeface="+mn-lt"/>
                          <a:ea typeface="+mn-ea"/>
                          <a:cs typeface="+mn-cs"/>
                        </a:rPr>
                        <a:t>19</a:t>
                      </a:r>
                      <a:r>
                        <a:rPr lang="zh-CN" altLang="zh-CN" sz="1600" kern="1200" dirty="0">
                          <a:solidFill>
                            <a:schemeClr val="tx1"/>
                          </a:solidFill>
                          <a:latin typeface="+mn-lt"/>
                          <a:ea typeface="+mn-ea"/>
                          <a:cs typeface="+mn-cs"/>
                        </a:rPr>
                        <a:t>日</a:t>
                      </a:r>
                      <a:endParaRPr lang="en-US" sz="1600" kern="100"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972185" algn="ctr">
                        <a:lnSpc>
                          <a:spcPct val="200000"/>
                        </a:lnSpc>
                        <a:spcBef>
                          <a:spcPts val="0"/>
                        </a:spcBef>
                        <a:spcAft>
                          <a:spcPts val="0"/>
                        </a:spcAft>
                      </a:pPr>
                      <a:r>
                        <a:rPr lang="zh-CN" altLang="en-US" sz="1600" kern="100" dirty="0">
                          <a:latin typeface="Times New Roman" panose="02020603050405020304"/>
                          <a:ea typeface="宋体" panose="02010600030101010101" pitchFamily="2" charset="-122"/>
                          <a:cs typeface="宋体" panose="02010600030101010101" pitchFamily="2" charset="-122"/>
                        </a:rPr>
                        <a:t>陈湘</a:t>
                      </a:r>
                      <a:r>
                        <a:rPr lang="zh-CN" sz="1600" kern="100" dirty="0">
                          <a:latin typeface="Times New Roman" panose="02020603050405020304"/>
                          <a:ea typeface="宋体" panose="02010600030101010101" pitchFamily="2" charset="-122"/>
                          <a:cs typeface="宋体" panose="02010600030101010101" pitchFamily="2" charset="-122"/>
                        </a:rPr>
                        <a:t>君</a:t>
                      </a:r>
                      <a:endParaRPr lang="zh-CN" sz="1600" kern="100" dirty="0">
                        <a:latin typeface="Times New Roman" panose="02020603050405020304"/>
                        <a:ea typeface="宋体" panose="02010600030101010101" pitchFamily="2" charset="-122"/>
                        <a:cs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l">
                        <a:lnSpc>
                          <a:spcPct val="150000"/>
                        </a:lnSpc>
                        <a:spcAft>
                          <a:spcPts val="0"/>
                        </a:spcAft>
                      </a:pPr>
                      <a:r>
                        <a:rPr lang="zh-CN" sz="1600" kern="100" dirty="0">
                          <a:solidFill>
                            <a:schemeClr val="tx1"/>
                          </a:solidFill>
                          <a:latin typeface="Calibri" panose="020F0502020204030204"/>
                          <a:ea typeface="宋体" panose="02010600030101010101" pitchFamily="2" charset="-122"/>
                          <a:cs typeface="宋体" panose="02010600030101010101" pitchFamily="2" charset="-122"/>
                        </a:rPr>
                        <a:t>陈老畅陈老谈学习中医经历，</a:t>
                      </a:r>
                      <a:r>
                        <a:rPr lang="zh-CN" sz="1600" kern="100" dirty="0">
                          <a:solidFill>
                            <a:srgbClr val="FF0000"/>
                          </a:solidFill>
                          <a:latin typeface="Calibri" panose="020F0502020204030204"/>
                          <a:ea typeface="宋体" panose="02010600030101010101" pitchFamily="2" charset="-122"/>
                          <a:cs typeface="宋体" panose="02010600030101010101" pitchFamily="2" charset="-122"/>
                        </a:rPr>
                        <a:t>分享临床实践的心得体会</a:t>
                      </a:r>
                      <a:r>
                        <a:rPr lang="zh-CN" altLang="en-US" sz="1600" kern="100" dirty="0">
                          <a:solidFill>
                            <a:schemeClr val="tx1"/>
                          </a:solidFill>
                          <a:latin typeface="Calibri" panose="020F0502020204030204"/>
                          <a:ea typeface="宋体" panose="02010600030101010101" pitchFamily="2" charset="-122"/>
                          <a:cs typeface="宋体" panose="02010600030101010101" pitchFamily="2" charset="-122"/>
                        </a:rPr>
                        <a:t>。</a:t>
                      </a:r>
                      <a:endParaRPr lang="zh-CN" sz="1600" kern="100" dirty="0">
                        <a:solidFill>
                          <a:schemeClr val="tx1"/>
                        </a:solidFill>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2128">
                <a:tc>
                  <a:txBody>
                    <a:bodyPr/>
                    <a:lstStyle/>
                    <a:p>
                      <a:pPr indent="-972185" algn="ctr">
                        <a:lnSpc>
                          <a:spcPct val="200000"/>
                        </a:lnSpc>
                        <a:spcBef>
                          <a:spcPts val="0"/>
                        </a:spcBef>
                        <a:spcAft>
                          <a:spcPts val="0"/>
                        </a:spcAft>
                      </a:pPr>
                      <a:r>
                        <a:rPr lang="zh-CN" sz="1600" kern="100">
                          <a:latin typeface="Times New Roman" panose="02020603050405020304"/>
                          <a:ea typeface="宋体" panose="02010600030101010101" pitchFamily="2" charset="-122"/>
                          <a:cs typeface="宋体" panose="02010600030101010101" pitchFamily="2" charset="-122"/>
                        </a:rPr>
                        <a:t>第三期</a:t>
                      </a:r>
                      <a:endParaRPr lang="zh-CN" sz="160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972185" algn="ctr">
                        <a:lnSpc>
                          <a:spcPct val="200000"/>
                        </a:lnSpc>
                        <a:spcBef>
                          <a:spcPts val="0"/>
                        </a:spcBef>
                        <a:spcAft>
                          <a:spcPts val="0"/>
                        </a:spcAft>
                      </a:pPr>
                      <a:r>
                        <a:rPr lang="en-US" altLang="zh-CN" sz="1600" kern="1200" dirty="0">
                          <a:solidFill>
                            <a:schemeClr val="tx1"/>
                          </a:solidFill>
                          <a:latin typeface="+mn-lt"/>
                          <a:ea typeface="+mn-ea"/>
                          <a:cs typeface="+mn-cs"/>
                        </a:rPr>
                        <a:t>2013</a:t>
                      </a:r>
                      <a:r>
                        <a:rPr lang="zh-CN" altLang="zh-CN" sz="1600" kern="1200" dirty="0">
                          <a:solidFill>
                            <a:schemeClr val="tx1"/>
                          </a:solidFill>
                          <a:latin typeface="+mn-lt"/>
                          <a:ea typeface="+mn-ea"/>
                          <a:cs typeface="+mn-cs"/>
                        </a:rPr>
                        <a:t>年</a:t>
                      </a:r>
                      <a:r>
                        <a:rPr lang="en-US" altLang="zh-CN" sz="1600" kern="1200" dirty="0">
                          <a:solidFill>
                            <a:schemeClr val="tx1"/>
                          </a:solidFill>
                          <a:latin typeface="+mn-lt"/>
                          <a:ea typeface="+mn-ea"/>
                          <a:cs typeface="+mn-cs"/>
                        </a:rPr>
                        <a:t>8</a:t>
                      </a:r>
                      <a:r>
                        <a:rPr lang="zh-CN" altLang="zh-CN" sz="1600" kern="1200" dirty="0">
                          <a:solidFill>
                            <a:schemeClr val="tx1"/>
                          </a:solidFill>
                          <a:latin typeface="+mn-lt"/>
                          <a:ea typeface="+mn-ea"/>
                          <a:cs typeface="+mn-cs"/>
                        </a:rPr>
                        <a:t>月</a:t>
                      </a:r>
                      <a:r>
                        <a:rPr lang="en-US" altLang="zh-CN" sz="1600" kern="1200" dirty="0">
                          <a:solidFill>
                            <a:schemeClr val="tx1"/>
                          </a:solidFill>
                          <a:latin typeface="+mn-lt"/>
                          <a:ea typeface="+mn-ea"/>
                          <a:cs typeface="+mn-cs"/>
                        </a:rPr>
                        <a:t>20</a:t>
                      </a:r>
                      <a:r>
                        <a:rPr lang="zh-CN" altLang="zh-CN" sz="1600" kern="1200" dirty="0">
                          <a:solidFill>
                            <a:schemeClr val="tx1"/>
                          </a:solidFill>
                          <a:latin typeface="+mn-lt"/>
                          <a:ea typeface="+mn-ea"/>
                          <a:cs typeface="+mn-cs"/>
                        </a:rPr>
                        <a:t>日</a:t>
                      </a:r>
                      <a:endParaRPr lang="en-US" altLang="zh-CN" sz="1600" kern="1200" dirty="0">
                        <a:solidFill>
                          <a:schemeClr val="tx1"/>
                        </a:solidFill>
                        <a:latin typeface="+mn-lt"/>
                        <a:ea typeface="+mn-ea"/>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972185" algn="ctr">
                        <a:lnSpc>
                          <a:spcPct val="200000"/>
                        </a:lnSpc>
                        <a:spcBef>
                          <a:spcPts val="0"/>
                        </a:spcBef>
                        <a:spcAft>
                          <a:spcPts val="0"/>
                        </a:spcAft>
                      </a:pPr>
                      <a:r>
                        <a:rPr lang="zh-CN" sz="1600" kern="100" dirty="0">
                          <a:latin typeface="Times New Roman" panose="02020603050405020304"/>
                          <a:ea typeface="宋体" panose="02010600030101010101" pitchFamily="2" charset="-122"/>
                          <a:cs typeface="宋体" panose="02010600030101010101" pitchFamily="2" charset="-122"/>
                        </a:rPr>
                        <a:t>施</a:t>
                      </a:r>
                      <a:r>
                        <a:rPr lang="en-US" altLang="zh-CN" sz="1600" kern="100" dirty="0">
                          <a:latin typeface="Times New Roman" panose="02020603050405020304"/>
                          <a:ea typeface="宋体" panose="02010600030101010101" pitchFamily="2" charset="-122"/>
                          <a:cs typeface="宋体" panose="02010600030101010101" pitchFamily="2" charset="-122"/>
                        </a:rPr>
                        <a:t>  </a:t>
                      </a:r>
                      <a:r>
                        <a:rPr lang="zh-CN" sz="1600" kern="100" dirty="0">
                          <a:latin typeface="Times New Roman" panose="02020603050405020304"/>
                          <a:ea typeface="宋体" panose="02010600030101010101" pitchFamily="2" charset="-122"/>
                          <a:cs typeface="宋体" panose="02010600030101010101" pitchFamily="2" charset="-122"/>
                        </a:rPr>
                        <a:t>杞</a:t>
                      </a:r>
                      <a:endParaRPr lang="zh-CN" sz="1600" kern="100" dirty="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l">
                        <a:lnSpc>
                          <a:spcPct val="150000"/>
                        </a:lnSpc>
                        <a:spcAft>
                          <a:spcPts val="0"/>
                        </a:spcAft>
                      </a:pPr>
                      <a:r>
                        <a:rPr lang="zh-CN" sz="1600" kern="100" dirty="0">
                          <a:solidFill>
                            <a:schemeClr val="tx1"/>
                          </a:solidFill>
                          <a:latin typeface="Calibri" panose="020F0502020204030204"/>
                          <a:ea typeface="宋体" panose="02010600030101010101" pitchFamily="2" charset="-122"/>
                          <a:cs typeface="宋体" panose="02010600030101010101" pitchFamily="2" charset="-122"/>
                        </a:rPr>
                        <a:t>施老分享个人成长、成才和育才、树才的经历、经验，谈龙华脊柱病研究所构架，</a:t>
                      </a:r>
                      <a:r>
                        <a:rPr lang="zh-CN" sz="1600" kern="100" dirty="0">
                          <a:solidFill>
                            <a:srgbClr val="FF0000"/>
                          </a:solidFill>
                          <a:latin typeface="Calibri" panose="020F0502020204030204"/>
                          <a:ea typeface="宋体" panose="02010600030101010101" pitchFamily="2" charset="-122"/>
                          <a:cs typeface="宋体" panose="02010600030101010101" pitchFamily="2" charset="-122"/>
                        </a:rPr>
                        <a:t>如何更好地进行中医科学研究</a:t>
                      </a:r>
                      <a:r>
                        <a:rPr lang="zh-CN" altLang="en-US" sz="1600" kern="100" dirty="0">
                          <a:solidFill>
                            <a:schemeClr val="tx1"/>
                          </a:solidFill>
                          <a:latin typeface="Calibri" panose="020F0502020204030204"/>
                          <a:ea typeface="宋体" panose="02010600030101010101" pitchFamily="2" charset="-122"/>
                          <a:cs typeface="宋体" panose="02010600030101010101" pitchFamily="2" charset="-122"/>
                        </a:rPr>
                        <a:t>。</a:t>
                      </a:r>
                      <a:endParaRPr lang="zh-CN" sz="1600" kern="100" dirty="0">
                        <a:solidFill>
                          <a:schemeClr val="tx1"/>
                        </a:solidFill>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92088">
                <a:tc>
                  <a:txBody>
                    <a:bodyPr/>
                    <a:lstStyle/>
                    <a:p>
                      <a:pPr indent="-972185" algn="ctr">
                        <a:lnSpc>
                          <a:spcPct val="200000"/>
                        </a:lnSpc>
                        <a:spcBef>
                          <a:spcPts val="0"/>
                        </a:spcBef>
                        <a:spcAft>
                          <a:spcPts val="0"/>
                        </a:spcAft>
                      </a:pPr>
                      <a:r>
                        <a:rPr lang="zh-CN" sz="1600" kern="100">
                          <a:latin typeface="Times New Roman" panose="02020603050405020304"/>
                          <a:ea typeface="宋体" panose="02010600030101010101" pitchFamily="2" charset="-122"/>
                          <a:cs typeface="宋体" panose="02010600030101010101" pitchFamily="2" charset="-122"/>
                        </a:rPr>
                        <a:t>第五期</a:t>
                      </a:r>
                      <a:endParaRPr lang="zh-CN" sz="160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972185" algn="ctr">
                        <a:lnSpc>
                          <a:spcPct val="200000"/>
                        </a:lnSpc>
                        <a:spcBef>
                          <a:spcPts val="0"/>
                        </a:spcBef>
                        <a:spcAft>
                          <a:spcPts val="0"/>
                        </a:spcAft>
                      </a:pPr>
                      <a:r>
                        <a:rPr lang="en-US" altLang="zh-CN" sz="1600" kern="1200" dirty="0">
                          <a:solidFill>
                            <a:schemeClr val="tx1"/>
                          </a:solidFill>
                          <a:latin typeface="+mn-lt"/>
                          <a:ea typeface="+mn-ea"/>
                          <a:cs typeface="+mn-cs"/>
                        </a:rPr>
                        <a:t>2013</a:t>
                      </a:r>
                      <a:r>
                        <a:rPr lang="zh-CN" altLang="zh-CN" sz="1600" kern="1200" dirty="0">
                          <a:solidFill>
                            <a:schemeClr val="tx1"/>
                          </a:solidFill>
                          <a:latin typeface="+mn-lt"/>
                          <a:ea typeface="+mn-ea"/>
                          <a:cs typeface="+mn-cs"/>
                        </a:rPr>
                        <a:t>年</a:t>
                      </a:r>
                      <a:r>
                        <a:rPr lang="en-US" altLang="zh-CN" sz="1600" kern="1200" dirty="0">
                          <a:solidFill>
                            <a:schemeClr val="tx1"/>
                          </a:solidFill>
                          <a:latin typeface="+mn-lt"/>
                          <a:ea typeface="+mn-ea"/>
                          <a:cs typeface="+mn-cs"/>
                        </a:rPr>
                        <a:t>11</a:t>
                      </a:r>
                      <a:r>
                        <a:rPr lang="zh-CN" altLang="zh-CN" sz="1600" kern="1200" dirty="0">
                          <a:solidFill>
                            <a:schemeClr val="tx1"/>
                          </a:solidFill>
                          <a:latin typeface="+mn-lt"/>
                          <a:ea typeface="+mn-ea"/>
                          <a:cs typeface="+mn-cs"/>
                        </a:rPr>
                        <a:t>月</a:t>
                      </a:r>
                      <a:r>
                        <a:rPr lang="en-US" altLang="zh-CN" sz="1600" kern="1200" dirty="0">
                          <a:solidFill>
                            <a:schemeClr val="tx1"/>
                          </a:solidFill>
                          <a:latin typeface="+mn-lt"/>
                          <a:ea typeface="+mn-ea"/>
                          <a:cs typeface="+mn-cs"/>
                        </a:rPr>
                        <a:t>15</a:t>
                      </a:r>
                      <a:r>
                        <a:rPr lang="zh-CN" altLang="zh-CN" sz="1600" kern="1200" dirty="0">
                          <a:solidFill>
                            <a:schemeClr val="tx1"/>
                          </a:solidFill>
                          <a:latin typeface="+mn-lt"/>
                          <a:ea typeface="+mn-ea"/>
                          <a:cs typeface="+mn-cs"/>
                        </a:rPr>
                        <a:t>日</a:t>
                      </a:r>
                      <a:endParaRPr lang="en-US" altLang="zh-CN" sz="1600" kern="1200" dirty="0">
                        <a:solidFill>
                          <a:schemeClr val="tx1"/>
                        </a:solidFill>
                        <a:latin typeface="+mn-lt"/>
                        <a:ea typeface="+mn-ea"/>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972185" algn="ctr">
                        <a:lnSpc>
                          <a:spcPct val="200000"/>
                        </a:lnSpc>
                        <a:spcBef>
                          <a:spcPts val="0"/>
                        </a:spcBef>
                        <a:spcAft>
                          <a:spcPts val="0"/>
                        </a:spcAft>
                      </a:pPr>
                      <a:r>
                        <a:rPr lang="zh-CN" sz="1600" kern="100" dirty="0">
                          <a:latin typeface="Times New Roman" panose="02020603050405020304"/>
                          <a:ea typeface="宋体" panose="02010600030101010101" pitchFamily="2" charset="-122"/>
                          <a:cs typeface="宋体" panose="02010600030101010101" pitchFamily="2" charset="-122"/>
                        </a:rPr>
                        <a:t>刘嘉湘</a:t>
                      </a:r>
                      <a:endParaRPr lang="zh-CN" sz="1600" kern="100" dirty="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l">
                        <a:lnSpc>
                          <a:spcPct val="150000"/>
                        </a:lnSpc>
                        <a:spcAft>
                          <a:spcPts val="0"/>
                        </a:spcAft>
                      </a:pPr>
                      <a:r>
                        <a:rPr lang="zh-CN" sz="1600" kern="100" dirty="0">
                          <a:solidFill>
                            <a:schemeClr val="tx1"/>
                          </a:solidFill>
                          <a:latin typeface="Calibri" panose="020F0502020204030204"/>
                          <a:ea typeface="宋体" panose="02010600030101010101" pitchFamily="2" charset="-122"/>
                          <a:cs typeface="宋体" panose="02010600030101010101" pitchFamily="2" charset="-122"/>
                        </a:rPr>
                        <a:t>刘老分享临床和科研工作中心得体会，</a:t>
                      </a:r>
                      <a:r>
                        <a:rPr lang="zh-CN" sz="1600" kern="100" dirty="0">
                          <a:solidFill>
                            <a:srgbClr val="FF0000"/>
                          </a:solidFill>
                          <a:latin typeface="Calibri" panose="020F0502020204030204"/>
                          <a:ea typeface="宋体" panose="02010600030101010101" pitchFamily="2" charset="-122"/>
                          <a:cs typeface="宋体" panose="02010600030101010101" pitchFamily="2" charset="-122"/>
                        </a:rPr>
                        <a:t>谈如何更好发展中医药事业</a:t>
                      </a:r>
                      <a:r>
                        <a:rPr lang="zh-CN" altLang="en-US" sz="1600" kern="100" dirty="0">
                          <a:solidFill>
                            <a:srgbClr val="FF0000"/>
                          </a:solidFill>
                          <a:latin typeface="Calibri" panose="020F0502020204030204"/>
                          <a:ea typeface="宋体" panose="02010600030101010101" pitchFamily="2" charset="-122"/>
                          <a:cs typeface="宋体" panose="02010600030101010101" pitchFamily="2" charset="-122"/>
                        </a:rPr>
                        <a:t>。</a:t>
                      </a:r>
                      <a:endParaRPr lang="zh-CN" sz="1600" kern="100" dirty="0">
                        <a:solidFill>
                          <a:srgbClr val="FF0000"/>
                        </a:solidFill>
                        <a:latin typeface="Calibri" panose="020F0502020204030204"/>
                        <a:ea typeface="宋体" panose="02010600030101010101" pitchFamily="2" charset="-122"/>
                        <a:cs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92088">
                <a:tc>
                  <a:txBody>
                    <a:bodyPr/>
                    <a:lstStyle/>
                    <a:p>
                      <a:pPr indent="-972185" algn="ctr">
                        <a:lnSpc>
                          <a:spcPct val="200000"/>
                        </a:lnSpc>
                        <a:spcBef>
                          <a:spcPts val="0"/>
                        </a:spcBef>
                        <a:spcAft>
                          <a:spcPts val="0"/>
                        </a:spcAft>
                      </a:pPr>
                      <a:r>
                        <a:rPr lang="zh-CN" sz="1600" kern="100">
                          <a:latin typeface="Times New Roman" panose="02020603050405020304"/>
                          <a:ea typeface="宋体" panose="02010600030101010101" pitchFamily="2" charset="-122"/>
                          <a:cs typeface="宋体" panose="02010600030101010101" pitchFamily="2" charset="-122"/>
                        </a:rPr>
                        <a:t>第十四期</a:t>
                      </a:r>
                      <a:endParaRPr lang="zh-CN" sz="160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972185" algn="ctr">
                        <a:lnSpc>
                          <a:spcPct val="200000"/>
                        </a:lnSpc>
                        <a:spcBef>
                          <a:spcPts val="0"/>
                        </a:spcBef>
                        <a:spcAft>
                          <a:spcPts val="0"/>
                        </a:spcAft>
                      </a:pPr>
                      <a:r>
                        <a:rPr lang="en-US" sz="1600" kern="100">
                          <a:latin typeface="Times New Roman" panose="02020603050405020304"/>
                          <a:ea typeface="宋体" panose="02010600030101010101" pitchFamily="2" charset="-122"/>
                          <a:cs typeface="宋体" panose="02010600030101010101" pitchFamily="2" charset="-122"/>
                        </a:rPr>
                        <a:t>2015</a:t>
                      </a:r>
                      <a:r>
                        <a:rPr lang="zh-CN" sz="1600" kern="100">
                          <a:latin typeface="Times New Roman" panose="02020603050405020304"/>
                          <a:ea typeface="宋体" panose="02010600030101010101" pitchFamily="2" charset="-122"/>
                          <a:cs typeface="宋体" panose="02010600030101010101" pitchFamily="2" charset="-122"/>
                        </a:rPr>
                        <a:t>年</a:t>
                      </a:r>
                      <a:r>
                        <a:rPr lang="en-US" sz="1600" kern="100">
                          <a:latin typeface="Times New Roman" panose="02020603050405020304"/>
                          <a:ea typeface="宋体" panose="02010600030101010101" pitchFamily="2" charset="-122"/>
                          <a:cs typeface="宋体" panose="02010600030101010101" pitchFamily="2" charset="-122"/>
                        </a:rPr>
                        <a:t>7</a:t>
                      </a:r>
                      <a:r>
                        <a:rPr lang="zh-CN" sz="1600" kern="100">
                          <a:latin typeface="Times New Roman" panose="02020603050405020304"/>
                          <a:ea typeface="宋体" panose="02010600030101010101" pitchFamily="2" charset="-122"/>
                          <a:cs typeface="宋体" panose="02010600030101010101" pitchFamily="2" charset="-122"/>
                        </a:rPr>
                        <a:t>月</a:t>
                      </a:r>
                      <a:r>
                        <a:rPr lang="en-US" sz="1600" kern="100">
                          <a:latin typeface="Times New Roman" panose="02020603050405020304"/>
                          <a:ea typeface="宋体" panose="02010600030101010101" pitchFamily="2" charset="-122"/>
                          <a:cs typeface="宋体" panose="02010600030101010101" pitchFamily="2" charset="-122"/>
                        </a:rPr>
                        <a:t>9</a:t>
                      </a:r>
                      <a:r>
                        <a:rPr lang="zh-CN" sz="1600" kern="100">
                          <a:latin typeface="Times New Roman" panose="02020603050405020304"/>
                          <a:ea typeface="宋体" panose="02010600030101010101" pitchFamily="2" charset="-122"/>
                          <a:cs typeface="宋体" panose="02010600030101010101" pitchFamily="2" charset="-122"/>
                        </a:rPr>
                        <a:t>日</a:t>
                      </a:r>
                      <a:endParaRPr lang="zh-CN" sz="160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972185" algn="ctr">
                        <a:lnSpc>
                          <a:spcPct val="200000"/>
                        </a:lnSpc>
                        <a:spcBef>
                          <a:spcPts val="0"/>
                        </a:spcBef>
                        <a:spcAft>
                          <a:spcPts val="0"/>
                        </a:spcAft>
                      </a:pPr>
                      <a:r>
                        <a:rPr lang="zh-CN" sz="1600" kern="100" dirty="0">
                          <a:latin typeface="Times New Roman" panose="02020603050405020304"/>
                          <a:ea typeface="宋体" panose="02010600030101010101" pitchFamily="2" charset="-122"/>
                          <a:cs typeface="宋体" panose="02010600030101010101" pitchFamily="2" charset="-122"/>
                        </a:rPr>
                        <a:t>陆德铭</a:t>
                      </a:r>
                      <a:endParaRPr lang="zh-CN" sz="1600" kern="100" dirty="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l">
                        <a:lnSpc>
                          <a:spcPct val="150000"/>
                        </a:lnSpc>
                        <a:spcAft>
                          <a:spcPts val="0"/>
                        </a:spcAft>
                      </a:pPr>
                      <a:r>
                        <a:rPr lang="zh-CN" sz="1600" kern="100" dirty="0">
                          <a:solidFill>
                            <a:schemeClr val="tx1"/>
                          </a:solidFill>
                          <a:latin typeface="Calibri" panose="020F0502020204030204"/>
                          <a:ea typeface="宋体" panose="02010600030101010101" pitchFamily="2" charset="-122"/>
                          <a:cs typeface="宋体" panose="02010600030101010101" pitchFamily="2" charset="-122"/>
                        </a:rPr>
                        <a:t>陆老介绍自己的学术思想及医院管理教学的理念，</a:t>
                      </a:r>
                      <a:r>
                        <a:rPr lang="zh-CN" sz="1600" kern="100" dirty="0">
                          <a:solidFill>
                            <a:srgbClr val="FF0000"/>
                          </a:solidFill>
                          <a:latin typeface="Calibri" panose="020F0502020204030204"/>
                          <a:ea typeface="宋体" panose="02010600030101010101" pitchFamily="2" charset="-122"/>
                          <a:cs typeface="宋体" panose="02010600030101010101" pitchFamily="2" charset="-122"/>
                        </a:rPr>
                        <a:t>鼓励青年学生脚踏实地</a:t>
                      </a:r>
                      <a:r>
                        <a:rPr lang="zh-CN" altLang="en-US" sz="1600" kern="100" dirty="0">
                          <a:solidFill>
                            <a:srgbClr val="FF0000"/>
                          </a:solidFill>
                          <a:latin typeface="Calibri" panose="020F0502020204030204"/>
                          <a:ea typeface="宋体" panose="02010600030101010101" pitchFamily="2" charset="-122"/>
                          <a:cs typeface="宋体" panose="02010600030101010101" pitchFamily="2" charset="-122"/>
                        </a:rPr>
                        <a:t>。</a:t>
                      </a:r>
                      <a:endParaRPr lang="zh-CN" sz="1600" kern="100" dirty="0">
                        <a:solidFill>
                          <a:srgbClr val="FF0000"/>
                        </a:solidFill>
                        <a:latin typeface="Calibri" panose="020F0502020204030204"/>
                        <a:ea typeface="宋体" panose="02010600030101010101" pitchFamily="2" charset="-122"/>
                        <a:cs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92088">
                <a:tc>
                  <a:txBody>
                    <a:bodyPr/>
                    <a:lstStyle/>
                    <a:p>
                      <a:pPr indent="-972185" algn="ctr">
                        <a:lnSpc>
                          <a:spcPct val="200000"/>
                        </a:lnSpc>
                        <a:spcBef>
                          <a:spcPts val="0"/>
                        </a:spcBef>
                        <a:spcAft>
                          <a:spcPts val="0"/>
                        </a:spcAft>
                      </a:pPr>
                      <a:r>
                        <a:rPr lang="zh-CN" sz="1600" kern="100">
                          <a:latin typeface="Times New Roman" panose="02020603050405020304"/>
                          <a:ea typeface="宋体" panose="02010600030101010101" pitchFamily="2" charset="-122"/>
                          <a:cs typeface="宋体" panose="02010600030101010101" pitchFamily="2" charset="-122"/>
                        </a:rPr>
                        <a:t>第十六期</a:t>
                      </a:r>
                      <a:endParaRPr lang="zh-CN" sz="160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972185" algn="ctr">
                        <a:lnSpc>
                          <a:spcPct val="200000"/>
                        </a:lnSpc>
                        <a:spcBef>
                          <a:spcPts val="0"/>
                        </a:spcBef>
                        <a:spcAft>
                          <a:spcPts val="0"/>
                        </a:spcAft>
                      </a:pPr>
                      <a:r>
                        <a:rPr lang="en-US" sz="1600" kern="100">
                          <a:latin typeface="Times New Roman" panose="02020603050405020304"/>
                          <a:ea typeface="宋体" panose="02010600030101010101" pitchFamily="2" charset="-122"/>
                          <a:cs typeface="宋体" panose="02010600030101010101" pitchFamily="2" charset="-122"/>
                        </a:rPr>
                        <a:t>2015</a:t>
                      </a:r>
                      <a:r>
                        <a:rPr lang="zh-CN" sz="1600" kern="100">
                          <a:latin typeface="Times New Roman" panose="02020603050405020304"/>
                          <a:ea typeface="宋体" panose="02010600030101010101" pitchFamily="2" charset="-122"/>
                          <a:cs typeface="宋体" panose="02010600030101010101" pitchFamily="2" charset="-122"/>
                        </a:rPr>
                        <a:t>年</a:t>
                      </a:r>
                      <a:r>
                        <a:rPr lang="en-US" sz="1600" kern="100">
                          <a:latin typeface="Times New Roman" panose="02020603050405020304"/>
                          <a:ea typeface="宋体" panose="02010600030101010101" pitchFamily="2" charset="-122"/>
                          <a:cs typeface="宋体" panose="02010600030101010101" pitchFamily="2" charset="-122"/>
                        </a:rPr>
                        <a:t>11</a:t>
                      </a:r>
                      <a:r>
                        <a:rPr lang="zh-CN" sz="1600" kern="100">
                          <a:latin typeface="Times New Roman" panose="02020603050405020304"/>
                          <a:ea typeface="宋体" panose="02010600030101010101" pitchFamily="2" charset="-122"/>
                          <a:cs typeface="宋体" panose="02010600030101010101" pitchFamily="2" charset="-122"/>
                        </a:rPr>
                        <a:t>月</a:t>
                      </a:r>
                      <a:r>
                        <a:rPr lang="en-US" sz="1600" kern="100">
                          <a:latin typeface="Times New Roman" panose="02020603050405020304"/>
                          <a:ea typeface="宋体" panose="02010600030101010101" pitchFamily="2" charset="-122"/>
                          <a:cs typeface="宋体" panose="02010600030101010101" pitchFamily="2" charset="-122"/>
                        </a:rPr>
                        <a:t>18</a:t>
                      </a:r>
                      <a:r>
                        <a:rPr lang="zh-CN" sz="1600" kern="100">
                          <a:latin typeface="Times New Roman" panose="02020603050405020304"/>
                          <a:ea typeface="宋体" panose="02010600030101010101" pitchFamily="2" charset="-122"/>
                          <a:cs typeface="宋体" panose="02010600030101010101" pitchFamily="2" charset="-122"/>
                        </a:rPr>
                        <a:t>日</a:t>
                      </a:r>
                      <a:endParaRPr lang="zh-CN" sz="160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972185" algn="ctr">
                        <a:lnSpc>
                          <a:spcPct val="200000"/>
                        </a:lnSpc>
                        <a:spcBef>
                          <a:spcPts val="0"/>
                        </a:spcBef>
                        <a:spcAft>
                          <a:spcPts val="0"/>
                        </a:spcAft>
                      </a:pPr>
                      <a:r>
                        <a:rPr lang="zh-CN" sz="1600" kern="100" dirty="0">
                          <a:latin typeface="Times New Roman" panose="02020603050405020304"/>
                          <a:ea typeface="宋体" panose="02010600030101010101" pitchFamily="2" charset="-122"/>
                          <a:cs typeface="宋体" panose="02010600030101010101" pitchFamily="2" charset="-122"/>
                        </a:rPr>
                        <a:t>周智恒</a:t>
                      </a:r>
                      <a:endParaRPr lang="zh-CN" sz="1600" kern="100" dirty="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l">
                        <a:lnSpc>
                          <a:spcPct val="150000"/>
                        </a:lnSpc>
                        <a:spcAft>
                          <a:spcPts val="0"/>
                        </a:spcAft>
                      </a:pPr>
                      <a:r>
                        <a:rPr lang="zh-CN" sz="1600" kern="100" dirty="0">
                          <a:solidFill>
                            <a:schemeClr val="tx1"/>
                          </a:solidFill>
                          <a:latin typeface="Calibri" panose="020F0502020204030204"/>
                          <a:ea typeface="宋体" panose="02010600030101010101" pitchFamily="2" charset="-122"/>
                          <a:cs typeface="宋体" panose="02010600030101010101" pitchFamily="2" charset="-122"/>
                        </a:rPr>
                        <a:t>周老介绍了自己的临床用药经验，</a:t>
                      </a:r>
                      <a:r>
                        <a:rPr lang="zh-CN" sz="1600" kern="100" dirty="0">
                          <a:solidFill>
                            <a:srgbClr val="FF0000"/>
                          </a:solidFill>
                          <a:latin typeface="Calibri" panose="020F0502020204030204"/>
                          <a:ea typeface="宋体" panose="02010600030101010101" pitchFamily="2" charset="-122"/>
                          <a:cs typeface="宋体" panose="02010600030101010101" pitchFamily="2" charset="-122"/>
                        </a:rPr>
                        <a:t>鼓励青年学子勇于实践</a:t>
                      </a:r>
                      <a:r>
                        <a:rPr lang="zh-CN" altLang="en-US" sz="1600" kern="100" dirty="0">
                          <a:solidFill>
                            <a:schemeClr val="tx1"/>
                          </a:solidFill>
                          <a:latin typeface="Calibri" panose="020F0502020204030204"/>
                          <a:ea typeface="宋体" panose="02010600030101010101" pitchFamily="2" charset="-122"/>
                          <a:cs typeface="宋体" panose="02010600030101010101" pitchFamily="2" charset="-122"/>
                        </a:rPr>
                        <a:t>。</a:t>
                      </a:r>
                      <a:endParaRPr lang="zh-CN" sz="1600" kern="100" dirty="0">
                        <a:solidFill>
                          <a:schemeClr val="tx1"/>
                        </a:solidFill>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1131">
                <a:tc>
                  <a:txBody>
                    <a:bodyPr/>
                    <a:lstStyle/>
                    <a:p>
                      <a:pPr indent="-972185" algn="ctr">
                        <a:lnSpc>
                          <a:spcPct val="200000"/>
                        </a:lnSpc>
                        <a:spcBef>
                          <a:spcPts val="0"/>
                        </a:spcBef>
                        <a:spcAft>
                          <a:spcPts val="0"/>
                        </a:spcAft>
                      </a:pPr>
                      <a:r>
                        <a:rPr lang="zh-CN" sz="1600" kern="100">
                          <a:latin typeface="Times New Roman" panose="02020603050405020304"/>
                          <a:ea typeface="宋体" panose="02010600030101010101" pitchFamily="2" charset="-122"/>
                          <a:cs typeface="宋体" panose="02010600030101010101" pitchFamily="2" charset="-122"/>
                        </a:rPr>
                        <a:t>第十八期</a:t>
                      </a:r>
                      <a:endParaRPr lang="zh-CN" sz="160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972185" algn="ctr">
                        <a:lnSpc>
                          <a:spcPct val="200000"/>
                        </a:lnSpc>
                        <a:spcBef>
                          <a:spcPts val="0"/>
                        </a:spcBef>
                        <a:spcAft>
                          <a:spcPts val="0"/>
                        </a:spcAft>
                      </a:pPr>
                      <a:r>
                        <a:rPr lang="en-US" sz="1600" kern="100">
                          <a:latin typeface="Times New Roman" panose="02020603050405020304"/>
                          <a:ea typeface="宋体" panose="02010600030101010101" pitchFamily="2" charset="-122"/>
                          <a:cs typeface="宋体" panose="02010600030101010101" pitchFamily="2" charset="-122"/>
                        </a:rPr>
                        <a:t>2016</a:t>
                      </a:r>
                      <a:r>
                        <a:rPr lang="zh-CN" sz="1600" kern="100">
                          <a:latin typeface="Times New Roman" panose="02020603050405020304"/>
                          <a:ea typeface="宋体" panose="02010600030101010101" pitchFamily="2" charset="-122"/>
                          <a:cs typeface="宋体" panose="02010600030101010101" pitchFamily="2" charset="-122"/>
                        </a:rPr>
                        <a:t>年</a:t>
                      </a:r>
                      <a:r>
                        <a:rPr lang="en-US" sz="1600" kern="100">
                          <a:latin typeface="Times New Roman" panose="02020603050405020304"/>
                          <a:ea typeface="宋体" panose="02010600030101010101" pitchFamily="2" charset="-122"/>
                          <a:cs typeface="宋体" panose="02010600030101010101" pitchFamily="2" charset="-122"/>
                        </a:rPr>
                        <a:t>10</a:t>
                      </a:r>
                      <a:r>
                        <a:rPr lang="zh-CN" sz="1600" kern="100">
                          <a:latin typeface="Times New Roman" panose="02020603050405020304"/>
                          <a:ea typeface="宋体" panose="02010600030101010101" pitchFamily="2" charset="-122"/>
                          <a:cs typeface="宋体" panose="02010600030101010101" pitchFamily="2" charset="-122"/>
                        </a:rPr>
                        <a:t>月</a:t>
                      </a:r>
                      <a:r>
                        <a:rPr lang="en-US" sz="1600" kern="100">
                          <a:latin typeface="Times New Roman" panose="02020603050405020304"/>
                          <a:ea typeface="宋体" panose="02010600030101010101" pitchFamily="2" charset="-122"/>
                          <a:cs typeface="宋体" panose="02010600030101010101" pitchFamily="2" charset="-122"/>
                        </a:rPr>
                        <a:t>24</a:t>
                      </a:r>
                      <a:r>
                        <a:rPr lang="zh-CN" sz="1600" kern="100">
                          <a:latin typeface="Times New Roman" panose="02020603050405020304"/>
                          <a:ea typeface="宋体" panose="02010600030101010101" pitchFamily="2" charset="-122"/>
                          <a:cs typeface="宋体" panose="02010600030101010101" pitchFamily="2" charset="-122"/>
                        </a:rPr>
                        <a:t>日</a:t>
                      </a:r>
                      <a:endParaRPr lang="zh-CN" sz="160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972185" algn="ctr">
                        <a:lnSpc>
                          <a:spcPct val="200000"/>
                        </a:lnSpc>
                        <a:spcBef>
                          <a:spcPts val="0"/>
                        </a:spcBef>
                        <a:spcAft>
                          <a:spcPts val="0"/>
                        </a:spcAft>
                      </a:pPr>
                      <a:r>
                        <a:rPr lang="zh-CN" sz="1600" kern="100" dirty="0">
                          <a:latin typeface="Times New Roman" panose="02020603050405020304"/>
                          <a:ea typeface="宋体" panose="02010600030101010101" pitchFamily="2" charset="-122"/>
                          <a:cs typeface="宋体" panose="02010600030101010101" pitchFamily="2" charset="-122"/>
                        </a:rPr>
                        <a:t>邱佳信</a:t>
                      </a:r>
                      <a:endParaRPr lang="zh-CN" sz="1600" kern="100" dirty="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l">
                        <a:lnSpc>
                          <a:spcPct val="150000"/>
                        </a:lnSpc>
                        <a:spcAft>
                          <a:spcPts val="0"/>
                        </a:spcAft>
                      </a:pPr>
                      <a:r>
                        <a:rPr lang="zh-CN" sz="1600" kern="100" dirty="0">
                          <a:solidFill>
                            <a:schemeClr val="tx1"/>
                          </a:solidFill>
                          <a:latin typeface="Calibri" panose="020F0502020204030204"/>
                          <a:ea typeface="宋体" panose="02010600030101010101" pitchFamily="2" charset="-122"/>
                          <a:cs typeface="宋体" panose="02010600030101010101" pitchFamily="2" charset="-122"/>
                        </a:rPr>
                        <a:t>邱老介绍了自己的临床经历，</a:t>
                      </a:r>
                      <a:r>
                        <a:rPr lang="zh-CN" sz="1600" kern="100" dirty="0">
                          <a:solidFill>
                            <a:srgbClr val="FF0000"/>
                          </a:solidFill>
                          <a:latin typeface="Calibri" panose="020F0502020204030204"/>
                          <a:ea typeface="宋体" panose="02010600030101010101" pitchFamily="2" charset="-122"/>
                          <a:cs typeface="宋体" panose="02010600030101010101" pitchFamily="2" charset="-122"/>
                        </a:rPr>
                        <a:t>谈如何进行有效的中西医结合治疗肿瘤</a:t>
                      </a:r>
                      <a:r>
                        <a:rPr lang="zh-CN" altLang="en-US" sz="1600" kern="100" dirty="0">
                          <a:solidFill>
                            <a:schemeClr val="tx1"/>
                          </a:solidFill>
                          <a:latin typeface="Calibri" panose="020F0502020204030204"/>
                          <a:ea typeface="宋体" panose="02010600030101010101" pitchFamily="2" charset="-122"/>
                          <a:cs typeface="宋体" panose="02010600030101010101" pitchFamily="2" charset="-122"/>
                        </a:rPr>
                        <a:t>。</a:t>
                      </a:r>
                      <a:endParaRPr lang="zh-CN" sz="1600" kern="100" dirty="0">
                        <a:solidFill>
                          <a:schemeClr val="tx1"/>
                        </a:solidFill>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 name="标题 1"/>
          <p:cNvSpPr txBox="1"/>
          <p:nvPr/>
        </p:nvSpPr>
        <p:spPr>
          <a:xfrm>
            <a:off x="467544" y="332656"/>
            <a:ext cx="8229600" cy="5792788"/>
          </a:xfrm>
          <a:prstGeom prst="rect">
            <a:avLst/>
          </a:prstGeom>
        </p:spPr>
        <p:txBody>
          <a:bodyPr vert="horz" lIns="91440" tIns="45720" rIns="91440" bIns="45720" rtlCol="0">
            <a:normAutofit fontScale="97500"/>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endParaRPr kumimoji="0" lang="zh-CN" alt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683568" y="527837"/>
            <a:ext cx="8003232" cy="1143000"/>
          </a:xfrm>
        </p:spPr>
        <p:txBody>
          <a:bodyPr>
            <a:normAutofit/>
          </a:bodyPr>
          <a:lstStyle/>
          <a:p>
            <a:pPr algn="l"/>
            <a:r>
              <a:rPr lang="zh-CN" altLang="en-US" sz="4000" dirty="0">
                <a:solidFill>
                  <a:srgbClr val="C00000"/>
                </a:solidFill>
              </a:rPr>
              <a:t>案例九：留学生中的思政教育</a:t>
            </a:r>
            <a:endParaRPr lang="zh-CN" altLang="en-US" sz="4000" dirty="0">
              <a:solidFill>
                <a:srgbClr val="C00000"/>
              </a:solidFill>
            </a:endParaRPr>
          </a:p>
        </p:txBody>
      </p:sp>
      <p:sp>
        <p:nvSpPr>
          <p:cNvPr id="2" name="灯片编号占位符 1"/>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3" name="矩形 2"/>
          <p:cNvSpPr/>
          <p:nvPr/>
        </p:nvSpPr>
        <p:spPr>
          <a:xfrm>
            <a:off x="4716996" y="1931652"/>
            <a:ext cx="3672408" cy="3416320"/>
          </a:xfrm>
          <a:prstGeom prst="rect">
            <a:avLst/>
          </a:prstGeom>
        </p:spPr>
        <p:txBody>
          <a:bodyPr wrap="square">
            <a:spAutoFit/>
          </a:bodyPr>
          <a:lstStyle/>
          <a:p>
            <a:pPr>
              <a:lnSpc>
                <a:spcPct val="150000"/>
              </a:lnSpc>
            </a:pPr>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400" dirty="0">
                <a:solidFill>
                  <a:schemeClr val="tx1">
                    <a:lumMod val="75000"/>
                    <a:lumOff val="25000"/>
                  </a:schemeClr>
                </a:solidFill>
                <a:latin typeface="黑体" panose="02010609060101010101" pitchFamily="49" charset="-122"/>
                <a:ea typeface="黑体" panose="02010609060101010101" pitchFamily="49" charset="-122"/>
              </a:rPr>
              <a:t>在</a:t>
            </a:r>
            <a:r>
              <a:rPr lang="zh-CN" altLang="en-US" sz="2400" dirty="0">
                <a:solidFill>
                  <a:srgbClr val="FF0000"/>
                </a:solidFill>
                <a:latin typeface="黑体" panose="02010609060101010101" pitchFamily="49" charset="-122"/>
                <a:ea typeface="黑体" panose="02010609060101010101" pitchFamily="49" charset="-122"/>
              </a:rPr>
              <a:t>留学生教育</a:t>
            </a:r>
            <a:r>
              <a:rPr lang="zh-CN" altLang="en-US" sz="2400" dirty="0">
                <a:solidFill>
                  <a:schemeClr val="tx1">
                    <a:lumMod val="75000"/>
                    <a:lumOff val="25000"/>
                  </a:schemeClr>
                </a:solidFill>
                <a:latin typeface="黑体" panose="02010609060101010101" pitchFamily="49" charset="-122"/>
                <a:ea typeface="黑体" panose="02010609060101010101" pitchFamily="49" charset="-122"/>
              </a:rPr>
              <a:t>中，可以通过课余活动</a:t>
            </a:r>
            <a:r>
              <a:rPr lang="zh-CN" altLang="en-US" sz="2400" dirty="0">
                <a:solidFill>
                  <a:srgbClr val="FF0000"/>
                </a:solidFill>
                <a:latin typeface="黑体" panose="02010609060101010101" pitchFamily="49" charset="-122"/>
                <a:ea typeface="黑体" panose="02010609060101010101" pitchFamily="49" charset="-122"/>
              </a:rPr>
              <a:t>融入中国优秀传统文化教育</a:t>
            </a:r>
            <a:r>
              <a:rPr lang="zh-CN" altLang="en-US" sz="2400" dirty="0">
                <a:solidFill>
                  <a:schemeClr val="tx1">
                    <a:lumMod val="75000"/>
                    <a:lumOff val="25000"/>
                  </a:schemeClr>
                </a:solidFill>
                <a:latin typeface="黑体" panose="02010609060101010101" pitchFamily="49" charset="-122"/>
                <a:ea typeface="黑体" panose="02010609060101010101" pitchFamily="49" charset="-122"/>
              </a:rPr>
              <a:t>，在专业教学中融入价值观教育，提高留学生对我国优秀传统文化和社会主义核心价</a:t>
            </a:r>
            <a:endParaRPr lang="en-US" altLang="zh-CN" sz="2400" dirty="0">
              <a:solidFill>
                <a:schemeClr val="tx1">
                  <a:lumMod val="75000"/>
                  <a:lumOff val="25000"/>
                </a:schemeClr>
              </a:solidFill>
              <a:latin typeface="黑体" panose="02010609060101010101" pitchFamily="49" charset="-122"/>
              <a:ea typeface="黑体" panose="02010609060101010101" pitchFamily="49" charset="-122"/>
            </a:endParaRPr>
          </a:p>
        </p:txBody>
      </p:sp>
      <p:pic>
        <p:nvPicPr>
          <p:cNvPr id="2050" name="Picture 2" descr="http://iec.shutcm.edu.cn/wp-content/uploads/2017/01/20170109143901.jpg"/>
          <p:cNvPicPr>
            <a:picLocks noChangeAspect="1" noChangeArrowheads="1"/>
          </p:cNvPicPr>
          <p:nvPr/>
        </p:nvPicPr>
        <p:blipFill>
          <a:blip r:embed="rId1" cstate="print"/>
          <a:srcRect/>
          <a:stretch>
            <a:fillRect/>
          </a:stretch>
        </p:blipFill>
        <p:spPr bwMode="auto">
          <a:xfrm>
            <a:off x="1034897" y="2202163"/>
            <a:ext cx="3312368" cy="2930656"/>
          </a:xfrm>
          <a:prstGeom prst="rect">
            <a:avLst/>
          </a:prstGeom>
          <a:noFill/>
        </p:spPr>
      </p:pic>
      <p:sp>
        <p:nvSpPr>
          <p:cNvPr id="5" name="矩形 4"/>
          <p:cNvSpPr/>
          <p:nvPr/>
        </p:nvSpPr>
        <p:spPr>
          <a:xfrm>
            <a:off x="1043608" y="5255328"/>
            <a:ext cx="7416824" cy="559769"/>
          </a:xfrm>
          <a:prstGeom prst="rect">
            <a:avLst/>
          </a:prstGeom>
        </p:spPr>
        <p:txBody>
          <a:bodyPr wrap="square">
            <a:spAutoFit/>
          </a:bodyPr>
          <a:lstStyle/>
          <a:p>
            <a:pPr>
              <a:lnSpc>
                <a:spcPct val="150000"/>
              </a:lnSpc>
            </a:pPr>
            <a:r>
              <a:rPr lang="zh-CN" altLang="en-US" sz="2400" dirty="0">
                <a:solidFill>
                  <a:schemeClr val="tx1">
                    <a:lumMod val="75000"/>
                    <a:lumOff val="25000"/>
                  </a:schemeClr>
                </a:solidFill>
                <a:latin typeface="黑体" panose="02010609060101010101" pitchFamily="49" charset="-122"/>
                <a:ea typeface="黑体" panose="02010609060101010101" pitchFamily="49" charset="-122"/>
              </a:rPr>
              <a:t>值观的</a:t>
            </a:r>
            <a:r>
              <a:rPr lang="zh-CN" altLang="en-US" sz="2400" dirty="0">
                <a:solidFill>
                  <a:srgbClr val="FF0000"/>
                </a:solidFill>
                <a:latin typeface="黑体" panose="02010609060101010101" pitchFamily="49" charset="-122"/>
                <a:ea typeface="黑体" panose="02010609060101010101" pitchFamily="49" charset="-122"/>
              </a:rPr>
              <a:t>认同感</a:t>
            </a:r>
            <a:r>
              <a:rPr lang="zh-CN" altLang="en-US" sz="2400" dirty="0">
                <a:solidFill>
                  <a:schemeClr val="tx1">
                    <a:lumMod val="75000"/>
                    <a:lumOff val="25000"/>
                  </a:schemeClr>
                </a:solidFill>
                <a:latin typeface="黑体" panose="02010609060101010101" pitchFamily="49" charset="-122"/>
                <a:ea typeface="黑体" panose="02010609060101010101" pitchFamily="49" charset="-122"/>
              </a:rPr>
              <a:t>，达到</a:t>
            </a:r>
            <a:r>
              <a:rPr lang="zh-CN" altLang="en-US" sz="2400" dirty="0">
                <a:solidFill>
                  <a:srgbClr val="FF0000"/>
                </a:solidFill>
                <a:latin typeface="黑体" panose="02010609060101010101" pitchFamily="49" charset="-122"/>
                <a:ea typeface="黑体" panose="02010609060101010101" pitchFamily="49" charset="-122"/>
              </a:rPr>
              <a:t>知华</a:t>
            </a:r>
            <a:r>
              <a:rPr lang="zh-CN" altLang="en-US" sz="2400" dirty="0">
                <a:solidFill>
                  <a:schemeClr val="tx1">
                    <a:lumMod val="75000"/>
                    <a:lumOff val="25000"/>
                  </a:schemeClr>
                </a:solidFill>
                <a:latin typeface="黑体" panose="02010609060101010101" pitchFamily="49" charset="-122"/>
                <a:ea typeface="黑体" panose="02010609060101010101" pitchFamily="49" charset="-122"/>
              </a:rPr>
              <a:t>、</a:t>
            </a:r>
            <a:r>
              <a:rPr lang="zh-CN" altLang="en-US" sz="2400" dirty="0">
                <a:solidFill>
                  <a:srgbClr val="FF0000"/>
                </a:solidFill>
                <a:latin typeface="黑体" panose="02010609060101010101" pitchFamily="49" charset="-122"/>
                <a:ea typeface="黑体" panose="02010609060101010101" pitchFamily="49" charset="-122"/>
              </a:rPr>
              <a:t>友华</a:t>
            </a:r>
            <a:r>
              <a:rPr lang="zh-CN" altLang="en-US" sz="2400" dirty="0">
                <a:solidFill>
                  <a:schemeClr val="tx1">
                    <a:lumMod val="75000"/>
                    <a:lumOff val="25000"/>
                  </a:schemeClr>
                </a:solidFill>
                <a:latin typeface="黑体" panose="02010609060101010101" pitchFamily="49" charset="-122"/>
                <a:ea typeface="黑体" panose="02010609060101010101" pitchFamily="49" charset="-122"/>
              </a:rPr>
              <a:t>的目的。</a:t>
            </a:r>
            <a:endParaRPr lang="en-US" altLang="zh-CN" sz="2400" dirty="0">
              <a:solidFill>
                <a:schemeClr val="tx1">
                  <a:lumMod val="75000"/>
                  <a:lumOff val="25000"/>
                </a:schemeClr>
              </a:solidFill>
              <a:latin typeface="黑体" panose="02010609060101010101" pitchFamily="49" charset="-122"/>
              <a:ea typeface="黑体" panose="02010609060101010101" pitchFamily="49" charset="-122"/>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3" name="矩形 2"/>
          <p:cNvSpPr/>
          <p:nvPr/>
        </p:nvSpPr>
        <p:spPr>
          <a:xfrm>
            <a:off x="2915816" y="980728"/>
            <a:ext cx="5688632" cy="2677656"/>
          </a:xfrm>
          <a:prstGeom prst="rect">
            <a:avLst/>
          </a:prstGeom>
        </p:spPr>
        <p:txBody>
          <a:bodyPr wrap="square">
            <a:spAutoFit/>
          </a:bodyPr>
          <a:lstStyle/>
          <a:p>
            <a:pPr>
              <a:lnSpc>
                <a:spcPct val="150000"/>
              </a:lnSpc>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800" dirty="0">
                <a:solidFill>
                  <a:schemeClr val="tx1">
                    <a:lumMod val="75000"/>
                    <a:lumOff val="25000"/>
                  </a:schemeClr>
                </a:solidFill>
                <a:latin typeface="黑体" panose="02010609060101010101" pitchFamily="49" charset="-122"/>
                <a:ea typeface="黑体" panose="02010609060101010101" pitchFamily="49" charset="-122"/>
              </a:rPr>
              <a:t>“坚持</a:t>
            </a:r>
            <a:r>
              <a:rPr lang="zh-CN" altLang="en-US" sz="2800" dirty="0">
                <a:solidFill>
                  <a:srgbClr val="FF0000"/>
                </a:solidFill>
                <a:latin typeface="黑体" panose="02010609060101010101" pitchFamily="49" charset="-122"/>
                <a:ea typeface="黑体" panose="02010609060101010101" pitchFamily="49" charset="-122"/>
              </a:rPr>
              <a:t>联系实际</a:t>
            </a:r>
            <a:r>
              <a:rPr lang="zh-CN" altLang="en-US" sz="2800" dirty="0">
                <a:solidFill>
                  <a:schemeClr val="tx1">
                    <a:lumMod val="75000"/>
                    <a:lumOff val="25000"/>
                  </a:schemeClr>
                </a:solidFill>
                <a:latin typeface="黑体" panose="02010609060101010101" pitchFamily="49" charset="-122"/>
                <a:ea typeface="黑体" panose="02010609060101010101" pitchFamily="49" charset="-122"/>
              </a:rPr>
              <a:t>，区分层次和对象，加强</a:t>
            </a:r>
            <a:r>
              <a:rPr lang="zh-CN" altLang="en-US" sz="2800" dirty="0">
                <a:solidFill>
                  <a:srgbClr val="FF0000"/>
                </a:solidFill>
                <a:latin typeface="黑体" panose="02010609060101010101" pitchFamily="49" charset="-122"/>
                <a:ea typeface="黑体" panose="02010609060101010101" pitchFamily="49" charset="-122"/>
              </a:rPr>
              <a:t>分类指导</a:t>
            </a:r>
            <a:r>
              <a:rPr lang="zh-CN" altLang="en-US" sz="2800" dirty="0">
                <a:solidFill>
                  <a:schemeClr val="tx1">
                    <a:lumMod val="75000"/>
                    <a:lumOff val="25000"/>
                  </a:schemeClr>
                </a:solidFill>
                <a:latin typeface="黑体" panose="02010609060101010101" pitchFamily="49" charset="-122"/>
                <a:ea typeface="黑体" panose="02010609060101010101" pitchFamily="49" charset="-122"/>
              </a:rPr>
              <a:t>，找准与人们</a:t>
            </a:r>
            <a:r>
              <a:rPr lang="zh-CN" altLang="en-US" sz="2800" dirty="0">
                <a:solidFill>
                  <a:srgbClr val="FF0000"/>
                </a:solidFill>
                <a:latin typeface="黑体" panose="02010609060101010101" pitchFamily="49" charset="-122"/>
                <a:ea typeface="黑体" panose="02010609060101010101" pitchFamily="49" charset="-122"/>
              </a:rPr>
              <a:t>思想的共鸣点</a:t>
            </a:r>
            <a:r>
              <a:rPr lang="zh-CN" altLang="en-US" sz="2800" dirty="0">
                <a:solidFill>
                  <a:schemeClr val="tx1">
                    <a:lumMod val="75000"/>
                    <a:lumOff val="25000"/>
                  </a:schemeClr>
                </a:solidFill>
                <a:latin typeface="黑体" panose="02010609060101010101" pitchFamily="49" charset="-122"/>
                <a:ea typeface="黑体" panose="02010609060101010101" pitchFamily="49" charset="-122"/>
              </a:rPr>
              <a:t>、与群众</a:t>
            </a:r>
            <a:r>
              <a:rPr lang="zh-CN" altLang="en-US" sz="2800" dirty="0">
                <a:solidFill>
                  <a:srgbClr val="FF0000"/>
                </a:solidFill>
                <a:latin typeface="黑体" panose="02010609060101010101" pitchFamily="49" charset="-122"/>
                <a:ea typeface="黑体" panose="02010609060101010101" pitchFamily="49" charset="-122"/>
              </a:rPr>
              <a:t>利益的交汇点</a:t>
            </a:r>
            <a:r>
              <a:rPr lang="zh-CN" altLang="en-US" sz="2800" dirty="0">
                <a:solidFill>
                  <a:schemeClr val="tx1">
                    <a:lumMod val="75000"/>
                    <a:lumOff val="25000"/>
                  </a:schemeClr>
                </a:solidFill>
                <a:latin typeface="黑体" panose="02010609060101010101" pitchFamily="49" charset="-122"/>
                <a:ea typeface="黑体" panose="02010609060101010101" pitchFamily="49" charset="-122"/>
              </a:rPr>
              <a:t>，做到</a:t>
            </a:r>
            <a:r>
              <a:rPr lang="zh-CN" altLang="en-US" sz="2800" dirty="0">
                <a:solidFill>
                  <a:srgbClr val="FF0000"/>
                </a:solidFill>
                <a:latin typeface="黑体" panose="02010609060101010101" pitchFamily="49" charset="-122"/>
                <a:ea typeface="黑体" panose="02010609060101010101" pitchFamily="49" charset="-122"/>
              </a:rPr>
              <a:t>贴近性</a:t>
            </a:r>
            <a:r>
              <a:rPr lang="zh-CN" altLang="en-US" sz="2800" dirty="0">
                <a:solidFill>
                  <a:schemeClr val="tx1">
                    <a:lumMod val="75000"/>
                    <a:lumOff val="25000"/>
                  </a:schemeClr>
                </a:solidFill>
                <a:latin typeface="黑体" panose="02010609060101010101" pitchFamily="49" charset="-122"/>
                <a:ea typeface="黑体" panose="02010609060101010101" pitchFamily="49" charset="-122"/>
              </a:rPr>
              <a:t>、对象化、</a:t>
            </a:r>
            <a:r>
              <a:rPr lang="zh-CN" altLang="en-US" sz="2800" dirty="0">
                <a:solidFill>
                  <a:srgbClr val="FF0000"/>
                </a:solidFill>
                <a:latin typeface="黑体" panose="02010609060101010101" pitchFamily="49" charset="-122"/>
                <a:ea typeface="黑体" panose="02010609060101010101" pitchFamily="49" charset="-122"/>
              </a:rPr>
              <a:t>接地</a:t>
            </a:r>
            <a:endParaRPr lang="zh-CN" altLang="en-US" sz="2800" dirty="0">
              <a:solidFill>
                <a:srgbClr val="FF0000"/>
              </a:solidFill>
              <a:latin typeface="黑体" panose="02010609060101010101" pitchFamily="49" charset="-122"/>
              <a:ea typeface="黑体" panose="02010609060101010101" pitchFamily="49" charset="-122"/>
            </a:endParaRPr>
          </a:p>
        </p:txBody>
      </p:sp>
      <p:pic>
        <p:nvPicPr>
          <p:cNvPr id="4" name="Picture 2" descr="http://img11.360buyimg.com/popWaterMark/jfs/t685/331/886920827/109952/3b843cef/54942bd9N6a9ce56d.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899592" y="980728"/>
            <a:ext cx="1800200" cy="2472275"/>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755576" y="3645024"/>
            <a:ext cx="7848872" cy="2031325"/>
          </a:xfrm>
          <a:prstGeom prst="rect">
            <a:avLst/>
          </a:prstGeom>
        </p:spPr>
        <p:txBody>
          <a:bodyPr wrap="square">
            <a:spAutoFit/>
          </a:bodyPr>
          <a:lstStyle/>
          <a:p>
            <a:pPr>
              <a:lnSpc>
                <a:spcPct val="150000"/>
              </a:lnSpc>
            </a:pPr>
            <a:r>
              <a:rPr lang="zh-CN" altLang="en-US" sz="2800" dirty="0">
                <a:solidFill>
                  <a:srgbClr val="FF0000"/>
                </a:solidFill>
                <a:latin typeface="黑体" panose="02010609060101010101" pitchFamily="49" charset="-122"/>
                <a:ea typeface="黑体" panose="02010609060101010101" pitchFamily="49" charset="-122"/>
              </a:rPr>
              <a:t>气</a:t>
            </a:r>
            <a:r>
              <a:rPr lang="zh-CN" altLang="en-US" sz="2800" dirty="0">
                <a:solidFill>
                  <a:schemeClr val="tx1">
                    <a:lumMod val="75000"/>
                    <a:lumOff val="25000"/>
                  </a:schemeClr>
                </a:solidFill>
                <a:latin typeface="黑体" panose="02010609060101010101" pitchFamily="49" charset="-122"/>
                <a:ea typeface="黑体" panose="02010609060101010101" pitchFamily="49" charset="-122"/>
              </a:rPr>
              <a:t>” 。“ 坚持改进创新，善于运用</a:t>
            </a:r>
            <a:r>
              <a:rPr lang="zh-CN" altLang="en-US" sz="2800" dirty="0">
                <a:solidFill>
                  <a:srgbClr val="FF0000"/>
                </a:solidFill>
                <a:latin typeface="黑体" panose="02010609060101010101" pitchFamily="49" charset="-122"/>
                <a:ea typeface="黑体" panose="02010609060101010101" pitchFamily="49" charset="-122"/>
              </a:rPr>
              <a:t>群众喜闻乐见</a:t>
            </a:r>
            <a:r>
              <a:rPr lang="zh-CN" altLang="en-US" sz="2800" dirty="0">
                <a:solidFill>
                  <a:schemeClr val="tx1">
                    <a:lumMod val="75000"/>
                    <a:lumOff val="25000"/>
                  </a:schemeClr>
                </a:solidFill>
                <a:latin typeface="黑体" panose="02010609060101010101" pitchFamily="49" charset="-122"/>
                <a:ea typeface="黑体" panose="02010609060101010101" pitchFamily="49" charset="-122"/>
              </a:rPr>
              <a:t>的方式，搭建</a:t>
            </a:r>
            <a:r>
              <a:rPr lang="zh-CN" altLang="en-US" sz="2800" dirty="0">
                <a:solidFill>
                  <a:srgbClr val="FF0000"/>
                </a:solidFill>
                <a:latin typeface="黑体" panose="02010609060101010101" pitchFamily="49" charset="-122"/>
                <a:ea typeface="黑体" panose="02010609060101010101" pitchFamily="49" charset="-122"/>
              </a:rPr>
              <a:t>群众便于参与</a:t>
            </a:r>
            <a:r>
              <a:rPr lang="zh-CN" altLang="en-US" sz="2800" dirty="0">
                <a:solidFill>
                  <a:schemeClr val="tx1">
                    <a:lumMod val="75000"/>
                    <a:lumOff val="25000"/>
                  </a:schemeClr>
                </a:solidFill>
                <a:latin typeface="+mj-ea"/>
                <a:ea typeface="+mj-ea"/>
              </a:rPr>
              <a:t>的平台，开辟</a:t>
            </a:r>
            <a:r>
              <a:rPr lang="zh-CN" altLang="en-US" sz="2800" dirty="0">
                <a:solidFill>
                  <a:schemeClr val="tx1">
                    <a:lumMod val="75000"/>
                    <a:lumOff val="25000"/>
                  </a:schemeClr>
                </a:solidFill>
                <a:latin typeface="黑体" panose="02010609060101010101" pitchFamily="49" charset="-122"/>
                <a:ea typeface="黑体" panose="02010609060101010101" pitchFamily="49" charset="-122"/>
              </a:rPr>
              <a:t>群众乐于参与的渠道</a:t>
            </a:r>
            <a:r>
              <a:rPr lang="zh-CN" altLang="en-US" sz="2800" dirty="0">
                <a:solidFill>
                  <a:schemeClr val="tx1">
                    <a:lumMod val="75000"/>
                    <a:lumOff val="25000"/>
                  </a:schemeClr>
                </a:solidFill>
                <a:latin typeface="+mj-ea"/>
                <a:ea typeface="+mj-ea"/>
              </a:rPr>
              <a:t>。”</a:t>
            </a:r>
            <a:endParaRPr lang="en-US" altLang="zh-CN" sz="2800" dirty="0">
              <a:solidFill>
                <a:schemeClr val="tx1">
                  <a:lumMod val="75000"/>
                  <a:lumOff val="25000"/>
                </a:schemeClr>
              </a:solidFill>
              <a:latin typeface="+mj-ea"/>
              <a:ea typeface="+mj-ea"/>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3" name="矩形 2"/>
          <p:cNvSpPr/>
          <p:nvPr/>
        </p:nvSpPr>
        <p:spPr>
          <a:xfrm>
            <a:off x="899592" y="1052736"/>
            <a:ext cx="7416824" cy="4616648"/>
          </a:xfrm>
          <a:prstGeom prst="rect">
            <a:avLst/>
          </a:prstGeom>
        </p:spPr>
        <p:txBody>
          <a:bodyPr wrap="square">
            <a:spAutoFit/>
          </a:bodyPr>
          <a:lstStyle/>
          <a:p>
            <a:pPr>
              <a:lnSpc>
                <a:spcPct val="150000"/>
              </a:lnSpc>
            </a:pPr>
            <a:r>
              <a:rPr lang="en-US" altLang="zh-CN" sz="2400" dirty="0">
                <a:solidFill>
                  <a:schemeClr val="tx1">
                    <a:lumMod val="75000"/>
                    <a:lumOff val="25000"/>
                  </a:schemeClr>
                </a:solidFill>
                <a:latin typeface="黑体" panose="02010609060101010101" pitchFamily="49" charset="-122"/>
                <a:ea typeface="黑体" panose="02010609060101010101" pitchFamily="49" charset="-122"/>
              </a:rPr>
              <a:t>     </a:t>
            </a:r>
            <a:r>
              <a:rPr lang="zh-CN" altLang="zh-CN" sz="2800" dirty="0">
                <a:solidFill>
                  <a:schemeClr val="tx1">
                    <a:lumMod val="75000"/>
                    <a:lumOff val="25000"/>
                  </a:schemeClr>
                </a:solidFill>
                <a:latin typeface="黑体" panose="02010609060101010101" pitchFamily="49" charset="-122"/>
                <a:ea typeface="黑体" panose="02010609060101010101" pitchFamily="49" charset="-122"/>
              </a:rPr>
              <a:t>有教师深刻地反思到，“</a:t>
            </a:r>
            <a:r>
              <a:rPr lang="zh-CN" altLang="zh-CN" sz="2800" dirty="0">
                <a:solidFill>
                  <a:srgbClr val="FF0000"/>
                </a:solidFill>
                <a:latin typeface="黑体" panose="02010609060101010101" pitchFamily="49" charset="-122"/>
                <a:ea typeface="黑体" panose="02010609060101010101" pitchFamily="49" charset="-122"/>
              </a:rPr>
              <a:t>要是没有德育意识，解惑的工作做得再好</a:t>
            </a:r>
            <a:r>
              <a:rPr lang="zh-CN" altLang="zh-CN" sz="2800" dirty="0">
                <a:solidFill>
                  <a:schemeClr val="tx1">
                    <a:lumMod val="75000"/>
                    <a:lumOff val="25000"/>
                  </a:schemeClr>
                </a:solidFill>
                <a:latin typeface="黑体" panose="02010609060101010101" pitchFamily="49" charset="-122"/>
                <a:ea typeface="黑体" panose="02010609060101010101" pitchFamily="49" charset="-122"/>
              </a:rPr>
              <a:t>也只能算是一个</a:t>
            </a:r>
            <a:r>
              <a:rPr lang="zh-CN" altLang="zh-CN" sz="2800" dirty="0">
                <a:solidFill>
                  <a:srgbClr val="FF0000"/>
                </a:solidFill>
                <a:latin typeface="黑体" panose="02010609060101010101" pitchFamily="49" charset="-122"/>
                <a:ea typeface="黑体" panose="02010609060101010101" pitchFamily="49" charset="-122"/>
              </a:rPr>
              <a:t>百度输出终端</a:t>
            </a:r>
            <a:r>
              <a:rPr lang="zh-CN" altLang="zh-CN" sz="2800" dirty="0">
                <a:solidFill>
                  <a:schemeClr val="tx1">
                    <a:lumMod val="75000"/>
                    <a:lumOff val="25000"/>
                  </a:schemeClr>
                </a:solidFill>
                <a:latin typeface="黑体" panose="02010609060101010101" pitchFamily="49" charset="-122"/>
                <a:ea typeface="黑体" panose="02010609060101010101" pitchFamily="49" charset="-122"/>
              </a:rPr>
              <a:t>，授业工作做得再好也只是一个</a:t>
            </a:r>
            <a:r>
              <a:rPr lang="zh-CN" altLang="zh-CN" sz="2800" dirty="0">
                <a:solidFill>
                  <a:srgbClr val="FF0000"/>
                </a:solidFill>
                <a:latin typeface="黑体" panose="02010609060101010101" pitchFamily="49" charset="-122"/>
                <a:ea typeface="黑体" panose="02010609060101010101" pitchFamily="49" charset="-122"/>
              </a:rPr>
              <a:t>教书匠</a:t>
            </a:r>
            <a:r>
              <a:rPr lang="zh-CN" altLang="zh-CN" sz="2800" dirty="0">
                <a:solidFill>
                  <a:schemeClr val="tx1">
                    <a:lumMod val="75000"/>
                    <a:lumOff val="25000"/>
                  </a:schemeClr>
                </a:solidFill>
                <a:latin typeface="黑体" panose="02010609060101010101" pitchFamily="49" charset="-122"/>
                <a:ea typeface="黑体" panose="02010609060101010101" pitchFamily="49" charset="-122"/>
              </a:rPr>
              <a:t>、</a:t>
            </a:r>
            <a:r>
              <a:rPr lang="zh-CN" altLang="zh-CN" sz="2800" dirty="0">
                <a:solidFill>
                  <a:srgbClr val="FF0000"/>
                </a:solidFill>
                <a:latin typeface="黑体" panose="02010609060101010101" pitchFamily="49" charset="-122"/>
                <a:ea typeface="黑体" panose="02010609060101010101" pitchFamily="49" charset="-122"/>
              </a:rPr>
              <a:t>手艺人</a:t>
            </a:r>
            <a:r>
              <a:rPr lang="zh-CN" altLang="zh-CN" sz="2800" dirty="0">
                <a:solidFill>
                  <a:schemeClr val="tx1">
                    <a:lumMod val="75000"/>
                    <a:lumOff val="25000"/>
                  </a:schemeClr>
                </a:solidFill>
                <a:latin typeface="黑体" panose="02010609060101010101" pitchFamily="49" charset="-122"/>
                <a:ea typeface="黑体" panose="02010609060101010101" pitchFamily="49" charset="-122"/>
              </a:rPr>
              <a:t>”。</a:t>
            </a:r>
            <a:endParaRPr lang="en-US" altLang="zh-CN" sz="2800" dirty="0">
              <a:solidFill>
                <a:schemeClr val="tx1">
                  <a:lumMod val="75000"/>
                  <a:lumOff val="25000"/>
                </a:schemeClr>
              </a:solidFill>
              <a:latin typeface="黑体" panose="02010609060101010101" pitchFamily="49" charset="-122"/>
              <a:ea typeface="黑体" panose="02010609060101010101" pitchFamily="49" charset="-122"/>
            </a:endParaRPr>
          </a:p>
          <a:p>
            <a:pPr>
              <a:lnSpc>
                <a:spcPct val="150000"/>
              </a:lnSpc>
            </a:pPr>
            <a:r>
              <a:rPr lang="en-US" altLang="zh-CN" sz="2800" dirty="0">
                <a:solidFill>
                  <a:schemeClr val="tx1">
                    <a:lumMod val="75000"/>
                    <a:lumOff val="25000"/>
                  </a:schemeClr>
                </a:solidFill>
                <a:latin typeface="黑体" panose="02010609060101010101" pitchFamily="49" charset="-122"/>
                <a:ea typeface="黑体" panose="02010609060101010101" pitchFamily="49" charset="-122"/>
              </a:rPr>
              <a:t>    </a:t>
            </a:r>
            <a:r>
              <a:rPr lang="zh-CN" altLang="zh-CN" sz="2800" dirty="0">
                <a:solidFill>
                  <a:schemeClr val="tx1">
                    <a:lumMod val="75000"/>
                    <a:lumOff val="25000"/>
                  </a:schemeClr>
                </a:solidFill>
                <a:latin typeface="黑体" panose="02010609060101010101" pitchFamily="49" charset="-122"/>
                <a:ea typeface="黑体" panose="02010609060101010101" pitchFamily="49" charset="-122"/>
              </a:rPr>
              <a:t>更有参与课程德育项目的教师由衷感慨，“我感觉自己</a:t>
            </a:r>
            <a:r>
              <a:rPr lang="zh-CN" altLang="zh-CN" sz="2800" dirty="0">
                <a:solidFill>
                  <a:srgbClr val="FF0000"/>
                </a:solidFill>
                <a:latin typeface="黑体" panose="02010609060101010101" pitchFamily="49" charset="-122"/>
                <a:ea typeface="黑体" panose="02010609060101010101" pitchFamily="49" charset="-122"/>
              </a:rPr>
              <a:t>从一名授课老师转变成为了一名教育工作者</a:t>
            </a:r>
            <a:r>
              <a:rPr lang="zh-CN" altLang="zh-CN" sz="2800" dirty="0">
                <a:solidFill>
                  <a:schemeClr val="tx1">
                    <a:lumMod val="75000"/>
                    <a:lumOff val="25000"/>
                  </a:schemeClr>
                </a:solidFill>
                <a:latin typeface="黑体" panose="02010609060101010101" pitchFamily="49" charset="-122"/>
                <a:ea typeface="黑体" panose="02010609060101010101" pitchFamily="49" charset="-122"/>
              </a:rPr>
              <a:t>”。</a:t>
            </a:r>
            <a:endParaRPr lang="zh-CN" altLang="en-US" sz="2800" dirty="0">
              <a:solidFill>
                <a:schemeClr val="tx1">
                  <a:lumMod val="75000"/>
                  <a:lumOff val="25000"/>
                </a:schemeClr>
              </a:solidFill>
              <a:latin typeface="黑体" panose="02010609060101010101" pitchFamily="49" charset="-122"/>
              <a:ea typeface="黑体" panose="02010609060101010101" pitchFamily="49" charset="-122"/>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570384" y="1019274"/>
            <a:ext cx="8003232" cy="5074022"/>
          </a:xfrm>
        </p:spPr>
        <p:txBody>
          <a:bodyPr>
            <a:normAutofit/>
          </a:bodyPr>
          <a:lstStyle/>
          <a:p>
            <a:pPr marL="0" indent="0">
              <a:lnSpc>
                <a:spcPct val="150000"/>
              </a:lnSpc>
              <a:buNone/>
            </a:pPr>
            <a:r>
              <a:rPr lang="zh-CN" altLang="en-US" dirty="0">
                <a:latin typeface="+mj-ea"/>
                <a:ea typeface="+mj-ea"/>
              </a:rPr>
              <a:t>    </a:t>
            </a:r>
            <a:r>
              <a:rPr lang="zh-CN" altLang="en-US" sz="2800" dirty="0">
                <a:latin typeface="黑体" panose="02010609060101010101" pitchFamily="49" charset="-122"/>
                <a:ea typeface="黑体" panose="02010609060101010101" pitchFamily="49" charset="-122"/>
              </a:rPr>
              <a:t>“</a:t>
            </a:r>
            <a:r>
              <a:rPr lang="zh-CN" altLang="en-US" sz="2800" dirty="0">
                <a:solidFill>
                  <a:srgbClr val="FF0000"/>
                </a:solidFill>
                <a:latin typeface="黑体" panose="02010609060101010101" pitchFamily="49" charset="-122"/>
                <a:ea typeface="黑体" panose="02010609060101010101" pitchFamily="49" charset="-122"/>
              </a:rPr>
              <a:t>大力推动以‘课程思政’为目标的课堂教学改革</a:t>
            </a:r>
            <a:r>
              <a:rPr lang="en-US" altLang="zh-CN" sz="2800" dirty="0">
                <a:latin typeface="黑体" panose="02010609060101010101" pitchFamily="49" charset="-122"/>
                <a:ea typeface="黑体" panose="02010609060101010101" pitchFamily="49" charset="-122"/>
              </a:rPr>
              <a:t>……</a:t>
            </a:r>
            <a:r>
              <a:rPr lang="zh-CN" altLang="en-US" sz="2800" dirty="0">
                <a:latin typeface="黑体" panose="02010609060101010101" pitchFamily="49" charset="-122"/>
                <a:ea typeface="黑体" panose="02010609060101010101" pitchFamily="49" charset="-122"/>
              </a:rPr>
              <a:t>梳理</a:t>
            </a:r>
            <a:r>
              <a:rPr lang="zh-CN" altLang="en-US" sz="2800" dirty="0">
                <a:solidFill>
                  <a:srgbClr val="FF0000"/>
                </a:solidFill>
                <a:latin typeface="黑体" panose="02010609060101010101" pitchFamily="49" charset="-122"/>
                <a:ea typeface="黑体" panose="02010609060101010101" pitchFamily="49" charset="-122"/>
              </a:rPr>
              <a:t>各门专业课程</a:t>
            </a:r>
            <a:r>
              <a:rPr lang="zh-CN" altLang="en-US" sz="2800" dirty="0">
                <a:latin typeface="黑体" panose="02010609060101010101" pitchFamily="49" charset="-122"/>
                <a:ea typeface="黑体" panose="02010609060101010101" pitchFamily="49" charset="-122"/>
              </a:rPr>
              <a:t>所蕴含的思想政治教育元素和所承载的思想政治教育功能，</a:t>
            </a:r>
            <a:r>
              <a:rPr lang="zh-CN" altLang="en-US" sz="2800" dirty="0">
                <a:solidFill>
                  <a:srgbClr val="FF0000"/>
                </a:solidFill>
                <a:latin typeface="黑体" panose="02010609060101010101" pitchFamily="49" charset="-122"/>
                <a:ea typeface="黑体" panose="02010609060101010101" pitchFamily="49" charset="-122"/>
              </a:rPr>
              <a:t>融入课堂教学</a:t>
            </a:r>
            <a:r>
              <a:rPr lang="zh-CN" altLang="en-US" sz="2800" dirty="0">
                <a:latin typeface="黑体" panose="02010609060101010101" pitchFamily="49" charset="-122"/>
                <a:ea typeface="黑体" panose="02010609060101010101" pitchFamily="49" charset="-122"/>
              </a:rPr>
              <a:t>各环节，实现思想政治教育与知识体系教育的有效统一。”</a:t>
            </a:r>
            <a:endParaRPr lang="en-US" altLang="zh-CN" sz="2800" dirty="0">
              <a:latin typeface="黑体" panose="02010609060101010101" pitchFamily="49" charset="-122"/>
              <a:ea typeface="黑体" panose="02010609060101010101" pitchFamily="49" charset="-122"/>
            </a:endParaRPr>
          </a:p>
          <a:p>
            <a:pPr marL="0" indent="0">
              <a:lnSpc>
                <a:spcPct val="150000"/>
              </a:lnSpc>
              <a:buNone/>
            </a:pPr>
            <a:r>
              <a:rPr lang="en-US" altLang="zh-CN" sz="2800" dirty="0">
                <a:latin typeface="仿宋" panose="02010609060101010101" pitchFamily="49" charset="-122"/>
                <a:ea typeface="仿宋" panose="02010609060101010101" pitchFamily="49" charset="-122"/>
              </a:rPr>
              <a:t>           ——</a:t>
            </a:r>
            <a:r>
              <a:rPr lang="zh-CN" altLang="en-US" sz="2800" dirty="0">
                <a:latin typeface="仿宋" panose="02010609060101010101" pitchFamily="49" charset="-122"/>
                <a:ea typeface="仿宋" panose="02010609060101010101" pitchFamily="49" charset="-122"/>
              </a:rPr>
              <a:t>教育部</a:t>
            </a:r>
            <a:r>
              <a:rPr lang="en-US" altLang="zh-CN" sz="2800" dirty="0">
                <a:latin typeface="仿宋" panose="02010609060101010101" pitchFamily="49" charset="-122"/>
                <a:ea typeface="仿宋" panose="02010609060101010101" pitchFamily="49" charset="-122"/>
              </a:rPr>
              <a:t>《</a:t>
            </a:r>
            <a:r>
              <a:rPr lang="zh-CN" altLang="en-US" sz="2800" dirty="0">
                <a:latin typeface="仿宋" panose="02010609060101010101" pitchFamily="49" charset="-122"/>
                <a:ea typeface="仿宋" panose="02010609060101010101" pitchFamily="49" charset="-122"/>
              </a:rPr>
              <a:t>高校思想政治工作质量提升工程实施纲要</a:t>
            </a:r>
            <a:r>
              <a:rPr lang="en-US" altLang="zh-CN" sz="2800" dirty="0">
                <a:latin typeface="仿宋" panose="02010609060101010101" pitchFamily="49" charset="-122"/>
                <a:ea typeface="仿宋" panose="02010609060101010101" pitchFamily="49" charset="-122"/>
              </a:rPr>
              <a:t>》</a:t>
            </a:r>
            <a:r>
              <a:rPr lang="zh-CN" altLang="en-US" sz="2800" dirty="0">
                <a:latin typeface="仿宋" panose="02010609060101010101" pitchFamily="49" charset="-122"/>
                <a:ea typeface="仿宋" panose="02010609060101010101" pitchFamily="49" charset="-122"/>
              </a:rPr>
              <a:t>（</a:t>
            </a:r>
            <a:r>
              <a:rPr lang="en-US" altLang="zh-CN" sz="2800" dirty="0">
                <a:latin typeface="仿宋" panose="02010609060101010101" pitchFamily="49" charset="-122"/>
                <a:ea typeface="仿宋" panose="02010609060101010101" pitchFamily="49" charset="-122"/>
              </a:rPr>
              <a:t>2017</a:t>
            </a:r>
            <a:r>
              <a:rPr lang="zh-CN" altLang="en-US" sz="2800" dirty="0">
                <a:latin typeface="仿宋" panose="02010609060101010101" pitchFamily="49" charset="-122"/>
                <a:ea typeface="仿宋" panose="02010609060101010101" pitchFamily="49" charset="-122"/>
              </a:rPr>
              <a:t>年</a:t>
            </a:r>
            <a:r>
              <a:rPr lang="en-US" altLang="zh-CN" sz="2800" dirty="0">
                <a:latin typeface="仿宋" panose="02010609060101010101" pitchFamily="49" charset="-122"/>
                <a:ea typeface="仿宋" panose="02010609060101010101" pitchFamily="49" charset="-122"/>
              </a:rPr>
              <a:t>12</a:t>
            </a:r>
            <a:r>
              <a:rPr lang="zh-CN" altLang="en-US" sz="2800" dirty="0">
                <a:latin typeface="仿宋" panose="02010609060101010101" pitchFamily="49" charset="-122"/>
                <a:ea typeface="仿宋" panose="02010609060101010101" pitchFamily="49" charset="-122"/>
              </a:rPr>
              <a:t>月）</a:t>
            </a:r>
            <a:endParaRPr lang="zh-CN" altLang="en-US" sz="2800" dirty="0">
              <a:latin typeface="仿宋" panose="02010609060101010101" pitchFamily="49" charset="-122"/>
              <a:ea typeface="仿宋" panose="02010609060101010101" pitchFamily="49" charset="-122"/>
            </a:endParaRPr>
          </a:p>
        </p:txBody>
      </p:sp>
      <p:sp>
        <p:nvSpPr>
          <p:cNvPr id="2" name="灯片编号占位符 1"/>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flipH="1">
            <a:off x="502915" y="426695"/>
            <a:ext cx="8229601" cy="1095375"/>
          </a:xfrm>
        </p:spPr>
        <p:txBody>
          <a:bodyPr>
            <a:normAutofit/>
          </a:bodyPr>
          <a:lstStyle/>
          <a:p>
            <a:pPr algn="l"/>
            <a:r>
              <a:rPr lang="zh-CN" altLang="en-US" sz="4000" dirty="0">
                <a:solidFill>
                  <a:srgbClr val="C00000"/>
                </a:solidFill>
              </a:rPr>
              <a:t>何为“课程思政”？</a:t>
            </a:r>
            <a:endParaRPr lang="zh-CN" altLang="en-US" sz="4000" dirty="0">
              <a:solidFill>
                <a:srgbClr val="C00000"/>
              </a:solidFill>
            </a:endParaRPr>
          </a:p>
        </p:txBody>
      </p:sp>
      <p:sp>
        <p:nvSpPr>
          <p:cNvPr id="3" name="内容占位符 2"/>
          <p:cNvSpPr>
            <a:spLocks noGrp="1"/>
          </p:cNvSpPr>
          <p:nvPr>
            <p:ph idx="1"/>
          </p:nvPr>
        </p:nvSpPr>
        <p:spPr>
          <a:xfrm>
            <a:off x="677548" y="1724713"/>
            <a:ext cx="7880336" cy="4270802"/>
          </a:xfrm>
        </p:spPr>
        <p:txBody>
          <a:bodyPr>
            <a:normAutofit/>
          </a:bodyPr>
          <a:lstStyle/>
          <a:p>
            <a:pPr marL="0" indent="0">
              <a:lnSpc>
                <a:spcPct val="150000"/>
              </a:lnSpc>
              <a:buNone/>
            </a:pPr>
            <a:r>
              <a:rPr lang="en-US" altLang="zh-CN" dirty="0"/>
              <a:t>       </a:t>
            </a:r>
            <a:r>
              <a:rPr lang="zh-CN" altLang="zh-CN" sz="2800" dirty="0">
                <a:latin typeface="黑体" panose="02010609060101010101" pitchFamily="49" charset="-122"/>
                <a:ea typeface="黑体" panose="02010609060101010101" pitchFamily="49" charset="-122"/>
              </a:rPr>
              <a:t>“课程思政”的是相对于思政课程</a:t>
            </a:r>
            <a:r>
              <a:rPr lang="zh-CN" altLang="en-US" sz="2800" dirty="0">
                <a:latin typeface="黑体" panose="02010609060101010101" pitchFamily="49" charset="-122"/>
                <a:ea typeface="黑体" panose="02010609060101010101" pitchFamily="49" charset="-122"/>
              </a:rPr>
              <a:t>，</a:t>
            </a:r>
            <a:r>
              <a:rPr lang="zh-CN" altLang="zh-CN" sz="2800" dirty="0">
                <a:latin typeface="黑体" panose="02010609060101010101" pitchFamily="49" charset="-122"/>
                <a:ea typeface="黑体" panose="02010609060101010101" pitchFamily="49" charset="-122"/>
              </a:rPr>
              <a:t>即思想政治理论课来讲的，</a:t>
            </a:r>
            <a:r>
              <a:rPr lang="zh-CN" altLang="zh-CN" sz="2800" dirty="0">
                <a:solidFill>
                  <a:srgbClr val="FF0000"/>
                </a:solidFill>
                <a:latin typeface="黑体" panose="02010609060101010101" pitchFamily="49" charset="-122"/>
                <a:ea typeface="黑体" panose="02010609060101010101" pitchFamily="49" charset="-122"/>
              </a:rPr>
              <a:t>是指高校所有课程都有思想政治教育的功能</a:t>
            </a:r>
            <a:r>
              <a:rPr lang="zh-CN" altLang="zh-CN" sz="2800" dirty="0">
                <a:latin typeface="黑体" panose="02010609060101010101" pitchFamily="49" charset="-122"/>
                <a:ea typeface="黑体" panose="02010609060101010101" pitchFamily="49" charset="-122"/>
              </a:rPr>
              <a:t>。“课程思政”要求发掘高校各门课程所蕴含的思想政治教育元素和所承载的思想政治教育功能，融入课堂教学各环节，实现思想政治教育与知识体系教育的有机统一。</a:t>
            </a:r>
            <a:endParaRPr lang="zh-CN" altLang="en-US" sz="2800" dirty="0">
              <a:latin typeface="黑体" panose="02010609060101010101" pitchFamily="49" charset="-122"/>
              <a:ea typeface="黑体" panose="02010609060101010101" pitchFamily="49" charset="-122"/>
            </a:endParaRPr>
          </a:p>
        </p:txBody>
      </p:sp>
      <p:sp>
        <p:nvSpPr>
          <p:cNvPr id="4" name="灯片编号占位符 3"/>
          <p:cNvSpPr>
            <a:spLocks noGrp="1"/>
          </p:cNvSpPr>
          <p:nvPr>
            <p:ph type="sldNum" sz="quarter" idx="12"/>
          </p:nvPr>
        </p:nvSpPr>
        <p:spPr>
          <a:xfrm>
            <a:off x="6598917" y="6400800"/>
            <a:ext cx="2133600" cy="365125"/>
          </a:xfrm>
        </p:spPr>
        <p:txBody>
          <a:bodyPr/>
          <a:lstStyle/>
          <a:p>
            <a:fld id="{895B4E39-F20D-4CCA-B929-0DDB2BF4E3A1}" type="slidenum">
              <a:rPr lang="zh-CN" altLang="en-US" smtClean="0"/>
            </a:fld>
            <a:endParaRPr lang="zh-CN" alt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424333"/>
            <a:ext cx="8229600" cy="1143000"/>
          </a:xfrm>
        </p:spPr>
        <p:txBody>
          <a:bodyPr>
            <a:normAutofit/>
          </a:bodyPr>
          <a:lstStyle/>
          <a:p>
            <a:pPr algn="l"/>
            <a:r>
              <a:rPr lang="zh-CN" altLang="en-US" sz="4000" dirty="0">
                <a:solidFill>
                  <a:srgbClr val="C00000"/>
                </a:solidFill>
              </a:rPr>
              <a:t>思政教育的内容：</a:t>
            </a:r>
            <a:endParaRPr lang="zh-CN" altLang="en-US" sz="4000" dirty="0">
              <a:solidFill>
                <a:srgbClr val="C00000"/>
              </a:solidFill>
            </a:endParaRPr>
          </a:p>
        </p:txBody>
      </p:sp>
      <p:sp>
        <p:nvSpPr>
          <p:cNvPr id="3" name="内容占位符 2"/>
          <p:cNvSpPr>
            <a:spLocks noGrp="1"/>
          </p:cNvSpPr>
          <p:nvPr>
            <p:ph idx="1"/>
          </p:nvPr>
        </p:nvSpPr>
        <p:spPr>
          <a:xfrm>
            <a:off x="457200" y="1830387"/>
            <a:ext cx="8229600" cy="4262909"/>
          </a:xfrm>
        </p:spPr>
        <p:txBody>
          <a:bodyPr/>
          <a:lstStyle/>
          <a:p>
            <a:pPr marL="0" indent="0">
              <a:lnSpc>
                <a:spcPct val="150000"/>
              </a:lnSpc>
              <a:buNone/>
            </a:pPr>
            <a:r>
              <a:rPr lang="zh-CN" altLang="en-US" dirty="0">
                <a:latin typeface="黑体" panose="02010609060101010101" pitchFamily="49" charset="-122"/>
                <a:ea typeface="黑体" panose="02010609060101010101" pitchFamily="49" charset="-122"/>
              </a:rPr>
              <a:t>    要把</a:t>
            </a:r>
            <a:r>
              <a:rPr lang="zh-CN" altLang="en-US" dirty="0">
                <a:solidFill>
                  <a:srgbClr val="FF0000"/>
                </a:solidFill>
                <a:latin typeface="黑体" panose="02010609060101010101" pitchFamily="49" charset="-122"/>
                <a:ea typeface="黑体" panose="02010609060101010101" pitchFamily="49" charset="-122"/>
              </a:rPr>
              <a:t>做人做事的道理</a:t>
            </a:r>
            <a:r>
              <a:rPr lang="zh-CN" altLang="en-US" dirty="0">
                <a:latin typeface="黑体" panose="02010609060101010101" pitchFamily="49" charset="-122"/>
                <a:ea typeface="黑体" panose="02010609060101010101" pitchFamily="49" charset="-122"/>
              </a:rPr>
              <a:t>、把</a:t>
            </a:r>
            <a:r>
              <a:rPr lang="zh-CN" altLang="en-US" dirty="0">
                <a:solidFill>
                  <a:srgbClr val="FF0000"/>
                </a:solidFill>
                <a:latin typeface="黑体" panose="02010609060101010101" pitchFamily="49" charset="-122"/>
                <a:ea typeface="黑体" panose="02010609060101010101" pitchFamily="49" charset="-122"/>
              </a:rPr>
              <a:t>社会主义核心价值观的要求</a:t>
            </a:r>
            <a:r>
              <a:rPr lang="zh-CN" altLang="en-US" dirty="0">
                <a:latin typeface="黑体" panose="02010609060101010101" pitchFamily="49" charset="-122"/>
                <a:ea typeface="黑体" panose="02010609060101010101" pitchFamily="49" charset="-122"/>
              </a:rPr>
              <a:t>、把实现</a:t>
            </a:r>
            <a:r>
              <a:rPr lang="zh-CN" altLang="en-US" dirty="0">
                <a:solidFill>
                  <a:srgbClr val="FF0000"/>
                </a:solidFill>
                <a:latin typeface="黑体" panose="02010609060101010101" pitchFamily="49" charset="-122"/>
                <a:ea typeface="黑体" panose="02010609060101010101" pitchFamily="49" charset="-122"/>
              </a:rPr>
              <a:t>民族复兴的理想和责任</a:t>
            </a:r>
            <a:r>
              <a:rPr lang="zh-CN" altLang="en-US" dirty="0">
                <a:latin typeface="黑体" panose="02010609060101010101" pitchFamily="49" charset="-122"/>
                <a:ea typeface="黑体" panose="02010609060101010101" pitchFamily="49" charset="-122"/>
              </a:rPr>
              <a:t>融入各类课程教学之中</a:t>
            </a:r>
            <a:r>
              <a:rPr lang="en-US" altLang="zh-CN" dirty="0">
                <a:latin typeface="黑体" panose="02010609060101010101" pitchFamily="49" charset="-122"/>
                <a:ea typeface="黑体" panose="02010609060101010101" pitchFamily="49" charset="-122"/>
              </a:rPr>
              <a:t>……</a:t>
            </a:r>
            <a:endParaRPr lang="en-US" altLang="zh-CN" dirty="0">
              <a:latin typeface="黑体" panose="02010609060101010101" pitchFamily="49" charset="-122"/>
              <a:ea typeface="黑体" panose="02010609060101010101" pitchFamily="49" charset="-122"/>
            </a:endParaRPr>
          </a:p>
          <a:p>
            <a:pPr marL="0" indent="0">
              <a:lnSpc>
                <a:spcPct val="150000"/>
              </a:lnSpc>
              <a:buNone/>
            </a:pPr>
            <a:r>
              <a:rPr lang="en-US" altLang="zh-CN" dirty="0">
                <a:latin typeface="黑体" panose="02010609060101010101" pitchFamily="49" charset="-122"/>
                <a:ea typeface="黑体" panose="02010609060101010101" pitchFamily="49" charset="-122"/>
              </a:rPr>
              <a:t>          </a:t>
            </a:r>
            <a:r>
              <a:rPr lang="en-US" altLang="zh-CN" dirty="0">
                <a:latin typeface="仿宋" panose="02010609060101010101" pitchFamily="49" charset="-122"/>
                <a:ea typeface="仿宋" panose="02010609060101010101" pitchFamily="49" charset="-122"/>
              </a:rPr>
              <a:t>—— 2016</a:t>
            </a:r>
            <a:r>
              <a:rPr lang="zh-CN" altLang="en-US" dirty="0">
                <a:latin typeface="仿宋" panose="02010609060101010101" pitchFamily="49" charset="-122"/>
                <a:ea typeface="仿宋" panose="02010609060101010101" pitchFamily="49" charset="-122"/>
              </a:rPr>
              <a:t>年习近平在全国高校</a:t>
            </a:r>
            <a:endParaRPr lang="en-US" altLang="zh-CN" dirty="0">
              <a:latin typeface="仿宋" panose="02010609060101010101" pitchFamily="49" charset="-122"/>
              <a:ea typeface="仿宋" panose="02010609060101010101" pitchFamily="49" charset="-122"/>
            </a:endParaRPr>
          </a:p>
          <a:p>
            <a:pPr marL="0" indent="0">
              <a:lnSpc>
                <a:spcPct val="150000"/>
              </a:lnSpc>
              <a:buNone/>
            </a:pPr>
            <a:r>
              <a:rPr lang="en-US" altLang="zh-CN" dirty="0">
                <a:latin typeface="仿宋" panose="02010609060101010101" pitchFamily="49" charset="-122"/>
                <a:ea typeface="仿宋" panose="02010609060101010101" pitchFamily="49" charset="-122"/>
              </a:rPr>
              <a:t>          </a:t>
            </a:r>
            <a:r>
              <a:rPr lang="zh-CN" altLang="en-US" dirty="0">
                <a:latin typeface="仿宋" panose="02010609060101010101" pitchFamily="49" charset="-122"/>
                <a:ea typeface="仿宋" panose="02010609060101010101" pitchFamily="49" charset="-122"/>
              </a:rPr>
              <a:t>思政工作会议上的讲话</a:t>
            </a:r>
            <a:endParaRPr lang="zh-CN" altLang="en-US" dirty="0"/>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3568" y="5304632"/>
            <a:ext cx="7997134" cy="1143000"/>
          </a:xfrm>
        </p:spPr>
        <p:txBody>
          <a:bodyPr>
            <a:normAutofit/>
          </a:bodyPr>
          <a:lstStyle/>
          <a:p>
            <a:pPr algn="l"/>
            <a:r>
              <a:rPr lang="en-US" altLang="zh-CN" sz="2800" dirty="0"/>
              <a:t>2018</a:t>
            </a:r>
            <a:r>
              <a:rPr lang="zh-CN" altLang="en-US" sz="2800" dirty="0"/>
              <a:t>年</a:t>
            </a:r>
            <a:r>
              <a:rPr lang="en-US" altLang="zh-CN" sz="2800" dirty="0"/>
              <a:t>1</a:t>
            </a:r>
            <a:r>
              <a:rPr lang="zh-CN" altLang="zh-CN" sz="2800" dirty="0"/>
              <a:t>月</a:t>
            </a:r>
            <a:r>
              <a:rPr lang="en-US" altLang="zh-CN" sz="2800" dirty="0"/>
              <a:t>16</a:t>
            </a:r>
            <a:r>
              <a:rPr lang="zh-CN" altLang="zh-CN" sz="2800" dirty="0"/>
              <a:t>日，教育部党组在上海召开</a:t>
            </a:r>
            <a:r>
              <a:rPr lang="zh-CN" altLang="en-US" sz="2800" dirty="0"/>
              <a:t>现场会</a:t>
            </a:r>
            <a:endParaRPr lang="zh-CN" altLang="en-US" sz="2800" dirty="0"/>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pic>
        <p:nvPicPr>
          <p:cNvPr id="5" name="内容占位符 4" descr="http://www.shutcm.edu.cn/_upload/article/images/41/47/6832c14d4437948cba7e2c64c862/4e486ccd-a408-4089-83f3-8e9b29a3686e.jpg"/>
          <p:cNvPicPr>
            <a:picLocks noGrp="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463298" y="428147"/>
            <a:ext cx="8229600" cy="4967766"/>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normAutofit/>
          </a:bodyPr>
          <a:lstStyle/>
          <a:p>
            <a:pPr algn="l"/>
            <a:r>
              <a:rPr lang="zh-CN" altLang="en-US" sz="4000" dirty="0">
                <a:solidFill>
                  <a:srgbClr val="C00000"/>
                </a:solidFill>
              </a:rPr>
              <a:t>为何做得不很好？</a:t>
            </a:r>
            <a:endParaRPr lang="zh-CN" altLang="en-US" sz="4000" dirty="0">
              <a:solidFill>
                <a:srgbClr val="C00000"/>
              </a:solidFill>
            </a:endParaRPr>
          </a:p>
        </p:txBody>
      </p:sp>
      <p:sp>
        <p:nvSpPr>
          <p:cNvPr id="6" name="内容占位符 5"/>
          <p:cNvSpPr>
            <a:spLocks noGrp="1"/>
          </p:cNvSpPr>
          <p:nvPr>
            <p:ph idx="1"/>
          </p:nvPr>
        </p:nvSpPr>
        <p:spPr>
          <a:xfrm>
            <a:off x="570384" y="1600200"/>
            <a:ext cx="8003232" cy="4756150"/>
          </a:xfrm>
        </p:spPr>
        <p:txBody>
          <a:bodyPr>
            <a:normAutofit/>
          </a:bodyPr>
          <a:lstStyle/>
          <a:p>
            <a:pPr marL="0" indent="0">
              <a:lnSpc>
                <a:spcPct val="150000"/>
              </a:lnSpc>
              <a:buNone/>
            </a:pPr>
            <a:r>
              <a:rPr lang="en-US" altLang="zh-CN" sz="2800" dirty="0">
                <a:solidFill>
                  <a:srgbClr val="FF0000"/>
                </a:solidFill>
                <a:latin typeface="黑体" panose="02010609060101010101" pitchFamily="49" charset="-122"/>
                <a:ea typeface="黑体" panose="02010609060101010101" pitchFamily="49" charset="-122"/>
              </a:rPr>
              <a:t>    </a:t>
            </a:r>
            <a:r>
              <a:rPr lang="zh-CN" altLang="zh-CN" sz="2800" dirty="0">
                <a:solidFill>
                  <a:srgbClr val="FF0000"/>
                </a:solidFill>
                <a:latin typeface="黑体" panose="02010609060101010101" pitchFamily="49" charset="-122"/>
                <a:ea typeface="黑体" panose="02010609060101010101" pitchFamily="49" charset="-122"/>
              </a:rPr>
              <a:t>两种不同的工作方式</a:t>
            </a:r>
            <a:r>
              <a:rPr lang="zh-CN" altLang="zh-CN" sz="2800" dirty="0">
                <a:latin typeface="黑体" panose="02010609060101010101" pitchFamily="49" charset="-122"/>
                <a:ea typeface="黑体" panose="02010609060101010101" pitchFamily="49" charset="-122"/>
              </a:rPr>
              <a:t>：一种是把自己的工作仅仅看作</a:t>
            </a:r>
            <a:r>
              <a:rPr lang="zh-CN" altLang="zh-CN" sz="2800" dirty="0">
                <a:solidFill>
                  <a:srgbClr val="FF0000"/>
                </a:solidFill>
                <a:latin typeface="黑体" panose="02010609060101010101" pitchFamily="49" charset="-122"/>
                <a:ea typeface="黑体" panose="02010609060101010101" pitchFamily="49" charset="-122"/>
              </a:rPr>
              <a:t>是一项事务性</a:t>
            </a:r>
            <a:r>
              <a:rPr lang="zh-CN" altLang="en-US" sz="2800" dirty="0">
                <a:solidFill>
                  <a:srgbClr val="FF0000"/>
                </a:solidFill>
                <a:latin typeface="黑体" panose="02010609060101010101" pitchFamily="49" charset="-122"/>
                <a:ea typeface="黑体" panose="02010609060101010101" pitchFamily="49" charset="-122"/>
              </a:rPr>
              <a:t>、或技术性的</a:t>
            </a:r>
            <a:r>
              <a:rPr lang="zh-CN" altLang="zh-CN" sz="2800" dirty="0">
                <a:solidFill>
                  <a:srgbClr val="FF0000"/>
                </a:solidFill>
                <a:latin typeface="黑体" panose="02010609060101010101" pitchFamily="49" charset="-122"/>
                <a:ea typeface="黑体" panose="02010609060101010101" pitchFamily="49" charset="-122"/>
              </a:rPr>
              <a:t>工作</a:t>
            </a:r>
            <a:r>
              <a:rPr lang="zh-CN" altLang="zh-CN" sz="2800" dirty="0">
                <a:latin typeface="黑体" panose="02010609060101010101" pitchFamily="49" charset="-122"/>
                <a:ea typeface="黑体" panose="02010609060101010101" pitchFamily="49" charset="-122"/>
              </a:rPr>
              <a:t>，这是一种浅层次</a:t>
            </a:r>
            <a:r>
              <a:rPr lang="zh-CN" altLang="en-US" sz="2800" dirty="0">
                <a:latin typeface="黑体" panose="02010609060101010101" pitchFamily="49" charset="-122"/>
                <a:ea typeface="黑体" panose="02010609060101010101" pitchFamily="49" charset="-122"/>
              </a:rPr>
              <a:t>、</a:t>
            </a:r>
            <a:r>
              <a:rPr lang="zh-CN" altLang="zh-CN" sz="2800" dirty="0">
                <a:latin typeface="黑体" panose="02010609060101010101" pitchFamily="49" charset="-122"/>
                <a:ea typeface="黑体" panose="02010609060101010101" pitchFamily="49" charset="-122"/>
              </a:rPr>
              <a:t>解决表面问题的工作方式；另一种是在做好事务性</a:t>
            </a:r>
            <a:r>
              <a:rPr lang="zh-CN" altLang="en-US" sz="2800" dirty="0">
                <a:latin typeface="黑体" panose="02010609060101010101" pitchFamily="49" charset="-122"/>
                <a:ea typeface="黑体" panose="02010609060101010101" pitchFamily="49" charset="-122"/>
              </a:rPr>
              <a:t>、技术性</a:t>
            </a:r>
            <a:r>
              <a:rPr lang="zh-CN" altLang="zh-CN" sz="2800" dirty="0">
                <a:latin typeface="黑体" panose="02010609060101010101" pitchFamily="49" charset="-122"/>
                <a:ea typeface="黑体" panose="02010609060101010101" pitchFamily="49" charset="-122"/>
              </a:rPr>
              <a:t>工作的同时，能</a:t>
            </a:r>
            <a:r>
              <a:rPr lang="zh-CN" altLang="zh-CN" sz="2800" dirty="0">
                <a:solidFill>
                  <a:srgbClr val="FF0000"/>
                </a:solidFill>
                <a:latin typeface="黑体" panose="02010609060101010101" pitchFamily="49" charset="-122"/>
                <a:ea typeface="黑体" panose="02010609060101010101" pitchFamily="49" charset="-122"/>
              </a:rPr>
              <a:t>看见背后人的工作，尤其是人的思想工作</a:t>
            </a:r>
            <a:r>
              <a:rPr lang="zh-CN" altLang="zh-CN" sz="2800" dirty="0">
                <a:latin typeface="黑体" panose="02010609060101010101" pitchFamily="49" charset="-122"/>
                <a:ea typeface="黑体" panose="02010609060101010101" pitchFamily="49" charset="-122"/>
              </a:rPr>
              <a:t>，能把</a:t>
            </a:r>
            <a:r>
              <a:rPr lang="zh-CN" altLang="en-US" sz="2800" dirty="0">
                <a:latin typeface="黑体" panose="02010609060101010101" pitchFamily="49" charset="-122"/>
                <a:ea typeface="黑体" panose="02010609060101010101" pitchFamily="49" charset="-122"/>
              </a:rPr>
              <a:t>自己</a:t>
            </a:r>
            <a:r>
              <a:rPr lang="zh-CN" altLang="zh-CN" sz="2800" dirty="0">
                <a:latin typeface="黑体" panose="02010609060101010101" pitchFamily="49" charset="-122"/>
                <a:ea typeface="黑体" panose="02010609060101010101" pitchFamily="49" charset="-122"/>
              </a:rPr>
              <a:t>工作与做人的思想工作结合起来，是一种</a:t>
            </a:r>
            <a:r>
              <a:rPr lang="zh-CN" altLang="zh-CN" sz="2800" dirty="0">
                <a:solidFill>
                  <a:srgbClr val="FF0000"/>
                </a:solidFill>
                <a:latin typeface="黑体" panose="02010609060101010101" pitchFamily="49" charset="-122"/>
                <a:ea typeface="黑体" panose="02010609060101010101" pitchFamily="49" charset="-122"/>
              </a:rPr>
              <a:t>深层次</a:t>
            </a:r>
            <a:r>
              <a:rPr lang="zh-CN" altLang="en-US" sz="2800" dirty="0">
                <a:solidFill>
                  <a:srgbClr val="FF0000"/>
                </a:solidFill>
                <a:latin typeface="黑体" panose="02010609060101010101" pitchFamily="49" charset="-122"/>
                <a:ea typeface="黑体" panose="02010609060101010101" pitchFamily="49" charset="-122"/>
              </a:rPr>
              <a:t>，解决根本</a:t>
            </a:r>
            <a:r>
              <a:rPr lang="zh-CN" altLang="zh-CN" sz="2800" dirty="0">
                <a:solidFill>
                  <a:srgbClr val="FF0000"/>
                </a:solidFill>
                <a:latin typeface="黑体" panose="02010609060101010101" pitchFamily="49" charset="-122"/>
                <a:ea typeface="黑体" panose="02010609060101010101" pitchFamily="49" charset="-122"/>
              </a:rPr>
              <a:t>问题的工作方式</a:t>
            </a:r>
            <a:r>
              <a:rPr lang="zh-CN" altLang="zh-CN" sz="2800" dirty="0">
                <a:latin typeface="黑体" panose="02010609060101010101" pitchFamily="49" charset="-122"/>
                <a:ea typeface="黑体" panose="02010609060101010101" pitchFamily="49" charset="-122"/>
              </a:rPr>
              <a:t>。</a:t>
            </a:r>
            <a:endParaRPr lang="zh-CN" altLang="en-US" sz="2800" dirty="0">
              <a:latin typeface="黑体" panose="02010609060101010101" pitchFamily="49" charset="-122"/>
              <a:ea typeface="黑体" panose="02010609060101010101" pitchFamily="49" charset="-122"/>
            </a:endParaRPr>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img11.360buyimg.com/popWaterMark/jfs/t685/331/886920827/109952/3b843cef/54942bd9N6a9ce56d.jpg"/>
          <p:cNvPicPr>
            <a:picLocks noGrp="1" noChangeAspect="1" noChangeArrowheads="1"/>
          </p:cNvPicPr>
          <p:nvPr>
            <p:ph idx="1"/>
          </p:nvPr>
        </p:nvPicPr>
        <p:blipFill>
          <a:blip r:embed="rId1" cstate="print">
            <a:extLst>
              <a:ext uri="{28A0092B-C50C-407E-A947-70E740481C1C}">
                <a14:useLocalDpi xmlns:a14="http://schemas.microsoft.com/office/drawing/2010/main" val="0"/>
              </a:ext>
            </a:extLst>
          </a:blip>
          <a:srcRect/>
          <a:stretch>
            <a:fillRect/>
          </a:stretch>
        </p:blipFill>
        <p:spPr bwMode="auto">
          <a:xfrm>
            <a:off x="539552" y="908720"/>
            <a:ext cx="2215450" cy="2952328"/>
          </a:xfrm>
          <a:prstGeom prst="rect">
            <a:avLst/>
          </a:prstGeom>
          <a:noFill/>
          <a:extLst>
            <a:ext uri="{909E8E84-426E-40DD-AFC4-6F175D3DCCD1}">
              <a14:hiddenFill xmlns:a14="http://schemas.microsoft.com/office/drawing/2010/main">
                <a:solidFill>
                  <a:srgbClr val="FFFFFF"/>
                </a:solidFill>
              </a14:hiddenFill>
            </a:ext>
          </a:extLst>
        </p:spPr>
      </p:pic>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dirty="0"/>
          </a:p>
        </p:txBody>
      </p:sp>
      <p:sp>
        <p:nvSpPr>
          <p:cNvPr id="6" name="矩形 5"/>
          <p:cNvSpPr/>
          <p:nvPr/>
        </p:nvSpPr>
        <p:spPr>
          <a:xfrm>
            <a:off x="3131840" y="692696"/>
            <a:ext cx="5400600" cy="3323987"/>
          </a:xfrm>
          <a:prstGeom prst="rect">
            <a:avLst/>
          </a:prstGeom>
        </p:spPr>
        <p:txBody>
          <a:bodyPr wrap="square">
            <a:spAutoFit/>
          </a:bodyPr>
          <a:lstStyle/>
          <a:p>
            <a:pPr>
              <a:lnSpc>
                <a:spcPct val="150000"/>
              </a:lnSpc>
            </a:pPr>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800" dirty="0">
                <a:solidFill>
                  <a:schemeClr val="tx1">
                    <a:lumMod val="75000"/>
                    <a:lumOff val="25000"/>
                  </a:schemeClr>
                </a:solidFill>
                <a:latin typeface="黑体" panose="02010609060101010101" pitchFamily="49" charset="-122"/>
                <a:ea typeface="黑体" panose="02010609060101010101" pitchFamily="49" charset="-122"/>
              </a:rPr>
              <a:t>“</a:t>
            </a:r>
            <a:r>
              <a:rPr lang="zh-CN" altLang="en-US" sz="2800" dirty="0">
                <a:solidFill>
                  <a:srgbClr val="FF0000"/>
                </a:solidFill>
                <a:latin typeface="黑体" panose="02010609060101010101" pitchFamily="49" charset="-122"/>
                <a:ea typeface="黑体" panose="02010609060101010101" pitchFamily="49" charset="-122"/>
              </a:rPr>
              <a:t>把社会主义核心价值观</a:t>
            </a:r>
            <a:r>
              <a:rPr lang="zh-CN" altLang="en-US" sz="2800" dirty="0">
                <a:solidFill>
                  <a:schemeClr val="tx1">
                    <a:lumMod val="75000"/>
                    <a:lumOff val="25000"/>
                  </a:schemeClr>
                </a:solidFill>
                <a:latin typeface="黑体" panose="02010609060101010101" pitchFamily="49" charset="-122"/>
                <a:ea typeface="黑体" panose="02010609060101010101" pitchFamily="49" charset="-122"/>
              </a:rPr>
              <a:t>纳入国民教育总体规划，贯穿于基础教育、</a:t>
            </a:r>
            <a:r>
              <a:rPr lang="zh-CN" altLang="en-US" sz="2800" dirty="0">
                <a:solidFill>
                  <a:srgbClr val="FF0000"/>
                </a:solidFill>
                <a:latin typeface="黑体" panose="02010609060101010101" pitchFamily="49" charset="-122"/>
                <a:ea typeface="黑体" panose="02010609060101010101" pitchFamily="49" charset="-122"/>
              </a:rPr>
              <a:t>高等教育</a:t>
            </a:r>
            <a:r>
              <a:rPr lang="zh-CN" altLang="en-US" sz="2800" dirty="0">
                <a:solidFill>
                  <a:schemeClr val="tx1">
                    <a:lumMod val="75000"/>
                    <a:lumOff val="25000"/>
                  </a:schemeClr>
                </a:solidFill>
                <a:latin typeface="黑体" panose="02010609060101010101" pitchFamily="49" charset="-122"/>
                <a:ea typeface="黑体" panose="02010609060101010101" pitchFamily="49" charset="-122"/>
              </a:rPr>
              <a:t>、职业技术教育、成人教育各领域，</a:t>
            </a:r>
            <a:r>
              <a:rPr lang="zh-CN" altLang="en-US" sz="2800" dirty="0">
                <a:solidFill>
                  <a:srgbClr val="FF0000"/>
                </a:solidFill>
                <a:latin typeface="黑体" panose="02010609060101010101" pitchFamily="49" charset="-122"/>
                <a:ea typeface="黑体" panose="02010609060101010101" pitchFamily="49" charset="-122"/>
              </a:rPr>
              <a:t>落实到教育教学和管理服务各环节</a:t>
            </a:r>
            <a:r>
              <a:rPr lang="zh-CN" altLang="en-US" sz="2800" dirty="0">
                <a:solidFill>
                  <a:schemeClr val="tx1">
                    <a:lumMod val="75000"/>
                    <a:lumOff val="25000"/>
                  </a:schemeClr>
                </a:solidFill>
                <a:latin typeface="黑体" panose="02010609060101010101" pitchFamily="49" charset="-122"/>
                <a:ea typeface="黑体" panose="02010609060101010101" pitchFamily="49" charset="-122"/>
              </a:rPr>
              <a:t>，覆盖</a:t>
            </a:r>
            <a:endParaRPr lang="zh-CN" altLang="en-US" sz="2800" dirty="0">
              <a:latin typeface="仿宋" panose="02010609060101010101" pitchFamily="49" charset="-122"/>
              <a:ea typeface="仿宋" panose="02010609060101010101" pitchFamily="49" charset="-122"/>
            </a:endParaRPr>
          </a:p>
        </p:txBody>
      </p:sp>
      <p:sp>
        <p:nvSpPr>
          <p:cNvPr id="7" name="矩形 6"/>
          <p:cNvSpPr/>
          <p:nvPr/>
        </p:nvSpPr>
        <p:spPr>
          <a:xfrm>
            <a:off x="611560" y="3933056"/>
            <a:ext cx="7848872" cy="2031325"/>
          </a:xfrm>
          <a:prstGeom prst="rect">
            <a:avLst/>
          </a:prstGeom>
        </p:spPr>
        <p:txBody>
          <a:bodyPr wrap="square">
            <a:spAutoFit/>
          </a:bodyPr>
          <a:lstStyle/>
          <a:p>
            <a:pPr>
              <a:lnSpc>
                <a:spcPct val="150000"/>
              </a:lnSpc>
            </a:pPr>
            <a:r>
              <a:rPr lang="zh-CN" altLang="en-US" sz="2800" dirty="0">
                <a:solidFill>
                  <a:schemeClr val="tx1">
                    <a:lumMod val="75000"/>
                    <a:lumOff val="25000"/>
                  </a:schemeClr>
                </a:solidFill>
                <a:latin typeface="黑体" panose="02010609060101010101" pitchFamily="49" charset="-122"/>
                <a:ea typeface="黑体" panose="02010609060101010101" pitchFamily="49" charset="-122"/>
              </a:rPr>
              <a:t>到所有学校和受教育者，形成</a:t>
            </a:r>
            <a:r>
              <a:rPr lang="zh-CN" altLang="en-US" sz="2800" dirty="0">
                <a:solidFill>
                  <a:srgbClr val="FF0000"/>
                </a:solidFill>
                <a:latin typeface="黑体" panose="02010609060101010101" pitchFamily="49" charset="-122"/>
                <a:ea typeface="黑体" panose="02010609060101010101" pitchFamily="49" charset="-122"/>
              </a:rPr>
              <a:t>课堂教学</a:t>
            </a:r>
            <a:r>
              <a:rPr lang="zh-CN" altLang="en-US" sz="2800" dirty="0">
                <a:solidFill>
                  <a:schemeClr val="tx1">
                    <a:lumMod val="75000"/>
                    <a:lumOff val="25000"/>
                  </a:schemeClr>
                </a:solidFill>
                <a:latin typeface="黑体" panose="02010609060101010101" pitchFamily="49" charset="-122"/>
                <a:ea typeface="黑体" panose="02010609060101010101" pitchFamily="49" charset="-122"/>
              </a:rPr>
              <a:t>、社会实践、校园文化多位一体的育人平台。”</a:t>
            </a:r>
            <a:endParaRPr lang="en-US" altLang="zh-CN" sz="2800" dirty="0">
              <a:solidFill>
                <a:schemeClr val="tx1">
                  <a:lumMod val="75000"/>
                  <a:lumOff val="25000"/>
                </a:schemeClr>
              </a:solidFill>
              <a:latin typeface="黑体" panose="02010609060101010101" pitchFamily="49" charset="-122"/>
              <a:ea typeface="黑体" panose="02010609060101010101" pitchFamily="49" charset="-122"/>
            </a:endParaRPr>
          </a:p>
          <a:p>
            <a:pPr>
              <a:lnSpc>
                <a:spcPct val="150000"/>
              </a:lnSpc>
            </a:pPr>
            <a:r>
              <a:rPr lang="en-US" altLang="zh-CN" sz="2800" dirty="0">
                <a:solidFill>
                  <a:schemeClr val="tx1">
                    <a:lumMod val="75000"/>
                    <a:lumOff val="25000"/>
                  </a:schemeClr>
                </a:solidFill>
                <a:latin typeface="黑体" panose="02010609060101010101" pitchFamily="49" charset="-122"/>
                <a:ea typeface="黑体" panose="02010609060101010101" pitchFamily="49" charset="-122"/>
              </a:rPr>
              <a:t>            </a:t>
            </a:r>
            <a:r>
              <a:rPr lang="en-US" altLang="zh-CN" sz="2800" dirty="0">
                <a:latin typeface="仿宋" panose="02010609060101010101" pitchFamily="49" charset="-122"/>
                <a:ea typeface="仿宋" panose="02010609060101010101" pitchFamily="49" charset="-122"/>
              </a:rPr>
              <a:t>—— 2013</a:t>
            </a:r>
            <a:r>
              <a:rPr lang="zh-CN" altLang="zh-CN" sz="2800" dirty="0">
                <a:latin typeface="仿宋" panose="02010609060101010101" pitchFamily="49" charset="-122"/>
                <a:ea typeface="仿宋" panose="02010609060101010101" pitchFamily="49" charset="-122"/>
              </a:rPr>
              <a:t>年</a:t>
            </a:r>
            <a:r>
              <a:rPr lang="en-US" altLang="zh-CN" sz="2800" dirty="0">
                <a:latin typeface="仿宋" panose="02010609060101010101" pitchFamily="49" charset="-122"/>
                <a:ea typeface="仿宋" panose="02010609060101010101" pitchFamily="49" charset="-122"/>
              </a:rPr>
              <a:t>12</a:t>
            </a:r>
            <a:r>
              <a:rPr lang="zh-CN" altLang="zh-CN" sz="2800" dirty="0">
                <a:latin typeface="仿宋" panose="02010609060101010101" pitchFamily="49" charset="-122"/>
                <a:ea typeface="仿宋" panose="02010609060101010101" pitchFamily="49" charset="-122"/>
              </a:rPr>
              <a:t>月</a:t>
            </a:r>
            <a:r>
              <a:rPr lang="en-US" altLang="zh-CN" sz="2800" dirty="0">
                <a:latin typeface="仿宋" panose="02010609060101010101" pitchFamily="49" charset="-122"/>
                <a:ea typeface="仿宋" panose="02010609060101010101" pitchFamily="49" charset="-122"/>
              </a:rPr>
              <a:t> </a:t>
            </a:r>
            <a:r>
              <a:rPr lang="zh-CN" altLang="zh-CN" sz="2800" dirty="0">
                <a:latin typeface="仿宋" panose="02010609060101010101" pitchFamily="49" charset="-122"/>
                <a:ea typeface="仿宋" panose="02010609060101010101" pitchFamily="49" charset="-122"/>
              </a:rPr>
              <a:t>中共中央办公厅</a:t>
            </a:r>
            <a:endParaRPr lang="zh-CN" altLang="en-US" sz="2800" dirty="0">
              <a:latin typeface="仿宋" panose="02010609060101010101" pitchFamily="49" charset="-122"/>
              <a:ea typeface="仿宋" panose="02010609060101010101" pitchFamily="49" charset="-122"/>
            </a:endParaRP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400447"/>
            <a:ext cx="8229600" cy="1143000"/>
          </a:xfrm>
        </p:spPr>
        <p:txBody>
          <a:bodyPr>
            <a:normAutofit/>
          </a:bodyPr>
          <a:lstStyle/>
          <a:p>
            <a:pPr algn="l"/>
            <a:r>
              <a:rPr lang="zh-CN" altLang="en-US" sz="4000" dirty="0">
                <a:solidFill>
                  <a:srgbClr val="C00000"/>
                </a:solidFill>
              </a:rPr>
              <a:t>与大家交流第三方面内容：</a:t>
            </a:r>
            <a:endParaRPr lang="zh-CN" altLang="en-US" sz="4000" dirty="0">
              <a:solidFill>
                <a:srgbClr val="C00000"/>
              </a:solidFill>
            </a:endParaRPr>
          </a:p>
        </p:txBody>
      </p:sp>
      <p:sp>
        <p:nvSpPr>
          <p:cNvPr id="3" name="内容占位符 2"/>
          <p:cNvSpPr>
            <a:spLocks noGrp="1"/>
          </p:cNvSpPr>
          <p:nvPr>
            <p:ph idx="1"/>
          </p:nvPr>
        </p:nvSpPr>
        <p:spPr>
          <a:xfrm>
            <a:off x="1043608" y="1780183"/>
            <a:ext cx="7056784" cy="4339431"/>
          </a:xfrm>
          <a:solidFill>
            <a:schemeClr val="bg2">
              <a:lumMod val="20000"/>
              <a:lumOff val="80000"/>
            </a:schemeClr>
          </a:solidFill>
        </p:spPr>
        <p:txBody>
          <a:bodyPr anchor="ctr">
            <a:normAutofit/>
          </a:bodyPr>
          <a:lstStyle/>
          <a:p>
            <a:pPr marL="0" indent="0">
              <a:lnSpc>
                <a:spcPct val="150000"/>
              </a:lnSpc>
              <a:buNone/>
            </a:pPr>
            <a:r>
              <a:rPr lang="zh-CN" altLang="en-US" sz="3600" dirty="0">
                <a:latin typeface="黑体" panose="02010609060101010101" pitchFamily="49" charset="-122"/>
                <a:ea typeface="黑体" panose="02010609060101010101" pitchFamily="49" charset="-122"/>
              </a:rPr>
              <a:t>   </a:t>
            </a:r>
            <a:r>
              <a:rPr lang="zh-CN" altLang="en-US" sz="3600" b="1" dirty="0">
                <a:latin typeface="黑体" panose="02010609060101010101" pitchFamily="49" charset="-122"/>
                <a:ea typeface="黑体" panose="02010609060101010101" pitchFamily="49" charset="-122"/>
              </a:rPr>
              <a:t>一、老话题 新任务</a:t>
            </a:r>
            <a:endParaRPr lang="en-US" altLang="zh-CN" sz="3600" b="1" dirty="0">
              <a:latin typeface="黑体" panose="02010609060101010101" pitchFamily="49" charset="-122"/>
              <a:ea typeface="黑体" panose="02010609060101010101" pitchFamily="49" charset="-122"/>
            </a:endParaRPr>
          </a:p>
          <a:p>
            <a:pPr marL="0" indent="0">
              <a:lnSpc>
                <a:spcPct val="150000"/>
              </a:lnSpc>
              <a:buNone/>
            </a:pPr>
            <a:r>
              <a:rPr lang="zh-CN" altLang="en-US" sz="3600" b="1" dirty="0">
                <a:latin typeface="黑体" panose="02010609060101010101" pitchFamily="49" charset="-122"/>
                <a:ea typeface="黑体" panose="02010609060101010101" pitchFamily="49" charset="-122"/>
              </a:rPr>
              <a:t>   二、可行性</a:t>
            </a:r>
            <a:r>
              <a:rPr lang="en-US" altLang="zh-CN" sz="3600" b="1" dirty="0">
                <a:latin typeface="黑体" panose="02010609060101010101" pitchFamily="49" charset="-122"/>
                <a:ea typeface="黑体" panose="02010609060101010101" pitchFamily="49" charset="-122"/>
              </a:rPr>
              <a:t> </a:t>
            </a:r>
            <a:r>
              <a:rPr lang="zh-CN" altLang="en-US" sz="3600" b="1" dirty="0">
                <a:latin typeface="黑体" panose="02010609060101010101" pitchFamily="49" charset="-122"/>
                <a:ea typeface="黑体" panose="02010609060101010101" pitchFamily="49" charset="-122"/>
              </a:rPr>
              <a:t>有效性</a:t>
            </a:r>
            <a:r>
              <a:rPr lang="zh-CN" altLang="en-US" sz="3600" dirty="0">
                <a:latin typeface="仿宋" panose="02010609060101010101" pitchFamily="49" charset="-122"/>
                <a:ea typeface="仿宋" panose="02010609060101010101" pitchFamily="49" charset="-122"/>
              </a:rPr>
              <a:t>（重点）</a:t>
            </a:r>
            <a:endParaRPr lang="en-US" altLang="zh-CN" sz="3600" b="1" dirty="0">
              <a:latin typeface="黑体" panose="02010609060101010101" pitchFamily="49" charset="-122"/>
              <a:ea typeface="黑体" panose="02010609060101010101" pitchFamily="49" charset="-122"/>
            </a:endParaRPr>
          </a:p>
          <a:p>
            <a:pPr marL="0" indent="0">
              <a:lnSpc>
                <a:spcPct val="150000"/>
              </a:lnSpc>
              <a:buNone/>
            </a:pPr>
            <a:r>
              <a:rPr lang="zh-CN" altLang="en-US" sz="3600" b="1" dirty="0">
                <a:latin typeface="黑体" panose="02010609060101010101" pitchFamily="49" charset="-122"/>
                <a:ea typeface="黑体" panose="02010609060101010101" pitchFamily="49" charset="-122"/>
              </a:rPr>
              <a:t>   </a:t>
            </a:r>
            <a:r>
              <a:rPr lang="zh-CN" altLang="en-US" sz="3600" b="1" dirty="0">
                <a:solidFill>
                  <a:srgbClr val="C00000"/>
                </a:solidFill>
                <a:latin typeface="黑体" panose="02010609060101010101" pitchFamily="49" charset="-122"/>
                <a:ea typeface="黑体" panose="02010609060101010101" pitchFamily="49" charset="-122"/>
              </a:rPr>
              <a:t>三、方法论</a:t>
            </a:r>
            <a:r>
              <a:rPr lang="en-US" altLang="zh-CN" sz="3600" b="1" dirty="0">
                <a:solidFill>
                  <a:srgbClr val="C00000"/>
                </a:solidFill>
                <a:latin typeface="黑体" panose="02010609060101010101" pitchFamily="49" charset="-122"/>
                <a:ea typeface="黑体" panose="02010609060101010101" pitchFamily="49" charset="-122"/>
              </a:rPr>
              <a:t> </a:t>
            </a:r>
            <a:r>
              <a:rPr lang="zh-CN" altLang="en-US" sz="3600" b="1" dirty="0">
                <a:solidFill>
                  <a:srgbClr val="C00000"/>
                </a:solidFill>
                <a:latin typeface="黑体" panose="02010609060101010101" pitchFamily="49" charset="-122"/>
                <a:ea typeface="黑体" panose="02010609060101010101" pitchFamily="49" charset="-122"/>
              </a:rPr>
              <a:t>规律性</a:t>
            </a:r>
            <a:r>
              <a:rPr lang="zh-CN" altLang="en-US" sz="3600" dirty="0">
                <a:solidFill>
                  <a:srgbClr val="C00000"/>
                </a:solidFill>
                <a:latin typeface="仿宋" panose="02010609060101010101" pitchFamily="49" charset="-122"/>
                <a:ea typeface="仿宋" panose="02010609060101010101" pitchFamily="49" charset="-122"/>
              </a:rPr>
              <a:t>（重点）</a:t>
            </a:r>
            <a:endParaRPr lang="en-US" altLang="zh-CN" sz="3600" b="1" dirty="0">
              <a:solidFill>
                <a:srgbClr val="C00000"/>
              </a:solidFill>
              <a:latin typeface="黑体" panose="02010609060101010101" pitchFamily="49" charset="-122"/>
              <a:ea typeface="黑体" panose="02010609060101010101" pitchFamily="49" charset="-122"/>
            </a:endParaRPr>
          </a:p>
          <a:p>
            <a:pPr marL="0" indent="0">
              <a:lnSpc>
                <a:spcPct val="150000"/>
              </a:lnSpc>
              <a:buNone/>
            </a:pPr>
            <a:r>
              <a:rPr lang="zh-CN" altLang="en-US" sz="3600" b="1" dirty="0">
                <a:latin typeface="黑体" panose="02010609060101010101" pitchFamily="49" charset="-122"/>
                <a:ea typeface="黑体" panose="02010609060101010101" pitchFamily="49" charset="-122"/>
              </a:rPr>
              <a:t>   四、有难度 待探索</a:t>
            </a:r>
            <a:endParaRPr lang="en-US" altLang="zh-CN" sz="3600" b="1" dirty="0">
              <a:latin typeface="黑体" panose="02010609060101010101" pitchFamily="49" charset="-122"/>
              <a:ea typeface="黑体" panose="02010609060101010101" pitchFamily="49" charset="-122"/>
            </a:endParaRPr>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457200" y="438054"/>
            <a:ext cx="8229600" cy="1143000"/>
          </a:xfrm>
        </p:spPr>
        <p:txBody>
          <a:bodyPr>
            <a:normAutofit/>
          </a:bodyPr>
          <a:lstStyle/>
          <a:p>
            <a:pPr algn="l"/>
            <a:r>
              <a:rPr lang="zh-CN" altLang="en-US" sz="4000" dirty="0">
                <a:solidFill>
                  <a:srgbClr val="C00000"/>
                </a:solidFill>
              </a:rPr>
              <a:t>把握好方法论</a:t>
            </a:r>
            <a:endParaRPr lang="zh-CN" altLang="en-US" sz="4000" dirty="0">
              <a:solidFill>
                <a:srgbClr val="C00000"/>
              </a:solidFill>
            </a:endParaRPr>
          </a:p>
        </p:txBody>
      </p:sp>
      <p:sp>
        <p:nvSpPr>
          <p:cNvPr id="4" name="内容占位符 3"/>
          <p:cNvSpPr>
            <a:spLocks noGrp="1"/>
          </p:cNvSpPr>
          <p:nvPr>
            <p:ph idx="1"/>
          </p:nvPr>
        </p:nvSpPr>
        <p:spPr>
          <a:xfrm>
            <a:off x="642392" y="1718362"/>
            <a:ext cx="7859216" cy="4503114"/>
          </a:xfrm>
        </p:spPr>
        <p:txBody>
          <a:bodyPr>
            <a:normAutofit/>
          </a:bodyPr>
          <a:lstStyle/>
          <a:p>
            <a:pPr marL="0" indent="0">
              <a:lnSpc>
                <a:spcPct val="150000"/>
              </a:lnSpc>
              <a:buNone/>
            </a:pPr>
            <a:r>
              <a:rPr lang="en-US" altLang="zh-CN" dirty="0">
                <a:latin typeface="黑体" panose="02010609060101010101" pitchFamily="49" charset="-122"/>
                <a:ea typeface="黑体" panose="02010609060101010101" pitchFamily="49" charset="-122"/>
              </a:rPr>
              <a:t>    </a:t>
            </a:r>
            <a:r>
              <a:rPr lang="zh-CN" altLang="zh-CN" dirty="0">
                <a:latin typeface="黑体" panose="02010609060101010101" pitchFamily="49" charset="-122"/>
                <a:ea typeface="黑体" panose="02010609060101010101" pitchFamily="49" charset="-122"/>
              </a:rPr>
              <a:t>方法论是在研究分析一系列具体方法的基础上，系统总结并提出较为</a:t>
            </a:r>
            <a:r>
              <a:rPr lang="zh-CN" altLang="en-US" dirty="0">
                <a:latin typeface="黑体" panose="02010609060101010101" pitchFamily="49" charset="-122"/>
                <a:ea typeface="黑体" panose="02010609060101010101" pitchFamily="49" charset="-122"/>
              </a:rPr>
              <a:t>普遍</a:t>
            </a:r>
            <a:r>
              <a:rPr lang="zh-CN" altLang="zh-CN" dirty="0">
                <a:latin typeface="黑体" panose="02010609060101010101" pitchFamily="49" charset="-122"/>
                <a:ea typeface="黑体" panose="02010609060101010101" pitchFamily="49" charset="-122"/>
              </a:rPr>
              <a:t>性的原则。</a:t>
            </a:r>
            <a:r>
              <a:rPr lang="zh-CN" altLang="en-US" dirty="0">
                <a:latin typeface="黑体" panose="02010609060101010101" pitchFamily="49" charset="-122"/>
                <a:ea typeface="黑体" panose="02010609060101010101" pitchFamily="49" charset="-122"/>
              </a:rPr>
              <a:t>我们在探索思政教育有效融入专业教学的过程中，涉及到的方法论问题有</a:t>
            </a:r>
            <a:r>
              <a:rPr lang="zh-CN" altLang="en-US" dirty="0">
                <a:solidFill>
                  <a:srgbClr val="FF0000"/>
                </a:solidFill>
                <a:latin typeface="黑体" panose="02010609060101010101" pitchFamily="49" charset="-122"/>
                <a:ea typeface="黑体" panose="02010609060101010101" pitchFamily="49" charset="-122"/>
              </a:rPr>
              <a:t>思想方法</a:t>
            </a:r>
            <a:r>
              <a:rPr lang="zh-CN" altLang="en-US" dirty="0">
                <a:latin typeface="黑体" panose="02010609060101010101" pitchFamily="49" charset="-122"/>
                <a:ea typeface="黑体" panose="02010609060101010101" pitchFamily="49" charset="-122"/>
              </a:rPr>
              <a:t>问题，</a:t>
            </a:r>
            <a:r>
              <a:rPr lang="zh-CN" altLang="en-US" dirty="0">
                <a:solidFill>
                  <a:srgbClr val="FF0000"/>
                </a:solidFill>
                <a:latin typeface="黑体" panose="02010609060101010101" pitchFamily="49" charset="-122"/>
                <a:ea typeface="黑体" panose="02010609060101010101" pitchFamily="49" charset="-122"/>
              </a:rPr>
              <a:t>遵循规律</a:t>
            </a:r>
            <a:r>
              <a:rPr lang="zh-CN" altLang="en-US" dirty="0">
                <a:latin typeface="黑体" panose="02010609060101010101" pitchFamily="49" charset="-122"/>
                <a:ea typeface="黑体" panose="02010609060101010101" pitchFamily="49" charset="-122"/>
              </a:rPr>
              <a:t>问题，还有</a:t>
            </a:r>
            <a:r>
              <a:rPr lang="zh-CN" altLang="en-US" dirty="0">
                <a:solidFill>
                  <a:srgbClr val="FF0000"/>
                </a:solidFill>
                <a:latin typeface="黑体" panose="02010609060101010101" pitchFamily="49" charset="-122"/>
                <a:ea typeface="黑体" panose="02010609060101010101" pitchFamily="49" charset="-122"/>
              </a:rPr>
              <a:t>运用一些行之有效的工作方式</a:t>
            </a:r>
            <a:r>
              <a:rPr lang="zh-CN" altLang="en-US" dirty="0">
                <a:latin typeface="黑体" panose="02010609060101010101" pitchFamily="49" charset="-122"/>
                <a:ea typeface="黑体" panose="02010609060101010101" pitchFamily="49" charset="-122"/>
              </a:rPr>
              <a:t>等问题。</a:t>
            </a:r>
            <a:endParaRPr lang="zh-CN" altLang="en-US" dirty="0">
              <a:latin typeface="黑体" panose="02010609060101010101" pitchFamily="49" charset="-122"/>
              <a:ea typeface="黑体" panose="02010609060101010101" pitchFamily="49" charset="-122"/>
            </a:endParaRPr>
          </a:p>
        </p:txBody>
      </p:sp>
      <p:sp>
        <p:nvSpPr>
          <p:cNvPr id="2" name="灯片编号占位符 1"/>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4834880" cy="1143000"/>
          </a:xfrm>
        </p:spPr>
        <p:txBody>
          <a:bodyPr>
            <a:normAutofit fontScale="90000"/>
          </a:bodyPr>
          <a:lstStyle/>
          <a:p>
            <a:pPr algn="l"/>
            <a:r>
              <a:rPr lang="en-US" altLang="zh-CN" sz="4000" dirty="0">
                <a:solidFill>
                  <a:srgbClr val="C00000"/>
                </a:solidFill>
              </a:rPr>
              <a:t>1. </a:t>
            </a:r>
            <a:r>
              <a:rPr lang="zh-CN" altLang="zh-CN" sz="4000" dirty="0">
                <a:solidFill>
                  <a:srgbClr val="C00000"/>
                </a:solidFill>
              </a:rPr>
              <a:t>实事求是的思想方法</a:t>
            </a:r>
            <a:endParaRPr lang="zh-CN" altLang="en-US" sz="4000" dirty="0">
              <a:solidFill>
                <a:srgbClr val="C00000"/>
              </a:solidFill>
            </a:endParaRPr>
          </a:p>
        </p:txBody>
      </p:sp>
      <p:sp>
        <p:nvSpPr>
          <p:cNvPr id="3" name="内容占位符 2"/>
          <p:cNvSpPr>
            <a:spLocks noGrp="1"/>
          </p:cNvSpPr>
          <p:nvPr>
            <p:ph idx="1"/>
          </p:nvPr>
        </p:nvSpPr>
        <p:spPr>
          <a:xfrm>
            <a:off x="679793" y="1538547"/>
            <a:ext cx="7744127" cy="2160241"/>
          </a:xfrm>
        </p:spPr>
        <p:txBody>
          <a:bodyPr>
            <a:normAutofit fontScale="92500"/>
          </a:bodyPr>
          <a:lstStyle/>
          <a:p>
            <a:pPr marL="0" indent="0">
              <a:lnSpc>
                <a:spcPct val="150000"/>
              </a:lnSpc>
              <a:buNone/>
            </a:pPr>
            <a:r>
              <a:rPr lang="en-US" altLang="zh-CN" sz="2800" dirty="0">
                <a:latin typeface="黑体" panose="02010609060101010101" pitchFamily="49" charset="-122"/>
                <a:ea typeface="黑体" panose="02010609060101010101" pitchFamily="49" charset="-122"/>
              </a:rPr>
              <a:t>    </a:t>
            </a:r>
            <a:r>
              <a:rPr lang="zh-CN" altLang="zh-CN" sz="3000" dirty="0">
                <a:latin typeface="黑体" panose="02010609060101010101" pitchFamily="49" charset="-122"/>
                <a:ea typeface="黑体" panose="02010609060101010101" pitchFamily="49" charset="-122"/>
              </a:rPr>
              <a:t>要处理好立德树人共性要求与专业行业人才培养个性要求的关系，</a:t>
            </a:r>
            <a:r>
              <a:rPr lang="zh-CN" altLang="zh-CN" sz="3000" dirty="0">
                <a:solidFill>
                  <a:srgbClr val="FF0000"/>
                </a:solidFill>
                <a:latin typeface="黑体" panose="02010609060101010101" pitchFamily="49" charset="-122"/>
                <a:ea typeface="黑体" panose="02010609060101010101" pitchFamily="49" charset="-122"/>
              </a:rPr>
              <a:t>把教书育人的宏观要求与本校、本学科、本专业和本课程的具体教学要求</a:t>
            </a:r>
            <a:endParaRPr lang="zh-CN" altLang="en-US" sz="3000" dirty="0">
              <a:latin typeface="黑体" panose="02010609060101010101" pitchFamily="49" charset="-122"/>
              <a:ea typeface="黑体" panose="02010609060101010101" pitchFamily="49" charset="-122"/>
            </a:endParaRPr>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dirty="0"/>
          </a:p>
        </p:txBody>
      </p:sp>
      <p:pic>
        <p:nvPicPr>
          <p:cNvPr id="3076" name="Picture 4" descr="https://timgsa.baidu.com/timg?image&amp;quality=80&amp;size=b9999_10000&amp;sec=1522350042158&amp;di=5a59ded84501b941a4fd974219c56b7a&amp;imgtype=0&amp;src=http%3A%2F%2Fimg.mp.itc.cn%2Fupload%2F20170726%2Fd99693f564ab4edebd81731ab48e24e7_th.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332367" y="3678876"/>
            <a:ext cx="2820018" cy="216024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720080" y="3429000"/>
            <a:ext cx="4572000" cy="2077492"/>
          </a:xfrm>
          <a:prstGeom prst="rect">
            <a:avLst/>
          </a:prstGeom>
        </p:spPr>
        <p:txBody>
          <a:bodyPr>
            <a:spAutoFit/>
          </a:bodyPr>
          <a:lstStyle/>
          <a:p>
            <a:pPr>
              <a:lnSpc>
                <a:spcPct val="150000"/>
              </a:lnSpc>
            </a:pPr>
            <a:r>
              <a:rPr lang="zh-CN" altLang="zh-CN" sz="2800" dirty="0">
                <a:solidFill>
                  <a:srgbClr val="FF0000"/>
                </a:solidFill>
                <a:latin typeface="黑体" panose="02010609060101010101" pitchFamily="49" charset="-122"/>
                <a:ea typeface="黑体" panose="02010609060101010101" pitchFamily="49" charset="-122"/>
              </a:rPr>
              <a:t>和学生的思想实际相结合</a:t>
            </a:r>
            <a:r>
              <a:rPr lang="zh-CN" altLang="zh-CN" sz="2800" dirty="0">
                <a:latin typeface="黑体" panose="02010609060101010101" pitchFamily="49" charset="-122"/>
                <a:ea typeface="黑体" panose="02010609060101010101" pitchFamily="49" charset="-122"/>
              </a:rPr>
              <a:t>，避免教条主义的照搬照抄和形式主义的表面文章。</a:t>
            </a:r>
            <a:endParaRPr lang="zh-CN" altLang="en-US" sz="2800" dirty="0">
              <a:latin typeface="黑体" panose="02010609060101010101" pitchFamily="49" charset="-122"/>
              <a:ea typeface="黑体" panose="02010609060101010101" pitchFamily="49" charset="-122"/>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r>
              <a:rPr lang="zh-CN" altLang="en-US" sz="4000" dirty="0">
                <a:solidFill>
                  <a:srgbClr val="C00000"/>
                </a:solidFill>
              </a:rPr>
              <a:t>切忌产生新的“两张皮”</a:t>
            </a:r>
            <a:endParaRPr lang="zh-CN" altLang="en-US" sz="4000" dirty="0">
              <a:solidFill>
                <a:srgbClr val="C00000"/>
              </a:solidFill>
            </a:endParaRPr>
          </a:p>
        </p:txBody>
      </p:sp>
      <p:sp>
        <p:nvSpPr>
          <p:cNvPr id="3" name="内容占位符 2"/>
          <p:cNvSpPr>
            <a:spLocks noGrp="1"/>
          </p:cNvSpPr>
          <p:nvPr>
            <p:ph idx="1"/>
          </p:nvPr>
        </p:nvSpPr>
        <p:spPr>
          <a:xfrm>
            <a:off x="611560" y="1620945"/>
            <a:ext cx="8075240" cy="4525963"/>
          </a:xfrm>
        </p:spPr>
        <p:txBody>
          <a:bodyPr>
            <a:normAutofit fontScale="92500" lnSpcReduction="10000"/>
          </a:bodyPr>
          <a:lstStyle/>
          <a:p>
            <a:pPr marL="0" indent="0">
              <a:lnSpc>
                <a:spcPct val="150000"/>
              </a:lnSpc>
              <a:buNone/>
            </a:pPr>
            <a:r>
              <a:rPr lang="en-US" altLang="zh-CN" dirty="0">
                <a:latin typeface="黑体" panose="02010609060101010101" pitchFamily="49" charset="-122"/>
                <a:ea typeface="黑体" panose="02010609060101010101" pitchFamily="49" charset="-122"/>
              </a:rPr>
              <a:t>    </a:t>
            </a:r>
            <a:r>
              <a:rPr lang="zh-CN" altLang="zh-CN" dirty="0">
                <a:latin typeface="黑体" panose="02010609060101010101" pitchFamily="49" charset="-122"/>
                <a:ea typeface="黑体" panose="02010609060101010101" pitchFamily="49" charset="-122"/>
              </a:rPr>
              <a:t>将思想政治教育融入专业教学，目的是解决高等学校存在的专业教学与思想政治教育相脱节的“两张皮”现象。在推进思政教育有效融入专业教学的过程中，</a:t>
            </a:r>
            <a:r>
              <a:rPr lang="zh-CN" altLang="zh-CN" dirty="0">
                <a:solidFill>
                  <a:srgbClr val="FF0000"/>
                </a:solidFill>
                <a:latin typeface="黑体" panose="02010609060101010101" pitchFamily="49" charset="-122"/>
                <a:ea typeface="黑体" panose="02010609060101010101" pitchFamily="49" charset="-122"/>
              </a:rPr>
              <a:t>要避免</a:t>
            </a:r>
            <a:r>
              <a:rPr lang="en-US" altLang="zh-CN" dirty="0">
                <a:solidFill>
                  <a:srgbClr val="FF0000"/>
                </a:solidFill>
                <a:latin typeface="黑体" panose="02010609060101010101" pitchFamily="49" charset="-122"/>
                <a:ea typeface="黑体" panose="02010609060101010101" pitchFamily="49" charset="-122"/>
              </a:rPr>
              <a:t>“</a:t>
            </a:r>
            <a:r>
              <a:rPr lang="zh-CN" altLang="zh-CN" dirty="0">
                <a:solidFill>
                  <a:srgbClr val="FF0000"/>
                </a:solidFill>
                <a:latin typeface="黑体" panose="02010609060101010101" pitchFamily="49" charset="-122"/>
                <a:ea typeface="黑体" panose="02010609060101010101" pitchFamily="49" charset="-122"/>
              </a:rPr>
              <a:t>贴标签</a:t>
            </a:r>
            <a:r>
              <a:rPr lang="en-US" altLang="zh-CN" dirty="0">
                <a:solidFill>
                  <a:srgbClr val="FF0000"/>
                </a:solidFill>
                <a:latin typeface="黑体" panose="02010609060101010101" pitchFamily="49" charset="-122"/>
                <a:ea typeface="黑体" panose="02010609060101010101" pitchFamily="49" charset="-122"/>
              </a:rPr>
              <a:t>”</a:t>
            </a:r>
            <a:r>
              <a:rPr lang="zh-CN" altLang="zh-CN" dirty="0">
                <a:solidFill>
                  <a:srgbClr val="FF0000"/>
                </a:solidFill>
                <a:latin typeface="黑体" panose="02010609060101010101" pitchFamily="49" charset="-122"/>
                <a:ea typeface="黑体" panose="02010609060101010101" pitchFamily="49" charset="-122"/>
              </a:rPr>
              <a:t>等形式主义的做法</a:t>
            </a:r>
            <a:r>
              <a:rPr lang="zh-CN" altLang="zh-CN" dirty="0">
                <a:latin typeface="黑体" panose="02010609060101010101" pitchFamily="49" charset="-122"/>
                <a:ea typeface="黑体" panose="02010609060101010101" pitchFamily="49" charset="-122"/>
              </a:rPr>
              <a:t>，不能脱离专业教学的实际搞一些空洞的思想政治教育，形成新的形式主义和</a:t>
            </a:r>
            <a:r>
              <a:rPr lang="en-US" altLang="zh-CN" dirty="0">
                <a:latin typeface="黑体" panose="02010609060101010101" pitchFamily="49" charset="-122"/>
                <a:ea typeface="黑体" panose="02010609060101010101" pitchFamily="49" charset="-122"/>
              </a:rPr>
              <a:t>“</a:t>
            </a:r>
            <a:r>
              <a:rPr lang="zh-CN" altLang="zh-CN" dirty="0">
                <a:latin typeface="黑体" panose="02010609060101010101" pitchFamily="49" charset="-122"/>
                <a:ea typeface="黑体" panose="02010609060101010101" pitchFamily="49" charset="-122"/>
              </a:rPr>
              <a:t>两张皮</a:t>
            </a:r>
            <a:r>
              <a:rPr lang="en-US" altLang="zh-CN" dirty="0">
                <a:latin typeface="黑体" panose="02010609060101010101" pitchFamily="49" charset="-122"/>
                <a:ea typeface="黑体" panose="02010609060101010101" pitchFamily="49" charset="-122"/>
              </a:rPr>
              <a:t>”</a:t>
            </a:r>
            <a:r>
              <a:rPr lang="zh-CN" altLang="zh-CN" dirty="0">
                <a:latin typeface="黑体" panose="02010609060101010101" pitchFamily="49" charset="-122"/>
                <a:ea typeface="黑体" panose="02010609060101010101" pitchFamily="49" charset="-122"/>
              </a:rPr>
              <a:t>现象。</a:t>
            </a:r>
            <a:endParaRPr lang="zh-CN" altLang="zh-CN" dirty="0">
              <a:latin typeface="黑体" panose="02010609060101010101" pitchFamily="49" charset="-122"/>
              <a:ea typeface="黑体" panose="02010609060101010101" pitchFamily="49" charset="-122"/>
            </a:endParaRPr>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11560" y="764704"/>
            <a:ext cx="7848872" cy="5472608"/>
          </a:xfrm>
        </p:spPr>
        <p:txBody>
          <a:bodyPr>
            <a:normAutofit/>
          </a:bodyPr>
          <a:lstStyle/>
          <a:p>
            <a:pPr marL="0" indent="0">
              <a:lnSpc>
                <a:spcPct val="150000"/>
              </a:lnSpc>
              <a:buNone/>
            </a:pPr>
            <a:r>
              <a:rPr lang="zh-CN" altLang="en-US" sz="2800" dirty="0">
                <a:latin typeface="黑体" panose="02010609060101010101" pitchFamily="49" charset="-122"/>
                <a:ea typeface="黑体" panose="02010609060101010101" pitchFamily="49" charset="-122"/>
              </a:rPr>
              <a:t>    “</a:t>
            </a:r>
            <a:r>
              <a:rPr lang="zh-CN" altLang="zh-CN" sz="2800" dirty="0">
                <a:solidFill>
                  <a:srgbClr val="FF0000"/>
                </a:solidFill>
                <a:latin typeface="黑体" panose="02010609060101010101" pitchFamily="49" charset="-122"/>
                <a:ea typeface="黑体" panose="02010609060101010101" pitchFamily="49" charset="-122"/>
              </a:rPr>
              <a:t>提升思想政治教育亲和力和针对性</a:t>
            </a:r>
            <a:r>
              <a:rPr lang="zh-CN" altLang="zh-CN" sz="2800" dirty="0">
                <a:latin typeface="黑体" panose="02010609060101010101" pitchFamily="49" charset="-122"/>
                <a:ea typeface="黑体" panose="02010609060101010101" pitchFamily="49" charset="-122"/>
              </a:rPr>
              <a:t>，满足学生成长发展需求和期待，是新形势下高校思想政治工作</a:t>
            </a:r>
            <a:r>
              <a:rPr lang="zh-CN" altLang="zh-CN" sz="2800" dirty="0">
                <a:solidFill>
                  <a:srgbClr val="FF0000"/>
                </a:solidFill>
                <a:latin typeface="黑体" panose="02010609060101010101" pitchFamily="49" charset="-122"/>
                <a:ea typeface="黑体" panose="02010609060101010101" pitchFamily="49" charset="-122"/>
              </a:rPr>
              <a:t>实效性的关键</a:t>
            </a:r>
            <a:r>
              <a:rPr lang="zh-CN" altLang="en-US" sz="2800" dirty="0">
                <a:latin typeface="黑体" panose="02010609060101010101" pitchFamily="49" charset="-122"/>
                <a:ea typeface="黑体" panose="02010609060101010101" pitchFamily="49" charset="-122"/>
              </a:rPr>
              <a:t>”。“</a:t>
            </a:r>
            <a:r>
              <a:rPr lang="zh-CN" altLang="zh-CN" sz="2800" dirty="0">
                <a:latin typeface="黑体" panose="02010609060101010101" pitchFamily="49" charset="-122"/>
                <a:ea typeface="黑体" panose="02010609060101010101" pitchFamily="49" charset="-122"/>
              </a:rPr>
              <a:t>要</a:t>
            </a:r>
            <a:r>
              <a:rPr lang="zh-CN" altLang="zh-CN" sz="2800" dirty="0">
                <a:solidFill>
                  <a:srgbClr val="FF0000"/>
                </a:solidFill>
                <a:latin typeface="黑体" panose="02010609060101010101" pitchFamily="49" charset="-122"/>
                <a:ea typeface="黑体" panose="02010609060101010101" pitchFamily="49" charset="-122"/>
              </a:rPr>
              <a:t>力避千书一面</a:t>
            </a:r>
            <a:r>
              <a:rPr lang="zh-CN" altLang="zh-CN" sz="2800" dirty="0">
                <a:latin typeface="黑体" panose="02010609060101010101" pitchFamily="49" charset="-122"/>
                <a:ea typeface="黑体" panose="02010609060101010101" pitchFamily="49" charset="-122"/>
              </a:rPr>
              <a:t>、</a:t>
            </a:r>
            <a:r>
              <a:rPr lang="zh-CN" altLang="zh-CN" sz="2800" dirty="0">
                <a:solidFill>
                  <a:srgbClr val="FF0000"/>
                </a:solidFill>
                <a:latin typeface="黑体" panose="02010609060101010101" pitchFamily="49" charset="-122"/>
                <a:ea typeface="黑体" panose="02010609060101010101" pitchFamily="49" charset="-122"/>
              </a:rPr>
              <a:t>千人一面</a:t>
            </a:r>
            <a:r>
              <a:rPr lang="zh-CN" altLang="zh-CN" sz="2800" dirty="0">
                <a:latin typeface="黑体" panose="02010609060101010101" pitchFamily="49" charset="-122"/>
                <a:ea typeface="黑体" panose="02010609060101010101" pitchFamily="49" charset="-122"/>
              </a:rPr>
              <a:t>的大一统、一般齐，</a:t>
            </a:r>
            <a:r>
              <a:rPr lang="zh-CN" altLang="zh-CN" sz="2800" dirty="0">
                <a:solidFill>
                  <a:srgbClr val="FF0000"/>
                </a:solidFill>
                <a:latin typeface="黑体" panose="02010609060101010101" pitchFamily="49" charset="-122"/>
                <a:ea typeface="黑体" panose="02010609060101010101" pitchFamily="49" charset="-122"/>
              </a:rPr>
              <a:t>力避脱离实际</a:t>
            </a:r>
            <a:r>
              <a:rPr lang="zh-CN" altLang="zh-CN" sz="2800" dirty="0">
                <a:latin typeface="黑体" panose="02010609060101010101" pitchFamily="49" charset="-122"/>
                <a:ea typeface="黑体" panose="02010609060101010101" pitchFamily="49" charset="-122"/>
              </a:rPr>
              <a:t>的‘</a:t>
            </a:r>
            <a:r>
              <a:rPr lang="zh-CN" altLang="zh-CN" sz="2800" dirty="0">
                <a:solidFill>
                  <a:srgbClr val="FF0000"/>
                </a:solidFill>
                <a:latin typeface="黑体" panose="02010609060101010101" pitchFamily="49" charset="-122"/>
                <a:ea typeface="黑体" panose="02010609060101010101" pitchFamily="49" charset="-122"/>
              </a:rPr>
              <a:t>空话</a:t>
            </a:r>
            <a:r>
              <a:rPr lang="zh-CN" altLang="zh-CN" sz="2800" dirty="0">
                <a:latin typeface="黑体" panose="02010609060101010101" pitchFamily="49" charset="-122"/>
                <a:ea typeface="黑体" panose="02010609060101010101" pitchFamily="49" charset="-122"/>
              </a:rPr>
              <a:t>’、‘</a:t>
            </a:r>
            <a:r>
              <a:rPr lang="zh-CN" altLang="zh-CN" sz="2800" dirty="0">
                <a:solidFill>
                  <a:srgbClr val="FF0000"/>
                </a:solidFill>
                <a:latin typeface="黑体" panose="02010609060101010101" pitchFamily="49" charset="-122"/>
                <a:ea typeface="黑体" panose="02010609060101010101" pitchFamily="49" charset="-122"/>
              </a:rPr>
              <a:t>大话</a:t>
            </a:r>
            <a:r>
              <a:rPr lang="zh-CN" altLang="zh-CN" sz="2800" dirty="0">
                <a:latin typeface="黑体" panose="02010609060101010101" pitchFamily="49" charset="-122"/>
                <a:ea typeface="黑体" panose="02010609060101010101" pitchFamily="49" charset="-122"/>
              </a:rPr>
              <a:t>’，注重分析不同学生特点和实际</a:t>
            </a:r>
            <a:r>
              <a:rPr lang="zh-CN" altLang="en-US" sz="2800" dirty="0">
                <a:latin typeface="黑体" panose="02010609060101010101" pitchFamily="49" charset="-122"/>
                <a:ea typeface="黑体" panose="02010609060101010101" pitchFamily="49" charset="-122"/>
              </a:rPr>
              <a:t>”。</a:t>
            </a:r>
            <a:endParaRPr lang="en-US" altLang="zh-CN" sz="2800" dirty="0">
              <a:latin typeface="黑体" panose="02010609060101010101" pitchFamily="49" charset="-122"/>
              <a:ea typeface="黑体" panose="02010609060101010101" pitchFamily="49" charset="-122"/>
            </a:endParaRPr>
          </a:p>
          <a:p>
            <a:pPr marL="0" indent="0">
              <a:lnSpc>
                <a:spcPct val="150000"/>
              </a:lnSpc>
              <a:buNone/>
            </a:pPr>
            <a:r>
              <a:rPr lang="en-US" altLang="zh-CN" sz="2800" dirty="0">
                <a:latin typeface="黑体" panose="02010609060101010101" pitchFamily="49" charset="-122"/>
                <a:ea typeface="黑体" panose="02010609060101010101" pitchFamily="49" charset="-122"/>
              </a:rPr>
              <a:t>               </a:t>
            </a:r>
            <a:r>
              <a:rPr lang="en-US" altLang="zh-CN" sz="2800" dirty="0">
                <a:latin typeface="仿宋" panose="02010609060101010101" pitchFamily="49" charset="-122"/>
                <a:ea typeface="仿宋" panose="02010609060101010101" pitchFamily="49" charset="-122"/>
              </a:rPr>
              <a:t>—— 2016</a:t>
            </a:r>
            <a:r>
              <a:rPr lang="zh-CN" altLang="en-US" sz="2800" dirty="0">
                <a:latin typeface="仿宋" panose="02010609060101010101" pitchFamily="49" charset="-122"/>
                <a:ea typeface="仿宋" panose="02010609060101010101" pitchFamily="49" charset="-122"/>
              </a:rPr>
              <a:t>年习近平在全国高校</a:t>
            </a:r>
            <a:endParaRPr lang="en-US" altLang="zh-CN" sz="2800" dirty="0">
              <a:latin typeface="仿宋" panose="02010609060101010101" pitchFamily="49" charset="-122"/>
              <a:ea typeface="仿宋" panose="02010609060101010101" pitchFamily="49" charset="-122"/>
            </a:endParaRPr>
          </a:p>
          <a:p>
            <a:pPr marL="0" indent="0">
              <a:lnSpc>
                <a:spcPct val="150000"/>
              </a:lnSpc>
              <a:buNone/>
            </a:pPr>
            <a:r>
              <a:rPr lang="en-US" altLang="zh-CN" sz="2800" dirty="0">
                <a:latin typeface="仿宋" panose="02010609060101010101" pitchFamily="49" charset="-122"/>
                <a:ea typeface="仿宋" panose="02010609060101010101" pitchFamily="49" charset="-122"/>
              </a:rPr>
              <a:t>          </a:t>
            </a:r>
            <a:r>
              <a:rPr lang="zh-CN" altLang="en-US" sz="2800" dirty="0">
                <a:latin typeface="仿宋" panose="02010609060101010101" pitchFamily="49" charset="-122"/>
                <a:ea typeface="仿宋" panose="02010609060101010101" pitchFamily="49" charset="-122"/>
              </a:rPr>
              <a:t>思政工作会议上的讲话</a:t>
            </a:r>
            <a:endParaRPr lang="zh-CN" altLang="en-US" sz="2800" dirty="0"/>
          </a:p>
          <a:p>
            <a:pPr marL="0" indent="0">
              <a:lnSpc>
                <a:spcPct val="150000"/>
              </a:lnSpc>
              <a:buNone/>
            </a:pPr>
            <a:endParaRPr lang="zh-CN" altLang="en-US" sz="2800" dirty="0">
              <a:latin typeface="黑体" panose="02010609060101010101" pitchFamily="49" charset="-122"/>
              <a:ea typeface="黑体" panose="02010609060101010101" pitchFamily="49" charset="-122"/>
            </a:endParaRPr>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11560" y="3212976"/>
            <a:ext cx="7859216" cy="3024336"/>
          </a:xfrm>
        </p:spPr>
        <p:txBody>
          <a:bodyPr>
            <a:normAutofit/>
          </a:bodyPr>
          <a:lstStyle/>
          <a:p>
            <a:pPr>
              <a:lnSpc>
                <a:spcPct val="150000"/>
              </a:lnSpc>
              <a:buNone/>
            </a:pPr>
            <a:r>
              <a:rPr lang="zh-CN" altLang="en-US" dirty="0"/>
              <a:t>                     </a:t>
            </a:r>
            <a:r>
              <a:rPr lang="zh-CN" altLang="en-US" sz="2800" dirty="0">
                <a:latin typeface="+mj-ea"/>
                <a:ea typeface="+mj-ea"/>
              </a:rPr>
              <a:t>“医师应当具备良好的</a:t>
            </a:r>
            <a:r>
              <a:rPr lang="zh-CN" altLang="en-US" sz="2800" dirty="0">
                <a:solidFill>
                  <a:srgbClr val="FF0000"/>
                </a:solidFill>
                <a:latin typeface="+mj-ea"/>
                <a:ea typeface="+mj-ea"/>
              </a:rPr>
              <a:t>职业道德</a:t>
            </a:r>
            <a:r>
              <a:rPr lang="zh-CN" altLang="en-US" sz="2800" dirty="0">
                <a:latin typeface="+mj-ea"/>
                <a:ea typeface="+mj-ea"/>
              </a:rPr>
              <a:t>和医疗执业水平，发扬</a:t>
            </a:r>
            <a:r>
              <a:rPr lang="zh-CN" altLang="en-US" sz="2800" dirty="0">
                <a:solidFill>
                  <a:srgbClr val="FF0000"/>
                </a:solidFill>
                <a:latin typeface="+mj-ea"/>
                <a:ea typeface="+mj-ea"/>
              </a:rPr>
              <a:t>人道主义精神</a:t>
            </a:r>
            <a:r>
              <a:rPr lang="zh-CN" altLang="en-US" sz="2800" dirty="0">
                <a:latin typeface="+mj-ea"/>
                <a:ea typeface="+mj-ea"/>
              </a:rPr>
              <a:t>，履行防病治病、救死扶伤、</a:t>
            </a:r>
            <a:r>
              <a:rPr lang="zh-CN" altLang="en-US" sz="2800" dirty="0">
                <a:solidFill>
                  <a:srgbClr val="FF0000"/>
                </a:solidFill>
                <a:latin typeface="+mj-ea"/>
                <a:ea typeface="+mj-ea"/>
              </a:rPr>
              <a:t>保护人民健康的神圣职责</a:t>
            </a:r>
            <a:r>
              <a:rPr lang="zh-CN" altLang="en-US" sz="2800" dirty="0">
                <a:latin typeface="+mj-ea"/>
                <a:ea typeface="+mj-ea"/>
              </a:rPr>
              <a:t>。”</a:t>
            </a:r>
            <a:endParaRPr lang="en-US" altLang="zh-CN" sz="2800" dirty="0">
              <a:latin typeface="+mj-ea"/>
              <a:ea typeface="+mj-ea"/>
            </a:endParaRPr>
          </a:p>
          <a:p>
            <a:pPr>
              <a:lnSpc>
                <a:spcPct val="150000"/>
              </a:lnSpc>
              <a:buNone/>
            </a:pPr>
            <a:r>
              <a:rPr lang="en-US" altLang="zh-CN" dirty="0">
                <a:latin typeface="仿宋" panose="02010609060101010101" pitchFamily="49" charset="-122"/>
                <a:ea typeface="仿宋" panose="02010609060101010101" pitchFamily="49" charset="-122"/>
              </a:rPr>
              <a:t>         ——</a:t>
            </a:r>
            <a:r>
              <a:rPr lang="zh-CN" altLang="en-US" dirty="0">
                <a:latin typeface="仿宋" panose="02010609060101010101" pitchFamily="49" charset="-122"/>
                <a:ea typeface="仿宋" panose="02010609060101010101" pitchFamily="49" charset="-122"/>
              </a:rPr>
              <a:t>中华人民共和国执业医师法</a:t>
            </a:r>
            <a:endParaRPr lang="zh-CN" altLang="en-US" dirty="0">
              <a:latin typeface="仿宋" panose="02010609060101010101" pitchFamily="49" charset="-122"/>
              <a:ea typeface="仿宋" panose="02010609060101010101" pitchFamily="49" charset="-122"/>
            </a:endParaRPr>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pic>
        <p:nvPicPr>
          <p:cNvPr id="1027" name="Picture 3"/>
          <p:cNvPicPr>
            <a:picLocks noChangeAspect="1" noChangeArrowheads="1"/>
          </p:cNvPicPr>
          <p:nvPr/>
        </p:nvPicPr>
        <p:blipFill>
          <a:blip r:embed="rId1" cstate="print"/>
          <a:srcRect/>
          <a:stretch>
            <a:fillRect/>
          </a:stretch>
        </p:blipFill>
        <p:spPr bwMode="auto">
          <a:xfrm>
            <a:off x="4139952" y="980728"/>
            <a:ext cx="3506489" cy="2088232"/>
          </a:xfrm>
          <a:prstGeom prst="rect">
            <a:avLst/>
          </a:prstGeom>
          <a:noFill/>
          <a:ln w="9525">
            <a:noFill/>
            <a:miter lim="800000"/>
            <a:headEnd/>
            <a:tailEnd/>
          </a:ln>
          <a:effectLst/>
        </p:spPr>
      </p:pic>
      <p:pic>
        <p:nvPicPr>
          <p:cNvPr id="20482" name="Picture 2" descr="http://p2.so.qhmsg.com/bdr/_240_/t0149409383667dae67.jpg"/>
          <p:cNvPicPr>
            <a:picLocks noChangeAspect="1" noChangeArrowheads="1"/>
          </p:cNvPicPr>
          <p:nvPr/>
        </p:nvPicPr>
        <p:blipFill>
          <a:blip r:embed="rId2" cstate="print"/>
          <a:srcRect/>
          <a:stretch>
            <a:fillRect/>
          </a:stretch>
        </p:blipFill>
        <p:spPr bwMode="auto">
          <a:xfrm>
            <a:off x="755576" y="567152"/>
            <a:ext cx="2000254" cy="3221888"/>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39552" y="4149080"/>
            <a:ext cx="8229600" cy="1828800"/>
          </a:xfrm>
        </p:spPr>
        <p:txBody>
          <a:bodyPr/>
          <a:lstStyle/>
          <a:p>
            <a:pPr>
              <a:lnSpc>
                <a:spcPct val="150000"/>
              </a:lnSpc>
              <a:buNone/>
            </a:pPr>
            <a:r>
              <a:rPr lang="en-US" altLang="zh-CN" dirty="0">
                <a:latin typeface="黑体" panose="02010609060101010101" pitchFamily="49" charset="-122"/>
                <a:ea typeface="黑体" panose="02010609060101010101" pitchFamily="49" charset="-122"/>
              </a:rPr>
              <a:t>      </a:t>
            </a:r>
            <a:r>
              <a:rPr lang="zh-CN" altLang="zh-CN" dirty="0">
                <a:latin typeface="黑体" panose="02010609060101010101" pitchFamily="49" charset="-122"/>
                <a:ea typeface="黑体" panose="02010609060101010101" pitchFamily="49" charset="-122"/>
              </a:rPr>
              <a:t>工科院校崇尚</a:t>
            </a:r>
            <a:r>
              <a:rPr lang="zh-CN" altLang="zh-CN" dirty="0">
                <a:solidFill>
                  <a:srgbClr val="FF0000"/>
                </a:solidFill>
                <a:latin typeface="仿宋" panose="02010609060101010101" pitchFamily="49" charset="-122"/>
                <a:ea typeface="仿宋" panose="02010609060101010101" pitchFamily="49" charset="-122"/>
              </a:rPr>
              <a:t>不断创新</a:t>
            </a:r>
            <a:r>
              <a:rPr lang="zh-CN" altLang="zh-CN" dirty="0">
                <a:latin typeface="黑体" panose="02010609060101010101" pitchFamily="49" charset="-122"/>
                <a:ea typeface="黑体" panose="02010609060101010101" pitchFamily="49" charset="-122"/>
              </a:rPr>
              <a:t>、</a:t>
            </a:r>
            <a:r>
              <a:rPr lang="zh-CN" altLang="zh-CN" dirty="0">
                <a:solidFill>
                  <a:srgbClr val="FF0000"/>
                </a:solidFill>
                <a:latin typeface="仿宋" panose="02010609060101010101" pitchFamily="49" charset="-122"/>
                <a:ea typeface="仿宋" panose="02010609060101010101" pitchFamily="49" charset="-122"/>
              </a:rPr>
              <a:t>精益求精</a:t>
            </a:r>
            <a:r>
              <a:rPr lang="zh-CN" altLang="zh-CN" dirty="0">
                <a:latin typeface="黑体" panose="02010609060101010101" pitchFamily="49" charset="-122"/>
                <a:ea typeface="黑体" panose="02010609060101010101" pitchFamily="49" charset="-122"/>
              </a:rPr>
              <a:t>、</a:t>
            </a:r>
            <a:r>
              <a:rPr lang="zh-CN" altLang="zh-CN" dirty="0">
                <a:solidFill>
                  <a:srgbClr val="FF0000"/>
                </a:solidFill>
                <a:latin typeface="仿宋" panose="02010609060101010101" pitchFamily="49" charset="-122"/>
                <a:ea typeface="仿宋" panose="02010609060101010101" pitchFamily="49" charset="-122"/>
              </a:rPr>
              <a:t>精雕细琢</a:t>
            </a:r>
            <a:r>
              <a:rPr lang="zh-CN" altLang="zh-CN" dirty="0">
                <a:latin typeface="黑体" panose="02010609060101010101" pitchFamily="49" charset="-122"/>
                <a:ea typeface="黑体" panose="02010609060101010101" pitchFamily="49" charset="-122"/>
              </a:rPr>
              <a:t>和</a:t>
            </a:r>
            <a:r>
              <a:rPr lang="zh-CN" altLang="zh-CN" dirty="0">
                <a:solidFill>
                  <a:srgbClr val="FF0000"/>
                </a:solidFill>
                <a:latin typeface="仿宋" panose="02010609060101010101" pitchFamily="49" charset="-122"/>
                <a:ea typeface="仿宋" panose="02010609060101010101" pitchFamily="49" charset="-122"/>
              </a:rPr>
              <a:t>用户至上</a:t>
            </a:r>
            <a:r>
              <a:rPr lang="zh-CN" altLang="zh-CN" dirty="0">
                <a:latin typeface="黑体" panose="02010609060101010101" pitchFamily="49" charset="-122"/>
                <a:ea typeface="黑体" panose="02010609060101010101" pitchFamily="49" charset="-122"/>
              </a:rPr>
              <a:t>的</a:t>
            </a:r>
            <a:r>
              <a:rPr lang="zh-CN" altLang="zh-CN" dirty="0">
                <a:solidFill>
                  <a:srgbClr val="FF0000"/>
                </a:solidFill>
                <a:latin typeface="黑体" panose="02010609060101010101" pitchFamily="49" charset="-122"/>
                <a:ea typeface="黑体" panose="02010609060101010101" pitchFamily="49" charset="-122"/>
              </a:rPr>
              <a:t>工匠精神</a:t>
            </a:r>
            <a:r>
              <a:rPr lang="zh-CN" altLang="en-US" dirty="0">
                <a:latin typeface="黑体" panose="02010609060101010101" pitchFamily="49" charset="-122"/>
                <a:ea typeface="黑体" panose="02010609060101010101" pitchFamily="49" charset="-122"/>
              </a:rPr>
              <a:t>；</a:t>
            </a:r>
            <a:endParaRPr lang="zh-CN" altLang="en-US" dirty="0"/>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pic>
        <p:nvPicPr>
          <p:cNvPr id="2052" name="Picture 4" descr="http://p3.so.qhimgs1.com/bdr/_240_/t01f94256bcd1cb7653.jpg"/>
          <p:cNvPicPr>
            <a:picLocks noChangeAspect="1" noChangeArrowheads="1"/>
          </p:cNvPicPr>
          <p:nvPr/>
        </p:nvPicPr>
        <p:blipFill>
          <a:blip r:embed="rId1" cstate="print"/>
          <a:srcRect/>
          <a:stretch>
            <a:fillRect/>
          </a:stretch>
        </p:blipFill>
        <p:spPr bwMode="auto">
          <a:xfrm>
            <a:off x="755576" y="836712"/>
            <a:ext cx="3024336" cy="3036991"/>
          </a:xfrm>
          <a:prstGeom prst="rect">
            <a:avLst/>
          </a:prstGeom>
          <a:noFill/>
        </p:spPr>
      </p:pic>
      <p:pic>
        <p:nvPicPr>
          <p:cNvPr id="2054" name="Picture 6" descr="http://p3.so.qhmsg.com/bdr/_240_/t01d53a5290bb5121b8.jpg"/>
          <p:cNvPicPr>
            <a:picLocks noChangeAspect="1" noChangeArrowheads="1"/>
          </p:cNvPicPr>
          <p:nvPr/>
        </p:nvPicPr>
        <p:blipFill>
          <a:blip r:embed="rId2" cstate="print"/>
          <a:srcRect/>
          <a:stretch>
            <a:fillRect/>
          </a:stretch>
        </p:blipFill>
        <p:spPr bwMode="auto">
          <a:xfrm>
            <a:off x="4499992" y="1196752"/>
            <a:ext cx="3672408" cy="2421369"/>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idx="1"/>
          </p:nvPr>
        </p:nvSpPr>
        <p:spPr>
          <a:xfrm>
            <a:off x="4355976" y="764704"/>
            <a:ext cx="3888432" cy="2592288"/>
          </a:xfrm>
        </p:spPr>
        <p:txBody>
          <a:bodyPr>
            <a:normAutofit fontScale="92500" lnSpcReduction="10000"/>
          </a:bodyPr>
          <a:lstStyle/>
          <a:p>
            <a:pPr>
              <a:lnSpc>
                <a:spcPct val="150000"/>
              </a:lnSpc>
              <a:buNone/>
            </a:pPr>
            <a:r>
              <a:rPr lang="en-US" altLang="zh-CN" dirty="0">
                <a:latin typeface="仿宋" panose="02010609060101010101" pitchFamily="49" charset="-122"/>
                <a:ea typeface="仿宋" panose="02010609060101010101" pitchFamily="49" charset="-122"/>
              </a:rPr>
              <a:t>    </a:t>
            </a:r>
            <a:r>
              <a:rPr lang="zh-CN" altLang="zh-CN" dirty="0">
                <a:latin typeface="黑体" panose="02010609060101010101" pitchFamily="49" charset="-122"/>
                <a:ea typeface="黑体" panose="02010609060101010101" pitchFamily="49" charset="-122"/>
              </a:rPr>
              <a:t>政法院校追求</a:t>
            </a:r>
            <a:r>
              <a:rPr lang="zh-CN" altLang="zh-CN" dirty="0">
                <a:solidFill>
                  <a:srgbClr val="FF0000"/>
                </a:solidFill>
                <a:latin typeface="仿宋" panose="02010609060101010101" pitchFamily="49" charset="-122"/>
                <a:ea typeface="仿宋" panose="02010609060101010101" pitchFamily="49" charset="-122"/>
              </a:rPr>
              <a:t>法律面前人人平等</a:t>
            </a:r>
            <a:r>
              <a:rPr lang="zh-CN" altLang="zh-CN" dirty="0">
                <a:latin typeface="黑体" panose="02010609060101010101" pitchFamily="49" charset="-122"/>
                <a:ea typeface="黑体" panose="02010609060101010101" pitchFamily="49" charset="-122"/>
              </a:rPr>
              <a:t>、</a:t>
            </a:r>
            <a:r>
              <a:rPr lang="zh-CN" altLang="zh-CN" dirty="0">
                <a:solidFill>
                  <a:srgbClr val="FF0000"/>
                </a:solidFill>
                <a:latin typeface="仿宋" panose="02010609060101010101" pitchFamily="49" charset="-122"/>
                <a:ea typeface="仿宋" panose="02010609060101010101" pitchFamily="49" charset="-122"/>
              </a:rPr>
              <a:t>保护公民合法权益</a:t>
            </a:r>
            <a:r>
              <a:rPr lang="zh-CN" altLang="zh-CN" dirty="0">
                <a:latin typeface="黑体" panose="02010609060101010101" pitchFamily="49" charset="-122"/>
                <a:ea typeface="黑体" panose="02010609060101010101" pitchFamily="49" charset="-122"/>
              </a:rPr>
              <a:t>等</a:t>
            </a:r>
            <a:r>
              <a:rPr lang="zh-CN" altLang="zh-CN" dirty="0">
                <a:solidFill>
                  <a:srgbClr val="FF0000"/>
                </a:solidFill>
                <a:latin typeface="黑体" panose="02010609060101010101" pitchFamily="49" charset="-122"/>
                <a:ea typeface="黑体" panose="02010609060101010101" pitchFamily="49" charset="-122"/>
              </a:rPr>
              <a:t>法律精神</a:t>
            </a:r>
            <a:r>
              <a:rPr lang="zh-CN" altLang="en-US" dirty="0">
                <a:latin typeface="仿宋" panose="02010609060101010101" pitchFamily="49" charset="-122"/>
                <a:ea typeface="仿宋" panose="02010609060101010101" pitchFamily="49" charset="-122"/>
              </a:rPr>
              <a:t>。</a:t>
            </a:r>
            <a:endParaRPr lang="zh-CN" altLang="en-US" dirty="0">
              <a:latin typeface="仿宋" panose="02010609060101010101" pitchFamily="49" charset="-122"/>
              <a:ea typeface="仿宋" panose="02010609060101010101" pitchFamily="49" charset="-122"/>
            </a:endParaRPr>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pic>
        <p:nvPicPr>
          <p:cNvPr id="1027" name="Picture 3"/>
          <p:cNvPicPr>
            <a:picLocks noChangeAspect="1" noChangeArrowheads="1"/>
          </p:cNvPicPr>
          <p:nvPr/>
        </p:nvPicPr>
        <p:blipFill>
          <a:blip r:embed="rId1" cstate="print"/>
          <a:srcRect/>
          <a:stretch>
            <a:fillRect/>
          </a:stretch>
        </p:blipFill>
        <p:spPr bwMode="auto">
          <a:xfrm>
            <a:off x="4716016" y="3717032"/>
            <a:ext cx="3176136" cy="2448272"/>
          </a:xfrm>
          <a:prstGeom prst="rect">
            <a:avLst/>
          </a:prstGeom>
          <a:noFill/>
          <a:ln w="9525">
            <a:noFill/>
            <a:miter lim="800000"/>
            <a:headEnd/>
            <a:tailEnd/>
          </a:ln>
        </p:spPr>
      </p:pic>
      <p:pic>
        <p:nvPicPr>
          <p:cNvPr id="1028" name="Picture 4"/>
          <p:cNvPicPr>
            <a:picLocks noChangeAspect="1" noChangeArrowheads="1"/>
          </p:cNvPicPr>
          <p:nvPr/>
        </p:nvPicPr>
        <p:blipFill>
          <a:blip r:embed="rId2" cstate="print"/>
          <a:srcRect/>
          <a:stretch>
            <a:fillRect/>
          </a:stretch>
        </p:blipFill>
        <p:spPr bwMode="auto">
          <a:xfrm>
            <a:off x="755576" y="1628800"/>
            <a:ext cx="3403600" cy="3746500"/>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67544" y="620688"/>
            <a:ext cx="4392488" cy="3456384"/>
          </a:xfrm>
        </p:spPr>
        <p:txBody>
          <a:bodyPr>
            <a:normAutofit/>
          </a:bodyPr>
          <a:lstStyle/>
          <a:p>
            <a:pPr>
              <a:lnSpc>
                <a:spcPct val="150000"/>
              </a:lnSpc>
              <a:buNone/>
            </a:pPr>
            <a:r>
              <a:rPr lang="en-US" altLang="zh-CN" dirty="0">
                <a:latin typeface="仿宋" panose="02010609060101010101" pitchFamily="49" charset="-122"/>
                <a:ea typeface="仿宋" panose="02010609060101010101" pitchFamily="49" charset="-122"/>
              </a:rPr>
              <a:t>   </a:t>
            </a:r>
            <a:r>
              <a:rPr lang="zh-CN" altLang="zh-CN" dirty="0">
                <a:solidFill>
                  <a:srgbClr val="FF0000"/>
                </a:solidFill>
                <a:latin typeface="+mj-ea"/>
                <a:ea typeface="+mj-ea"/>
              </a:rPr>
              <a:t>新闻传媒院校</a:t>
            </a:r>
            <a:r>
              <a:rPr lang="zh-CN" altLang="zh-CN" dirty="0">
                <a:latin typeface="黑体" panose="02010609060101010101" pitchFamily="49" charset="-122"/>
                <a:ea typeface="黑体" panose="02010609060101010101" pitchFamily="49" charset="-122"/>
              </a:rPr>
              <a:t>强调为</a:t>
            </a:r>
            <a:r>
              <a:rPr lang="zh-CN" altLang="zh-CN" dirty="0">
                <a:solidFill>
                  <a:srgbClr val="FF0000"/>
                </a:solidFill>
                <a:latin typeface="仿宋" panose="02010609060101010101" pitchFamily="49" charset="-122"/>
                <a:ea typeface="仿宋" panose="02010609060101010101" pitchFamily="49" charset="-122"/>
              </a:rPr>
              <a:t>人民服务</a:t>
            </a:r>
            <a:r>
              <a:rPr lang="zh-CN" altLang="zh-CN" dirty="0">
                <a:latin typeface="黑体" panose="02010609060101010101" pitchFamily="49" charset="-122"/>
                <a:ea typeface="黑体" panose="02010609060101010101" pitchFamily="49" charset="-122"/>
              </a:rPr>
              <a:t>、坚持正确</a:t>
            </a:r>
            <a:r>
              <a:rPr lang="zh-CN" altLang="zh-CN" dirty="0">
                <a:solidFill>
                  <a:srgbClr val="FF0000"/>
                </a:solidFill>
                <a:latin typeface="仿宋" panose="02010609060101010101" pitchFamily="49" charset="-122"/>
                <a:ea typeface="仿宋" panose="02010609060101010101" pitchFamily="49" charset="-122"/>
              </a:rPr>
              <a:t>舆论导向</a:t>
            </a:r>
            <a:r>
              <a:rPr lang="zh-CN" altLang="zh-CN" dirty="0">
                <a:latin typeface="黑体" panose="02010609060101010101" pitchFamily="49" charset="-122"/>
                <a:ea typeface="黑体" panose="02010609060101010101" pitchFamily="49" charset="-122"/>
              </a:rPr>
              <a:t>、维护新闻</a:t>
            </a:r>
            <a:r>
              <a:rPr lang="zh-CN" altLang="zh-CN" dirty="0">
                <a:solidFill>
                  <a:srgbClr val="FF0000"/>
                </a:solidFill>
                <a:latin typeface="仿宋" panose="02010609060101010101" pitchFamily="49" charset="-122"/>
                <a:ea typeface="仿宋" panose="02010609060101010101" pitchFamily="49" charset="-122"/>
              </a:rPr>
              <a:t>真实性</a:t>
            </a:r>
            <a:r>
              <a:rPr lang="zh-CN" altLang="zh-CN" dirty="0">
                <a:latin typeface="黑体" panose="02010609060101010101" pitchFamily="49" charset="-122"/>
                <a:ea typeface="黑体" panose="02010609060101010101" pitchFamily="49" charset="-122"/>
              </a:rPr>
              <a:t>等职业道德</a:t>
            </a:r>
            <a:r>
              <a:rPr lang="zh-CN" altLang="en-US" dirty="0">
                <a:latin typeface="黑体" panose="02010609060101010101" pitchFamily="49" charset="-122"/>
                <a:ea typeface="黑体" panose="02010609060101010101" pitchFamily="49" charset="-122"/>
              </a:rPr>
              <a:t>。</a:t>
            </a:r>
            <a:endParaRPr lang="zh-CN" altLang="en-US" dirty="0">
              <a:latin typeface="黑体" panose="02010609060101010101" pitchFamily="49" charset="-122"/>
              <a:ea typeface="黑体" panose="02010609060101010101" pitchFamily="49" charset="-122"/>
            </a:endParaRPr>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pic>
        <p:nvPicPr>
          <p:cNvPr id="2050" name="Picture 2" descr="http://focus.cnhubei.com/picfocus/201310/W020131028379363195086.jpg"/>
          <p:cNvPicPr>
            <a:picLocks noChangeAspect="1" noChangeArrowheads="1"/>
          </p:cNvPicPr>
          <p:nvPr/>
        </p:nvPicPr>
        <p:blipFill>
          <a:blip r:embed="rId1" cstate="print"/>
          <a:srcRect/>
          <a:stretch>
            <a:fillRect/>
          </a:stretch>
        </p:blipFill>
        <p:spPr bwMode="auto">
          <a:xfrm>
            <a:off x="971600" y="3933056"/>
            <a:ext cx="3528392" cy="2246649"/>
          </a:xfrm>
          <a:prstGeom prst="rect">
            <a:avLst/>
          </a:prstGeom>
          <a:noFill/>
        </p:spPr>
      </p:pic>
      <p:pic>
        <p:nvPicPr>
          <p:cNvPr id="2052" name="Picture 4" descr="http://www.pep.com.cn/sxzz/js/tbjx/kb/tp/xx6/zt2/201008/W020100830687637045591.jpg"/>
          <p:cNvPicPr>
            <a:picLocks noChangeAspect="1" noChangeArrowheads="1"/>
          </p:cNvPicPr>
          <p:nvPr/>
        </p:nvPicPr>
        <p:blipFill>
          <a:blip r:embed="rId2" cstate="print"/>
          <a:srcRect/>
          <a:stretch>
            <a:fillRect/>
          </a:stretch>
        </p:blipFill>
        <p:spPr bwMode="auto">
          <a:xfrm>
            <a:off x="5319764" y="1556793"/>
            <a:ext cx="3153193" cy="3744416"/>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pic>
        <p:nvPicPr>
          <p:cNvPr id="7" name="Picture 2"/>
          <p:cNvPicPr>
            <a:picLocks noGrp="1" noChangeAspect="1" noChangeArrowheads="1"/>
          </p:cNvPicPr>
          <p:nvPr>
            <p:ph idx="1"/>
          </p:nvPr>
        </p:nvPicPr>
        <p:blipFill>
          <a:blip r:embed="rId1" cstate="print"/>
          <a:srcRect/>
          <a:stretch>
            <a:fillRect/>
          </a:stretch>
        </p:blipFill>
        <p:spPr bwMode="auto">
          <a:xfrm>
            <a:off x="1079742" y="980729"/>
            <a:ext cx="3459843" cy="2304256"/>
          </a:xfrm>
          <a:prstGeom prst="rect">
            <a:avLst/>
          </a:prstGeom>
          <a:noFill/>
          <a:ln w="9525">
            <a:noFill/>
            <a:miter lim="800000"/>
            <a:headEnd/>
            <a:tailEnd/>
          </a:ln>
        </p:spPr>
      </p:pic>
      <p:pic>
        <p:nvPicPr>
          <p:cNvPr id="1028" name="Picture 4" descr="http://p4.so.qhimgs1.com/bdr/_240_/t0125af661a461a6d6a.jpg"/>
          <p:cNvPicPr>
            <a:picLocks noChangeAspect="1" noChangeArrowheads="1"/>
          </p:cNvPicPr>
          <p:nvPr/>
        </p:nvPicPr>
        <p:blipFill>
          <a:blip r:embed="rId2" cstate="print"/>
          <a:srcRect/>
          <a:stretch>
            <a:fillRect/>
          </a:stretch>
        </p:blipFill>
        <p:spPr bwMode="auto">
          <a:xfrm>
            <a:off x="5004048" y="3717032"/>
            <a:ext cx="3168352" cy="2116459"/>
          </a:xfrm>
          <a:prstGeom prst="rect">
            <a:avLst/>
          </a:prstGeom>
          <a:noFill/>
        </p:spPr>
      </p:pic>
      <p:pic>
        <p:nvPicPr>
          <p:cNvPr id="1030" name="Picture 6" descr="http://p2.so.qhmsg.com/bdr/_240_/t01be0a5751ebd01747.jpg"/>
          <p:cNvPicPr>
            <a:picLocks noChangeAspect="1" noChangeArrowheads="1"/>
          </p:cNvPicPr>
          <p:nvPr/>
        </p:nvPicPr>
        <p:blipFill>
          <a:blip r:embed="rId3" cstate="print"/>
          <a:srcRect/>
          <a:stretch>
            <a:fillRect/>
          </a:stretch>
        </p:blipFill>
        <p:spPr bwMode="auto">
          <a:xfrm>
            <a:off x="1115616" y="3717032"/>
            <a:ext cx="3454281" cy="2088231"/>
          </a:xfrm>
          <a:prstGeom prst="rect">
            <a:avLst/>
          </a:prstGeom>
          <a:noFill/>
        </p:spPr>
      </p:pic>
      <p:sp>
        <p:nvSpPr>
          <p:cNvPr id="11" name="TextBox 10"/>
          <p:cNvSpPr txBox="1"/>
          <p:nvPr/>
        </p:nvSpPr>
        <p:spPr>
          <a:xfrm>
            <a:off x="5076056" y="980728"/>
            <a:ext cx="3228970" cy="2061655"/>
          </a:xfrm>
          <a:prstGeom prst="rect">
            <a:avLst/>
          </a:prstGeom>
          <a:noFill/>
        </p:spPr>
        <p:txBody>
          <a:bodyPr wrap="square" rtlCol="0">
            <a:spAutoFit/>
          </a:bodyPr>
          <a:lstStyle/>
          <a:p>
            <a:pPr>
              <a:lnSpc>
                <a:spcPct val="150000"/>
              </a:lnSpc>
            </a:pPr>
            <a:r>
              <a:rPr lang="zh-CN" altLang="en-US" sz="3000" dirty="0">
                <a:latin typeface="黑体" panose="02010609060101010101" pitchFamily="49" charset="-122"/>
                <a:ea typeface="黑体" panose="02010609060101010101" pitchFamily="49" charset="-122"/>
              </a:rPr>
              <a:t>中国海关：</a:t>
            </a:r>
            <a:endParaRPr lang="en-US" altLang="zh-CN" sz="3000" dirty="0">
              <a:latin typeface="黑体" panose="02010609060101010101" pitchFamily="49" charset="-122"/>
              <a:ea typeface="黑体" panose="02010609060101010101" pitchFamily="49" charset="-122"/>
            </a:endParaRPr>
          </a:p>
          <a:p>
            <a:pPr>
              <a:lnSpc>
                <a:spcPct val="150000"/>
              </a:lnSpc>
            </a:pPr>
            <a:r>
              <a:rPr lang="zh-CN" altLang="en-US" sz="3000" dirty="0">
                <a:latin typeface="黑体" panose="02010609060101010101" pitchFamily="49" charset="-122"/>
                <a:ea typeface="黑体" panose="02010609060101010101" pitchFamily="49" charset="-122"/>
              </a:rPr>
              <a:t>    </a:t>
            </a:r>
            <a:r>
              <a:rPr lang="zh-CN" altLang="en-US" sz="3000" dirty="0">
                <a:solidFill>
                  <a:srgbClr val="FF0000"/>
                </a:solidFill>
                <a:latin typeface="黑体" panose="02010609060101010101" pitchFamily="49" charset="-122"/>
                <a:ea typeface="黑体" panose="02010609060101010101" pitchFamily="49" charset="-122"/>
              </a:rPr>
              <a:t>忠诚</a:t>
            </a:r>
            <a:r>
              <a:rPr lang="zh-CN" altLang="en-US" sz="3000" dirty="0">
                <a:latin typeface="黑体" panose="02010609060101010101" pitchFamily="49" charset="-122"/>
                <a:ea typeface="黑体" panose="02010609060101010101" pitchFamily="49" charset="-122"/>
              </a:rPr>
              <a:t>、执法、</a:t>
            </a:r>
            <a:r>
              <a:rPr lang="zh-CN" altLang="en-US" sz="3000" dirty="0">
                <a:solidFill>
                  <a:srgbClr val="FF0000"/>
                </a:solidFill>
                <a:latin typeface="黑体" panose="02010609060101010101" pitchFamily="49" charset="-122"/>
                <a:ea typeface="黑体" panose="02010609060101010101" pitchFamily="49" charset="-122"/>
              </a:rPr>
              <a:t>廉洁</a:t>
            </a:r>
            <a:r>
              <a:rPr lang="zh-CN" altLang="en-US" sz="3000" dirty="0">
                <a:latin typeface="黑体" panose="02010609060101010101" pitchFamily="49" charset="-122"/>
                <a:ea typeface="黑体" panose="02010609060101010101" pitchFamily="49" charset="-122"/>
              </a:rPr>
              <a:t>、</a:t>
            </a:r>
            <a:r>
              <a:rPr lang="zh-CN" altLang="en-US" sz="3000" dirty="0">
                <a:solidFill>
                  <a:srgbClr val="FF0000"/>
                </a:solidFill>
                <a:latin typeface="黑体" panose="02010609060101010101" pitchFamily="49" charset="-122"/>
                <a:ea typeface="黑体" panose="02010609060101010101" pitchFamily="49" charset="-122"/>
              </a:rPr>
              <a:t>服务</a:t>
            </a:r>
            <a:endParaRPr lang="zh-CN" altLang="en-US" sz="3000" dirty="0">
              <a:solidFill>
                <a:srgbClr val="FF0000"/>
              </a:solidFill>
              <a:latin typeface="黑体" panose="02010609060101010101" pitchFamily="49" charset="-122"/>
              <a:ea typeface="黑体" panose="02010609060101010101" pitchFamily="49"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3" name="TextBox 2"/>
          <p:cNvSpPr txBox="1"/>
          <p:nvPr/>
        </p:nvSpPr>
        <p:spPr>
          <a:xfrm>
            <a:off x="971600" y="1166842"/>
            <a:ext cx="7488832" cy="4524315"/>
          </a:xfrm>
          <a:prstGeom prst="rect">
            <a:avLst/>
          </a:prstGeom>
          <a:noFill/>
        </p:spPr>
        <p:txBody>
          <a:bodyPr wrap="square" rtlCol="0">
            <a:spAutoFit/>
          </a:bodyPr>
          <a:lstStyle/>
          <a:p>
            <a:pPr>
              <a:lnSpc>
                <a:spcPct val="150000"/>
              </a:lnSpc>
            </a:pPr>
            <a:r>
              <a:rPr lang="zh-CN" altLang="en-US" sz="2400" dirty="0">
                <a:latin typeface="黑体" panose="02010609060101010101" pitchFamily="49" charset="-122"/>
                <a:ea typeface="黑体" panose="02010609060101010101" pitchFamily="49" charset="-122"/>
              </a:rPr>
              <a:t>    </a:t>
            </a:r>
            <a:r>
              <a:rPr lang="zh-CN" altLang="en-US" sz="3200" dirty="0">
                <a:latin typeface="黑体" panose="02010609060101010101" pitchFamily="49" charset="-122"/>
                <a:ea typeface="黑体" panose="02010609060101010101" pitchFamily="49" charset="-122"/>
              </a:rPr>
              <a:t>“</a:t>
            </a:r>
            <a:r>
              <a:rPr lang="zh-CN" altLang="en-US" sz="3200" dirty="0">
                <a:solidFill>
                  <a:srgbClr val="FF0000"/>
                </a:solidFill>
                <a:latin typeface="黑体" panose="02010609060101010101" pitchFamily="49" charset="-122"/>
                <a:ea typeface="黑体" panose="02010609060101010101" pitchFamily="49" charset="-122"/>
              </a:rPr>
              <a:t>所有课堂都有育人功能</a:t>
            </a:r>
            <a:r>
              <a:rPr lang="zh-CN" altLang="en-US" sz="3200" dirty="0">
                <a:latin typeface="黑体" panose="02010609060101010101" pitchFamily="49" charset="-122"/>
                <a:ea typeface="黑体" panose="02010609060101010101" pitchFamily="49" charset="-122"/>
              </a:rPr>
              <a:t>，不能把思想政治工作只当做思想政治理论课的事，其他各门课程都要守好一段渠、种好责任田。</a:t>
            </a:r>
            <a:r>
              <a:rPr lang="zh-CN" altLang="en-US" sz="3200" dirty="0"/>
              <a:t>”</a:t>
            </a:r>
            <a:endParaRPr lang="en-US" altLang="zh-CN" sz="3200" dirty="0"/>
          </a:p>
          <a:p>
            <a:pPr>
              <a:lnSpc>
                <a:spcPct val="150000"/>
              </a:lnSpc>
            </a:pPr>
            <a:r>
              <a:rPr lang="en-US" altLang="zh-CN" sz="3200" dirty="0">
                <a:latin typeface="黑体" panose="02010609060101010101" pitchFamily="49" charset="-122"/>
                <a:ea typeface="黑体" panose="02010609060101010101" pitchFamily="49" charset="-122"/>
              </a:rPr>
              <a:t>           </a:t>
            </a:r>
            <a:r>
              <a:rPr lang="en-US" altLang="zh-CN" sz="3200" dirty="0">
                <a:latin typeface="仿宋" panose="02010609060101010101" pitchFamily="49" charset="-122"/>
                <a:ea typeface="仿宋" panose="02010609060101010101" pitchFamily="49" charset="-122"/>
              </a:rPr>
              <a:t>—— 2016</a:t>
            </a:r>
            <a:r>
              <a:rPr lang="zh-CN" altLang="en-US" sz="3200" dirty="0">
                <a:latin typeface="仿宋" panose="02010609060101010101" pitchFamily="49" charset="-122"/>
                <a:ea typeface="仿宋" panose="02010609060101010101" pitchFamily="49" charset="-122"/>
              </a:rPr>
              <a:t>年习近平在全国高校思政工作会议上的讲话</a:t>
            </a:r>
            <a:endParaRPr lang="zh-CN" altLang="en-US" sz="3200" dirty="0">
              <a:latin typeface="仿宋" panose="02010609060101010101" pitchFamily="49" charset="-122"/>
              <a:ea typeface="仿宋" panose="02010609060101010101" pitchFamily="49" charset="-122"/>
            </a:endParaRP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pPr algn="l"/>
            <a:r>
              <a:rPr lang="en-US" altLang="zh-CN" sz="4000" dirty="0">
                <a:solidFill>
                  <a:srgbClr val="C00000"/>
                </a:solidFill>
              </a:rPr>
              <a:t>2. </a:t>
            </a:r>
            <a:r>
              <a:rPr lang="zh-CN" altLang="zh-CN" sz="4000" dirty="0">
                <a:solidFill>
                  <a:srgbClr val="C00000"/>
                </a:solidFill>
              </a:rPr>
              <a:t>处理好</a:t>
            </a:r>
            <a:r>
              <a:rPr lang="zh-CN" altLang="en-US" sz="4000" dirty="0">
                <a:solidFill>
                  <a:srgbClr val="C00000"/>
                </a:solidFill>
              </a:rPr>
              <a:t>知识技能与价值观</a:t>
            </a:r>
            <a:r>
              <a:rPr lang="zh-CN" altLang="zh-CN" sz="4000" dirty="0">
                <a:solidFill>
                  <a:srgbClr val="C00000"/>
                </a:solidFill>
              </a:rPr>
              <a:t>的关系</a:t>
            </a:r>
            <a:endParaRPr lang="zh-CN" altLang="en-US" sz="4000" dirty="0">
              <a:solidFill>
                <a:srgbClr val="C00000"/>
              </a:solidFill>
              <a:latin typeface="黑体" panose="02010609060101010101" pitchFamily="49" charset="-122"/>
              <a:ea typeface="黑体" panose="02010609060101010101" pitchFamily="49" charset="-122"/>
            </a:endParaRPr>
          </a:p>
        </p:txBody>
      </p:sp>
      <p:sp>
        <p:nvSpPr>
          <p:cNvPr id="4" name="内容占位符 3"/>
          <p:cNvSpPr>
            <a:spLocks noGrp="1"/>
          </p:cNvSpPr>
          <p:nvPr>
            <p:ph idx="1"/>
          </p:nvPr>
        </p:nvSpPr>
        <p:spPr>
          <a:xfrm>
            <a:off x="467544" y="1484784"/>
            <a:ext cx="7931224" cy="4781128"/>
          </a:xfrm>
        </p:spPr>
        <p:txBody>
          <a:bodyPr>
            <a:normAutofit/>
          </a:bodyPr>
          <a:lstStyle/>
          <a:p>
            <a:pPr>
              <a:lnSpc>
                <a:spcPct val="150000"/>
              </a:lnSpc>
              <a:buNone/>
            </a:pPr>
            <a:r>
              <a:rPr lang="zh-CN" altLang="en-US" sz="2800" dirty="0">
                <a:latin typeface="黑体" panose="02010609060101010101" pitchFamily="49" charset="-122"/>
                <a:ea typeface="黑体" panose="02010609060101010101" pitchFamily="49" charset="-122"/>
              </a:rPr>
              <a:t>      专业知识不是独立于人类之外的。知识、技能与人的主观意识是结合在一起的，知识和技能一定有</a:t>
            </a:r>
            <a:r>
              <a:rPr lang="zh-CN" altLang="en-US" sz="2800" dirty="0">
                <a:solidFill>
                  <a:srgbClr val="FF0000"/>
                </a:solidFill>
                <a:latin typeface="黑体" panose="02010609060101010101" pitchFamily="49" charset="-122"/>
                <a:ea typeface="黑体" panose="02010609060101010101" pitchFamily="49" charset="-122"/>
              </a:rPr>
              <a:t>价值追求</a:t>
            </a:r>
            <a:r>
              <a:rPr lang="zh-CN" altLang="en-US" sz="2800" dirty="0">
                <a:latin typeface="黑体" panose="02010609060101010101" pitchFamily="49" charset="-122"/>
                <a:ea typeface="黑体" panose="02010609060101010101" pitchFamily="49" charset="-122"/>
              </a:rPr>
              <a:t>的特征。人们</a:t>
            </a:r>
            <a:r>
              <a:rPr lang="zh-CN" altLang="en-US" sz="2800" dirty="0">
                <a:solidFill>
                  <a:srgbClr val="FF0000"/>
                </a:solidFill>
                <a:latin typeface="黑体" panose="02010609060101010101" pitchFamily="49" charset="-122"/>
                <a:ea typeface="黑体" panose="02010609060101010101" pitchFamily="49" charset="-122"/>
              </a:rPr>
              <a:t>为什么要学习</a:t>
            </a:r>
            <a:r>
              <a:rPr lang="zh-CN" altLang="en-US" sz="2800" dirty="0">
                <a:latin typeface="黑体" panose="02010609060101010101" pitchFamily="49" charset="-122"/>
                <a:ea typeface="黑体" panose="02010609060101010101" pitchFamily="49" charset="-122"/>
              </a:rPr>
              <a:t>知识和技能，花多大精力学习，</a:t>
            </a:r>
            <a:r>
              <a:rPr lang="zh-CN" altLang="en-US" sz="2800" dirty="0">
                <a:solidFill>
                  <a:srgbClr val="FF0000"/>
                </a:solidFill>
                <a:latin typeface="黑体" panose="02010609060101010101" pitchFamily="49" charset="-122"/>
                <a:ea typeface="黑体" panose="02010609060101010101" pitchFamily="49" charset="-122"/>
              </a:rPr>
              <a:t>学了去干什么</a:t>
            </a:r>
            <a:r>
              <a:rPr lang="zh-CN" altLang="en-US" sz="2800" dirty="0">
                <a:latin typeface="黑体" panose="02010609060101010101" pitchFamily="49" charset="-122"/>
                <a:ea typeface="黑体" panose="02010609060101010101" pitchFamily="49" charset="-122"/>
              </a:rPr>
              <a:t>，都是价值追求问题。所以价值观和知识、技能是</a:t>
            </a:r>
            <a:r>
              <a:rPr lang="zh-CN" altLang="en-US" sz="2800" dirty="0">
                <a:solidFill>
                  <a:srgbClr val="FF0000"/>
                </a:solidFill>
                <a:latin typeface="黑体" panose="02010609060101010101" pitchFamily="49" charset="-122"/>
                <a:ea typeface="黑体" panose="02010609060101010101" pitchFamily="49" charset="-122"/>
              </a:rPr>
              <a:t>不可分隔</a:t>
            </a:r>
            <a:r>
              <a:rPr lang="zh-CN" altLang="en-US" sz="2800" dirty="0">
                <a:latin typeface="黑体" panose="02010609060101010101" pitchFamily="49" charset="-122"/>
                <a:ea typeface="黑体" panose="02010609060101010101" pitchFamily="49" charset="-122"/>
              </a:rPr>
              <a:t>的，不存在没有价值追求的知识和技能，尤其在</a:t>
            </a:r>
            <a:r>
              <a:rPr lang="zh-CN" altLang="en-US" sz="2800" dirty="0">
                <a:solidFill>
                  <a:srgbClr val="FF0000"/>
                </a:solidFill>
                <a:latin typeface="黑体" panose="02010609060101010101" pitchFamily="49" charset="-122"/>
                <a:ea typeface="黑体" panose="02010609060101010101" pitchFamily="49" charset="-122"/>
              </a:rPr>
              <a:t>学校</a:t>
            </a:r>
            <a:r>
              <a:rPr lang="zh-CN" altLang="en-US" sz="2800" dirty="0">
                <a:latin typeface="黑体" panose="02010609060101010101" pitchFamily="49" charset="-122"/>
                <a:ea typeface="黑体" panose="02010609060101010101" pitchFamily="49" charset="-122"/>
              </a:rPr>
              <a:t>。</a:t>
            </a:r>
            <a:endParaRPr lang="zh-CN" altLang="en-US" sz="2800" dirty="0">
              <a:latin typeface="黑体" panose="02010609060101010101" pitchFamily="49" charset="-122"/>
              <a:ea typeface="黑体" panose="02010609060101010101" pitchFamily="49" charset="-122"/>
            </a:endParaRPr>
          </a:p>
        </p:txBody>
      </p:sp>
      <p:sp>
        <p:nvSpPr>
          <p:cNvPr id="2" name="灯片编号占位符 1"/>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42392" y="1166018"/>
            <a:ext cx="7859216" cy="4525963"/>
          </a:xfrm>
        </p:spPr>
        <p:txBody>
          <a:bodyPr>
            <a:normAutofit/>
          </a:bodyPr>
          <a:lstStyle/>
          <a:p>
            <a:pPr marL="0" indent="0">
              <a:lnSpc>
                <a:spcPct val="150000"/>
              </a:lnSpc>
              <a:buNone/>
            </a:pPr>
            <a:r>
              <a:rPr lang="zh-CN" altLang="en-US" dirty="0">
                <a:latin typeface="黑体" panose="02010609060101010101" pitchFamily="49" charset="-122"/>
                <a:ea typeface="黑体" panose="02010609060101010101" pitchFamily="49" charset="-122"/>
              </a:rPr>
              <a:t>    </a:t>
            </a:r>
            <a:r>
              <a:rPr lang="zh-CN" altLang="en-US" dirty="0">
                <a:solidFill>
                  <a:srgbClr val="FF0000"/>
                </a:solidFill>
                <a:latin typeface="黑体" panose="02010609060101010101" pitchFamily="49" charset="-122"/>
                <a:ea typeface="黑体" panose="02010609060101010101" pitchFamily="49" charset="-122"/>
              </a:rPr>
              <a:t>知识和技术会陈旧、老化</a:t>
            </a:r>
            <a:r>
              <a:rPr lang="zh-CN" altLang="en-US" dirty="0">
                <a:latin typeface="黑体" panose="02010609060101010101" pitchFamily="49" charset="-122"/>
                <a:ea typeface="黑体" panose="02010609060101010101" pitchFamily="49" charset="-122"/>
              </a:rPr>
              <a:t>，甚至会过时、会被淘汰。但人们</a:t>
            </a:r>
            <a:r>
              <a:rPr lang="zh-CN" altLang="en-US" dirty="0">
                <a:solidFill>
                  <a:srgbClr val="FF0000"/>
                </a:solidFill>
                <a:latin typeface="黑体" panose="02010609060101010101" pitchFamily="49" charset="-122"/>
                <a:ea typeface="黑体" panose="02010609060101010101" pitchFamily="49" charset="-122"/>
              </a:rPr>
              <a:t>心中的价值追求是指引人发展方向的</a:t>
            </a:r>
            <a:r>
              <a:rPr lang="zh-CN" altLang="en-US" dirty="0">
                <a:latin typeface="黑体" panose="02010609060101010101" pitchFamily="49" charset="-122"/>
                <a:ea typeface="黑体" panose="02010609060101010101" pitchFamily="49" charset="-122"/>
              </a:rPr>
              <a:t>，</a:t>
            </a:r>
            <a:r>
              <a:rPr lang="zh-CN" altLang="en-US" dirty="0">
                <a:solidFill>
                  <a:srgbClr val="FF0000"/>
                </a:solidFill>
                <a:latin typeface="黑体" panose="02010609060101010101" pitchFamily="49" charset="-122"/>
                <a:ea typeface="黑体" panose="02010609060101010101" pitchFamily="49" charset="-122"/>
              </a:rPr>
              <a:t>是心中的航标灯</a:t>
            </a:r>
            <a:r>
              <a:rPr lang="zh-CN" altLang="en-US" dirty="0">
                <a:latin typeface="黑体" panose="02010609060101010101" pitchFamily="49" charset="-122"/>
                <a:ea typeface="黑体" panose="02010609060101010101" pitchFamily="49" charset="-122"/>
              </a:rPr>
              <a:t>，是管一生的。</a:t>
            </a:r>
            <a:endParaRPr lang="en-US" altLang="zh-CN" dirty="0">
              <a:latin typeface="黑体" panose="02010609060101010101" pitchFamily="49" charset="-122"/>
              <a:ea typeface="黑体" panose="02010609060101010101" pitchFamily="49" charset="-122"/>
            </a:endParaRPr>
          </a:p>
          <a:p>
            <a:pPr marL="0" indent="0">
              <a:lnSpc>
                <a:spcPct val="150000"/>
              </a:lnSpc>
              <a:buNone/>
            </a:pPr>
            <a:r>
              <a:rPr lang="zh-CN" altLang="en-US" dirty="0">
                <a:latin typeface="黑体" panose="02010609060101010101" pitchFamily="49" charset="-122"/>
                <a:ea typeface="黑体" panose="02010609060101010101" pitchFamily="49" charset="-122"/>
              </a:rPr>
              <a:t>    习近平总书记要求青年学生要</a:t>
            </a:r>
            <a:r>
              <a:rPr lang="zh-CN" altLang="en-US" dirty="0">
                <a:solidFill>
                  <a:srgbClr val="FF0000"/>
                </a:solidFill>
                <a:latin typeface="黑体" panose="02010609060101010101" pitchFamily="49" charset="-122"/>
                <a:ea typeface="黑体" panose="02010609060101010101" pitchFamily="49" charset="-122"/>
              </a:rPr>
              <a:t>扣好人生的第一粒扣子</a:t>
            </a:r>
            <a:r>
              <a:rPr lang="zh-CN" altLang="en-US" dirty="0">
                <a:latin typeface="黑体" panose="02010609060101010101" pitchFamily="49" charset="-122"/>
                <a:ea typeface="黑体" panose="02010609060101010101" pitchFamily="49" charset="-122"/>
              </a:rPr>
              <a:t>，其余的扣子才能扣好。</a:t>
            </a:r>
            <a:endParaRPr lang="zh-CN" altLang="en-US" dirty="0">
              <a:latin typeface="黑体" panose="02010609060101010101" pitchFamily="49" charset="-122"/>
              <a:ea typeface="黑体" panose="02010609060101010101" pitchFamily="49" charset="-122"/>
            </a:endParaRPr>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83568" y="836712"/>
            <a:ext cx="7632848" cy="4968552"/>
          </a:xfrm>
        </p:spPr>
        <p:txBody>
          <a:bodyPr>
            <a:normAutofit/>
          </a:bodyPr>
          <a:lstStyle/>
          <a:p>
            <a:pPr>
              <a:lnSpc>
                <a:spcPct val="200000"/>
              </a:lnSpc>
              <a:buNone/>
            </a:pPr>
            <a:r>
              <a:rPr lang="zh-CN" altLang="en-US" sz="2800" dirty="0">
                <a:latin typeface="+mj-ea"/>
                <a:ea typeface="+mj-ea"/>
              </a:rPr>
              <a:t>      </a:t>
            </a:r>
            <a:r>
              <a:rPr lang="zh-CN" altLang="en-US" dirty="0">
                <a:latin typeface="+mj-ea"/>
                <a:ea typeface="+mj-ea"/>
              </a:rPr>
              <a:t>“要</a:t>
            </a:r>
            <a:r>
              <a:rPr lang="zh-CN" altLang="en-US" dirty="0">
                <a:solidFill>
                  <a:srgbClr val="FF0000"/>
                </a:solidFill>
                <a:latin typeface="+mj-ea"/>
                <a:ea typeface="+mj-ea"/>
              </a:rPr>
              <a:t>把知识教育同价值观教育、能力教育结合起来</a:t>
            </a:r>
            <a:r>
              <a:rPr lang="zh-CN" altLang="en-US" dirty="0">
                <a:latin typeface="+mj-ea"/>
                <a:ea typeface="+mj-ea"/>
              </a:rPr>
              <a:t>，把思想引导和价值观塑造</a:t>
            </a:r>
            <a:r>
              <a:rPr lang="zh-CN" altLang="en-US" dirty="0">
                <a:solidFill>
                  <a:srgbClr val="FF0000"/>
                </a:solidFill>
                <a:latin typeface="+mj-ea"/>
                <a:ea typeface="+mj-ea"/>
              </a:rPr>
              <a:t>融入每一门课</a:t>
            </a:r>
            <a:r>
              <a:rPr lang="zh-CN" altLang="en-US" dirty="0">
                <a:latin typeface="+mj-ea"/>
                <a:ea typeface="+mj-ea"/>
              </a:rPr>
              <a:t>的教学之中。”</a:t>
            </a:r>
            <a:endParaRPr lang="en-US" altLang="zh-CN" dirty="0">
              <a:latin typeface="+mj-ea"/>
              <a:ea typeface="+mj-ea"/>
            </a:endParaRPr>
          </a:p>
          <a:p>
            <a:pPr>
              <a:lnSpc>
                <a:spcPct val="200000"/>
              </a:lnSpc>
              <a:buNone/>
            </a:pPr>
            <a:r>
              <a:rPr lang="en-US" altLang="zh-CN" sz="2800" dirty="0">
                <a:latin typeface="仿宋" panose="02010609060101010101" pitchFamily="49" charset="-122"/>
                <a:ea typeface="仿宋" panose="02010609060101010101" pitchFamily="49" charset="-122"/>
              </a:rPr>
              <a:t>               </a:t>
            </a:r>
            <a:r>
              <a:rPr lang="zh-CN" altLang="zh-CN" sz="2800" dirty="0">
                <a:latin typeface="仿宋" panose="02010609060101010101" pitchFamily="49" charset="-122"/>
                <a:ea typeface="仿宋" panose="02010609060101010101" pitchFamily="49" charset="-122"/>
              </a:rPr>
              <a:t>——</a:t>
            </a:r>
            <a:r>
              <a:rPr lang="en-US" altLang="zh-CN" sz="2800" dirty="0">
                <a:latin typeface="仿宋" panose="02010609060101010101" pitchFamily="49" charset="-122"/>
                <a:ea typeface="仿宋" panose="02010609060101010101" pitchFamily="49" charset="-122"/>
              </a:rPr>
              <a:t>2016</a:t>
            </a:r>
            <a:r>
              <a:rPr lang="zh-CN" altLang="zh-CN" sz="2800" dirty="0">
                <a:latin typeface="仿宋" panose="02010609060101010101" pitchFamily="49" charset="-122"/>
                <a:ea typeface="仿宋" panose="02010609060101010101" pitchFamily="49" charset="-122"/>
              </a:rPr>
              <a:t>年</a:t>
            </a:r>
            <a:r>
              <a:rPr lang="en-US" altLang="zh-CN" sz="2800" dirty="0">
                <a:latin typeface="仿宋" panose="02010609060101010101" pitchFamily="49" charset="-122"/>
                <a:ea typeface="仿宋" panose="02010609060101010101" pitchFamily="49" charset="-122"/>
              </a:rPr>
              <a:t>12</a:t>
            </a:r>
            <a:r>
              <a:rPr lang="zh-CN" altLang="zh-CN" sz="2800" dirty="0">
                <a:latin typeface="仿宋" panose="02010609060101010101" pitchFamily="49" charset="-122"/>
                <a:ea typeface="仿宋" panose="02010609060101010101" pitchFamily="49" charset="-122"/>
              </a:rPr>
              <a:t>月，习近平</a:t>
            </a:r>
            <a:r>
              <a:rPr lang="zh-CN" altLang="en-US" sz="2800" dirty="0">
                <a:latin typeface="仿宋" panose="02010609060101010101" pitchFamily="49" charset="-122"/>
                <a:ea typeface="仿宋" panose="02010609060101010101" pitchFamily="49" charset="-122"/>
              </a:rPr>
              <a:t>在全国高校思想政治工作会议上的讲话</a:t>
            </a:r>
            <a:endParaRPr lang="en-US" altLang="zh-CN" sz="2800" dirty="0">
              <a:latin typeface="+mj-ea"/>
              <a:ea typeface="+mj-ea"/>
            </a:endParaRPr>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r>
              <a:rPr lang="en-US" altLang="zh-CN" sz="4000" dirty="0">
                <a:solidFill>
                  <a:srgbClr val="C00000"/>
                </a:solidFill>
              </a:rPr>
              <a:t>3. </a:t>
            </a:r>
            <a:r>
              <a:rPr lang="zh-CN" altLang="zh-CN" sz="4000" dirty="0">
                <a:solidFill>
                  <a:srgbClr val="C00000"/>
                </a:solidFill>
              </a:rPr>
              <a:t>处理好显性与隐性教育的关系</a:t>
            </a:r>
            <a:endParaRPr lang="zh-CN" altLang="en-US" sz="4000" dirty="0">
              <a:solidFill>
                <a:srgbClr val="C00000"/>
              </a:solidFill>
            </a:endParaRPr>
          </a:p>
        </p:txBody>
      </p:sp>
      <p:sp>
        <p:nvSpPr>
          <p:cNvPr id="3" name="内容占位符 2"/>
          <p:cNvSpPr>
            <a:spLocks noGrp="1"/>
          </p:cNvSpPr>
          <p:nvPr>
            <p:ph idx="1"/>
          </p:nvPr>
        </p:nvSpPr>
        <p:spPr>
          <a:xfrm>
            <a:off x="642392" y="1624013"/>
            <a:ext cx="7859216" cy="4181252"/>
          </a:xfrm>
        </p:spPr>
        <p:txBody>
          <a:bodyPr/>
          <a:lstStyle/>
          <a:p>
            <a:pPr marL="0" indent="0">
              <a:lnSpc>
                <a:spcPct val="150000"/>
              </a:lnSpc>
              <a:buNone/>
            </a:pPr>
            <a:r>
              <a:rPr lang="zh-CN" altLang="en-US" dirty="0">
                <a:solidFill>
                  <a:srgbClr val="FF0000"/>
                </a:solidFill>
                <a:latin typeface="黑体" panose="02010609060101010101" pitchFamily="49" charset="-122"/>
                <a:ea typeface="黑体" panose="02010609060101010101" pitchFamily="49" charset="-122"/>
              </a:rPr>
              <a:t>   </a:t>
            </a:r>
            <a:r>
              <a:rPr lang="zh-CN" altLang="en-US" sz="2800" dirty="0">
                <a:solidFill>
                  <a:srgbClr val="FF0000"/>
                </a:solidFill>
                <a:latin typeface="黑体" panose="02010609060101010101" pitchFamily="49" charset="-122"/>
                <a:ea typeface="黑体" panose="02010609060101010101" pitchFamily="49" charset="-122"/>
              </a:rPr>
              <a:t>正面教育</a:t>
            </a:r>
            <a:r>
              <a:rPr lang="zh-CN" altLang="en-US" sz="2800" dirty="0">
                <a:latin typeface="黑体" panose="02010609060101010101" pitchFamily="49" charset="-122"/>
                <a:ea typeface="黑体" panose="02010609060101010101" pitchFamily="49" charset="-122"/>
              </a:rPr>
              <a:t>、</a:t>
            </a:r>
            <a:r>
              <a:rPr lang="zh-CN" altLang="en-US" sz="2800" dirty="0">
                <a:solidFill>
                  <a:srgbClr val="FF0000"/>
                </a:solidFill>
                <a:latin typeface="黑体" panose="02010609060101010101" pitchFamily="49" charset="-122"/>
                <a:ea typeface="黑体" panose="02010609060101010101" pitchFamily="49" charset="-122"/>
              </a:rPr>
              <a:t>显性教育</a:t>
            </a:r>
            <a:r>
              <a:rPr lang="zh-CN" altLang="en-US" sz="2800" dirty="0">
                <a:latin typeface="黑体" panose="02010609060101010101" pitchFamily="49" charset="-122"/>
                <a:ea typeface="黑体" panose="02010609060101010101" pitchFamily="49" charset="-122"/>
              </a:rPr>
              <a:t>是中国特色，但不完整，价值观教育应该既采用显性教育，也运用</a:t>
            </a:r>
            <a:r>
              <a:rPr lang="zh-CN" altLang="en-US" sz="2800" dirty="0">
                <a:solidFill>
                  <a:srgbClr val="FF0000"/>
                </a:solidFill>
                <a:latin typeface="黑体" panose="02010609060101010101" pitchFamily="49" charset="-122"/>
                <a:ea typeface="黑体" panose="02010609060101010101" pitchFamily="49" charset="-122"/>
              </a:rPr>
              <a:t>隐性教育</a:t>
            </a:r>
            <a:r>
              <a:rPr lang="zh-CN" altLang="en-US" sz="2800" dirty="0">
                <a:latin typeface="黑体" panose="02010609060101010101" pitchFamily="49" charset="-122"/>
                <a:ea typeface="黑体" panose="02010609060101010101" pitchFamily="49" charset="-122"/>
              </a:rPr>
              <a:t>。当前我们要非常重视隐性教育，通过</a:t>
            </a:r>
            <a:r>
              <a:rPr lang="zh-CN" altLang="en-US" sz="2800" dirty="0">
                <a:solidFill>
                  <a:srgbClr val="FF0000"/>
                </a:solidFill>
                <a:latin typeface="黑体" panose="02010609060101010101" pitchFamily="49" charset="-122"/>
                <a:ea typeface="黑体" panose="02010609060101010101" pitchFamily="49" charset="-122"/>
              </a:rPr>
              <a:t>显性教育与隐性教育的结合</a:t>
            </a:r>
            <a:r>
              <a:rPr lang="zh-CN" altLang="en-US" sz="2800" dirty="0">
                <a:latin typeface="黑体" panose="02010609060101010101" pitchFamily="49" charset="-122"/>
                <a:ea typeface="黑体" panose="02010609060101010101" pitchFamily="49" charset="-122"/>
              </a:rPr>
              <a:t>，构建课堂思想政治教育的话语体系，采用</a:t>
            </a:r>
            <a:r>
              <a:rPr lang="zh-CN" altLang="en-US" sz="2800" dirty="0">
                <a:solidFill>
                  <a:srgbClr val="FF0000"/>
                </a:solidFill>
                <a:latin typeface="黑体" panose="02010609060101010101" pitchFamily="49" charset="-122"/>
                <a:ea typeface="黑体" panose="02010609060101010101" pitchFamily="49" charset="-122"/>
              </a:rPr>
              <a:t>潜移默化</a:t>
            </a:r>
            <a:r>
              <a:rPr lang="zh-CN" altLang="en-US" sz="2800" dirty="0">
                <a:latin typeface="黑体" panose="02010609060101010101" pitchFamily="49" charset="-122"/>
                <a:ea typeface="黑体" panose="02010609060101010101" pitchFamily="49" charset="-122"/>
              </a:rPr>
              <a:t>、</a:t>
            </a:r>
            <a:r>
              <a:rPr lang="zh-CN" altLang="en-US" sz="2800" dirty="0">
                <a:solidFill>
                  <a:srgbClr val="FF0000"/>
                </a:solidFill>
                <a:latin typeface="黑体" panose="02010609060101010101" pitchFamily="49" charset="-122"/>
                <a:ea typeface="黑体" panose="02010609060101010101" pitchFamily="49" charset="-122"/>
              </a:rPr>
              <a:t>润物无声</a:t>
            </a:r>
            <a:r>
              <a:rPr lang="zh-CN" altLang="en-US" sz="2800" dirty="0">
                <a:latin typeface="黑体" panose="02010609060101010101" pitchFamily="49" charset="-122"/>
                <a:ea typeface="黑体" panose="02010609060101010101" pitchFamily="49" charset="-122"/>
              </a:rPr>
              <a:t>的方法</a:t>
            </a:r>
            <a:r>
              <a:rPr lang="zh-CN" altLang="en-US" sz="2800" dirty="0">
                <a:solidFill>
                  <a:srgbClr val="FF0000"/>
                </a:solidFill>
                <a:latin typeface="黑体" panose="02010609060101010101" pitchFamily="49" charset="-122"/>
                <a:ea typeface="黑体" panose="02010609060101010101" pitchFamily="49" charset="-122"/>
              </a:rPr>
              <a:t>融入</a:t>
            </a:r>
            <a:r>
              <a:rPr lang="zh-CN" altLang="en-US" sz="2800" dirty="0">
                <a:latin typeface="黑体" panose="02010609060101010101" pitchFamily="49" charset="-122"/>
                <a:ea typeface="黑体" panose="02010609060101010101" pitchFamily="49" charset="-122"/>
              </a:rPr>
              <a:t>德育教育。</a:t>
            </a:r>
            <a:endParaRPr lang="zh-CN" altLang="en-US" sz="2800" dirty="0"/>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fld>
            <a:endParaRPr lang="zh-CN" altLang="en-US"/>
          </a:p>
        </p:txBody>
      </p:sp>
      <p:pic>
        <p:nvPicPr>
          <p:cNvPr id="3" name="Picture 4" descr="DSC02929"/>
          <p:cNvPicPr>
            <a:picLocks noChangeAspect="1" noChangeArrowheads="1"/>
          </p:cNvPicPr>
          <p:nvPr/>
        </p:nvPicPr>
        <p:blipFill>
          <a:blip r:embed="rId1"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fld>
            <a:endParaRPr lang="zh-CN" altLang="en-US"/>
          </a:p>
        </p:txBody>
      </p:sp>
      <p:pic>
        <p:nvPicPr>
          <p:cNvPr id="1026" name="Picture 2"/>
          <p:cNvPicPr>
            <a:picLocks noChangeAspect="1" noChangeArrowheads="1"/>
          </p:cNvPicPr>
          <p:nvPr/>
        </p:nvPicPr>
        <p:blipFill>
          <a:blip r:embed="rId1" cstate="print"/>
          <a:srcRect/>
          <a:stretch>
            <a:fillRect/>
          </a:stretch>
        </p:blipFill>
        <p:spPr bwMode="auto">
          <a:xfrm>
            <a:off x="22895" y="0"/>
            <a:ext cx="9098211" cy="6858000"/>
          </a:xfrm>
          <a:prstGeom prst="rect">
            <a:avLst/>
          </a:prstGeom>
          <a:noFill/>
          <a:ln w="9525">
            <a:noFill/>
            <a:miter lim="800000"/>
            <a:headEnd/>
            <a:tailEnd/>
          </a:ln>
        </p:spPr>
      </p:pic>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3"/>
          <p:cNvPicPr>
            <a:picLocks noGrp="1" noChangeAspect="1" noChangeArrowheads="1"/>
          </p:cNvPicPr>
          <p:nvPr>
            <p:ph idx="1"/>
          </p:nvPr>
        </p:nvPicPr>
        <p:blipFill>
          <a:blip r:embed="rId1" cstate="print"/>
          <a:stretch>
            <a:fillRect/>
          </a:stretch>
        </p:blipFill>
        <p:spPr>
          <a:xfrm>
            <a:off x="5004048" y="1412776"/>
            <a:ext cx="3392395" cy="4525962"/>
          </a:xfrm>
        </p:spPr>
      </p:pic>
      <p:sp>
        <p:nvSpPr>
          <p:cNvPr id="38914" name="Rectangle 2"/>
          <p:cNvSpPr>
            <a:spLocks noGrp="1" noChangeArrowheads="1"/>
          </p:cNvSpPr>
          <p:nvPr>
            <p:ph type="title"/>
          </p:nvPr>
        </p:nvSpPr>
        <p:spPr/>
        <p:txBody>
          <a:bodyPr/>
          <a:lstStyle/>
          <a:p>
            <a:pPr algn="l" eaLnBrk="1" hangingPunct="1"/>
            <a:r>
              <a:rPr lang="zh-CN" altLang="en-US" sz="4400" dirty="0">
                <a:solidFill>
                  <a:schemeClr val="tx2">
                    <a:lumMod val="75000"/>
                  </a:schemeClr>
                </a:solidFill>
                <a:effectLst/>
                <a:latin typeface="黑体" panose="02010609060101010101" pitchFamily="49" charset="-122"/>
                <a:sym typeface="黑体" panose="02010609060101010101" pitchFamily="49" charset="-122"/>
              </a:rPr>
              <a:t>莫斯科新圣女公墓</a:t>
            </a:r>
            <a:endParaRPr lang="zh-CN" altLang="en-US" dirty="0">
              <a:solidFill>
                <a:schemeClr val="tx2">
                  <a:lumMod val="75000"/>
                </a:schemeClr>
              </a:solidFill>
              <a:effectLst/>
              <a:latin typeface="黑体" panose="02010609060101010101" pitchFamily="49" charset="-122"/>
              <a:sym typeface="黑体" panose="02010609060101010101" pitchFamily="49" charset="-122"/>
            </a:endParaRPr>
          </a:p>
        </p:txBody>
      </p:sp>
      <p:pic>
        <p:nvPicPr>
          <p:cNvPr id="38916" name="Picture 4" descr="DSC04291"/>
          <p:cNvPicPr>
            <a:picLocks noChangeAspect="1" noChangeArrowheads="1"/>
          </p:cNvPicPr>
          <p:nvPr/>
        </p:nvPicPr>
        <p:blipFill>
          <a:blip r:embed="rId2" cstate="print"/>
          <a:srcRect/>
          <a:stretch>
            <a:fillRect/>
          </a:stretch>
        </p:blipFill>
        <p:spPr bwMode="auto">
          <a:xfrm>
            <a:off x="682625" y="1917700"/>
            <a:ext cx="3671888" cy="2754313"/>
          </a:xfrm>
          <a:prstGeom prst="rect">
            <a:avLst/>
          </a:prstGeom>
          <a:noFill/>
          <a:ln w="9525">
            <a:noFill/>
            <a:miter lim="800000"/>
            <a:headEnd/>
            <a:tailEnd/>
          </a:ln>
        </p:spPr>
      </p:pic>
      <p:sp>
        <p:nvSpPr>
          <p:cNvPr id="38917" name="Text Box 5"/>
          <p:cNvSpPr>
            <a:spLocks noChangeArrowheads="1"/>
          </p:cNvSpPr>
          <p:nvPr/>
        </p:nvSpPr>
        <p:spPr bwMode="auto">
          <a:xfrm>
            <a:off x="682625" y="4868863"/>
            <a:ext cx="3960813" cy="1052512"/>
          </a:xfrm>
          <a:prstGeom prst="rect">
            <a:avLst/>
          </a:prstGeom>
          <a:noFill/>
          <a:ln w="9525">
            <a:noFill/>
            <a:miter lim="800000"/>
          </a:ln>
        </p:spPr>
        <p:txBody>
          <a:bodyPr>
            <a:spAutoFit/>
          </a:bodyPr>
          <a:lstStyle/>
          <a:p>
            <a:pPr>
              <a:lnSpc>
                <a:spcPct val="130000"/>
              </a:lnSpc>
            </a:pPr>
            <a:r>
              <a:rPr lang="zh-CN" altLang="en-US" sz="2400">
                <a:solidFill>
                  <a:srgbClr val="000000"/>
                </a:solidFill>
                <a:ea typeface="仿宋_GB2312" pitchFamily="1" charset="-122"/>
              </a:rPr>
              <a:t>莫斯科新圣女公墓叶利钦、</a:t>
            </a:r>
            <a:endParaRPr lang="zh-CN" altLang="en-US" sz="2400">
              <a:solidFill>
                <a:srgbClr val="000000"/>
              </a:solidFill>
              <a:ea typeface="仿宋_GB2312" pitchFamily="1" charset="-122"/>
            </a:endParaRPr>
          </a:p>
          <a:p>
            <a:pPr>
              <a:lnSpc>
                <a:spcPct val="130000"/>
              </a:lnSpc>
            </a:pPr>
            <a:r>
              <a:rPr lang="zh-CN" altLang="en-US" sz="2400">
                <a:solidFill>
                  <a:srgbClr val="000000"/>
                </a:solidFill>
                <a:ea typeface="仿宋_GB2312" pitchFamily="1" charset="-122"/>
              </a:rPr>
              <a:t>赫鲁晓夫的墓碑</a:t>
            </a:r>
            <a:endParaRPr lang="zh-CN" altLang="en-US"/>
          </a:p>
        </p:txBody>
      </p:sp>
      <p:sp>
        <p:nvSpPr>
          <p:cNvPr id="38919" name="灯片编号占位符 7"/>
          <p:cNvSpPr>
            <a:spLocks noGrp="1" noChangeArrowheads="1"/>
          </p:cNvSpPr>
          <p:nvPr/>
        </p:nvSpPr>
        <p:spPr bwMode="auto">
          <a:xfrm>
            <a:off x="8647113" y="6407150"/>
            <a:ext cx="366712" cy="365125"/>
          </a:xfrm>
          <a:prstGeom prst="rect">
            <a:avLst/>
          </a:prstGeom>
          <a:noFill/>
          <a:ln w="9525">
            <a:noFill/>
            <a:miter lim="800000"/>
          </a:ln>
        </p:spPr>
        <p:txBody>
          <a:bodyPr/>
          <a:lstStyle/>
          <a:p>
            <a:endParaRPr lang="zh-CN" altLang="en-US"/>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DSC04294"/>
          <p:cNvPicPr preferRelativeResize="0">
            <a:picLocks noGrp="1" noChangeAspect="1" noChangeArrowheads="1"/>
          </p:cNvPicPr>
          <p:nvPr>
            <p:ph idx="1"/>
          </p:nvPr>
        </p:nvPicPr>
        <p:blipFill>
          <a:blip r:embed="rId1" cstate="print"/>
          <a:stretch>
            <a:fillRect/>
          </a:stretch>
        </p:blipFill>
        <p:spPr>
          <a:xfrm>
            <a:off x="467544" y="1052736"/>
            <a:ext cx="4380807" cy="3287684"/>
          </a:xfrm>
        </p:spPr>
      </p:pic>
      <p:pic>
        <p:nvPicPr>
          <p:cNvPr id="39939" name="Picture 4" descr="DSC04305"/>
          <p:cNvPicPr>
            <a:picLocks noChangeAspect="1" noChangeArrowheads="1"/>
          </p:cNvPicPr>
          <p:nvPr/>
        </p:nvPicPr>
        <p:blipFill>
          <a:blip r:embed="rId2" cstate="print"/>
          <a:srcRect/>
          <a:stretch>
            <a:fillRect/>
          </a:stretch>
        </p:blipFill>
        <p:spPr bwMode="auto">
          <a:xfrm>
            <a:off x="4429125" y="2493963"/>
            <a:ext cx="4318000" cy="3238500"/>
          </a:xfrm>
          <a:prstGeom prst="rect">
            <a:avLst/>
          </a:prstGeom>
          <a:noFill/>
          <a:ln w="9525">
            <a:noFill/>
            <a:miter lim="800000"/>
            <a:headEnd/>
            <a:tailEnd/>
          </a:ln>
        </p:spPr>
      </p:pic>
      <p:sp>
        <p:nvSpPr>
          <p:cNvPr id="39940" name="Rectangle 5"/>
          <p:cNvSpPr>
            <a:spLocks noChangeArrowheads="1"/>
          </p:cNvSpPr>
          <p:nvPr/>
        </p:nvSpPr>
        <p:spPr bwMode="auto">
          <a:xfrm>
            <a:off x="5076825" y="1196975"/>
            <a:ext cx="3600450" cy="919163"/>
          </a:xfrm>
          <a:prstGeom prst="rect">
            <a:avLst/>
          </a:prstGeom>
          <a:noFill/>
          <a:ln w="9525">
            <a:noFill/>
            <a:miter lim="800000"/>
          </a:ln>
        </p:spPr>
        <p:txBody>
          <a:bodyPr>
            <a:spAutoFit/>
          </a:bodyPr>
          <a:lstStyle/>
          <a:p>
            <a:pPr>
              <a:lnSpc>
                <a:spcPct val="120000"/>
              </a:lnSpc>
            </a:pPr>
            <a:r>
              <a:rPr lang="zh-CN" altLang="en-US" sz="2400">
                <a:solidFill>
                  <a:srgbClr val="000000"/>
                </a:solidFill>
                <a:latin typeface="仿宋_GB2312" pitchFamily="1" charset="-122"/>
                <a:ea typeface="仿宋_GB2312" pitchFamily="1" charset="-122"/>
                <a:sym typeface="仿宋_GB2312" pitchFamily="1" charset="-122"/>
              </a:rPr>
              <a:t>世界著名的米格战斗机设计者米高扬 </a:t>
            </a:r>
            <a:endParaRPr lang="zh-CN" altLang="en-US"/>
          </a:p>
        </p:txBody>
      </p:sp>
      <p:sp>
        <p:nvSpPr>
          <p:cNvPr id="39941" name="Text Box 6"/>
          <p:cNvSpPr>
            <a:spLocks noChangeArrowheads="1"/>
          </p:cNvSpPr>
          <p:nvPr/>
        </p:nvSpPr>
        <p:spPr bwMode="auto">
          <a:xfrm>
            <a:off x="1116013" y="4797425"/>
            <a:ext cx="2339975" cy="920750"/>
          </a:xfrm>
          <a:prstGeom prst="rect">
            <a:avLst/>
          </a:prstGeom>
          <a:noFill/>
          <a:ln w="9525">
            <a:noFill/>
            <a:miter lim="800000"/>
          </a:ln>
        </p:spPr>
        <p:txBody>
          <a:bodyPr wrap="none">
            <a:spAutoFit/>
          </a:bodyPr>
          <a:lstStyle/>
          <a:p>
            <a:pPr>
              <a:lnSpc>
                <a:spcPct val="120000"/>
              </a:lnSpc>
            </a:pPr>
            <a:r>
              <a:rPr lang="zh-CN" altLang="en-US" sz="2400">
                <a:solidFill>
                  <a:srgbClr val="000000"/>
                </a:solidFill>
                <a:ea typeface="仿宋_GB2312" pitchFamily="1" charset="-122"/>
                <a:sym typeface="Arial" panose="020B0604020202020204" pitchFamily="34" charset="0"/>
              </a:rPr>
              <a:t>坦克炮的设计师</a:t>
            </a:r>
            <a:endParaRPr lang="zh-CN" altLang="en-US" sz="2400">
              <a:solidFill>
                <a:srgbClr val="000000"/>
              </a:solidFill>
              <a:ea typeface="仿宋_GB2312" pitchFamily="1" charset="-122"/>
              <a:sym typeface="Arial" panose="020B0604020202020204" pitchFamily="34" charset="0"/>
            </a:endParaRPr>
          </a:p>
          <a:p>
            <a:pPr>
              <a:lnSpc>
                <a:spcPct val="120000"/>
              </a:lnSpc>
            </a:pPr>
            <a:r>
              <a:rPr lang="zh-CN" altLang="en-US" sz="2400">
                <a:solidFill>
                  <a:srgbClr val="000000"/>
                </a:solidFill>
                <a:ea typeface="仿宋_GB2312" pitchFamily="1" charset="-122"/>
                <a:sym typeface="Arial" panose="020B0604020202020204" pitchFamily="34" charset="0"/>
              </a:rPr>
              <a:t>拉夫里洛维奇</a:t>
            </a:r>
            <a:r>
              <a:rPr lang="zh-CN" altLang="en-US">
                <a:solidFill>
                  <a:srgbClr val="000000"/>
                </a:solidFill>
                <a:sym typeface="Arial" panose="020B0604020202020204" pitchFamily="34" charset="0"/>
              </a:rPr>
              <a:t> </a:t>
            </a:r>
            <a:endParaRPr lang="zh-CN" altLang="en-US"/>
          </a:p>
        </p:txBody>
      </p:sp>
      <p:sp>
        <p:nvSpPr>
          <p:cNvPr id="39943" name="灯片编号占位符 8"/>
          <p:cNvSpPr>
            <a:spLocks noGrp="1" noChangeArrowheads="1"/>
          </p:cNvSpPr>
          <p:nvPr/>
        </p:nvSpPr>
        <p:spPr bwMode="auto">
          <a:xfrm>
            <a:off x="8647113" y="6407150"/>
            <a:ext cx="366712" cy="365125"/>
          </a:xfrm>
          <a:prstGeom prst="rect">
            <a:avLst/>
          </a:prstGeom>
          <a:noFill/>
          <a:ln w="9525">
            <a:noFill/>
            <a:miter lim="800000"/>
          </a:ln>
        </p:spPr>
        <p:txBody>
          <a:bodyPr/>
          <a:lstStyle/>
          <a:p>
            <a:endParaRPr lang="zh-CN" alt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p:cNvPicPr preferRelativeResize="0">
            <a:picLocks noGrp="1" noChangeAspect="1" noChangeArrowheads="1"/>
          </p:cNvPicPr>
          <p:nvPr>
            <p:ph idx="1"/>
          </p:nvPr>
        </p:nvPicPr>
        <p:blipFill>
          <a:blip r:embed="rId1" cstate="print"/>
          <a:stretch>
            <a:fillRect/>
          </a:stretch>
        </p:blipFill>
        <p:spPr>
          <a:xfrm>
            <a:off x="827584" y="1268760"/>
            <a:ext cx="3678382" cy="3092335"/>
          </a:xfrm>
        </p:spPr>
      </p:pic>
      <p:pic>
        <p:nvPicPr>
          <p:cNvPr id="40963" name="Picture 4" descr="DSC04314"/>
          <p:cNvPicPr>
            <a:picLocks noChangeAspect="1" noChangeArrowheads="1"/>
          </p:cNvPicPr>
          <p:nvPr/>
        </p:nvPicPr>
        <p:blipFill>
          <a:blip r:embed="rId2" cstate="print"/>
          <a:srcRect/>
          <a:stretch>
            <a:fillRect/>
          </a:stretch>
        </p:blipFill>
        <p:spPr bwMode="auto">
          <a:xfrm>
            <a:off x="5148263" y="1557338"/>
            <a:ext cx="3135312" cy="4176712"/>
          </a:xfrm>
          <a:prstGeom prst="rect">
            <a:avLst/>
          </a:prstGeom>
          <a:noFill/>
          <a:ln w="9525">
            <a:noFill/>
            <a:miter lim="800000"/>
            <a:headEnd/>
            <a:tailEnd/>
          </a:ln>
        </p:spPr>
      </p:pic>
      <p:sp>
        <p:nvSpPr>
          <p:cNvPr id="40964" name="Text Box 5"/>
          <p:cNvSpPr>
            <a:spLocks noChangeArrowheads="1"/>
          </p:cNvSpPr>
          <p:nvPr/>
        </p:nvSpPr>
        <p:spPr bwMode="auto">
          <a:xfrm>
            <a:off x="612775" y="4725988"/>
            <a:ext cx="4167188" cy="968375"/>
          </a:xfrm>
          <a:prstGeom prst="rect">
            <a:avLst/>
          </a:prstGeom>
          <a:noFill/>
          <a:ln w="9525">
            <a:noFill/>
            <a:miter lim="800000"/>
          </a:ln>
        </p:spPr>
        <p:txBody>
          <a:bodyPr wrap="none">
            <a:spAutoFit/>
          </a:bodyPr>
          <a:lstStyle/>
          <a:p>
            <a:pPr>
              <a:lnSpc>
                <a:spcPct val="120000"/>
              </a:lnSpc>
            </a:pPr>
            <a:r>
              <a:rPr lang="zh-CN" altLang="en-US" sz="2400">
                <a:solidFill>
                  <a:srgbClr val="000000"/>
                </a:solidFill>
                <a:ea typeface="仿宋_GB2312" pitchFamily="1" charset="-122"/>
                <a:sym typeface="Arial" panose="020B0604020202020204" pitchFamily="34" charset="0"/>
              </a:rPr>
              <a:t>俄罗斯著名电影演员阿莲托娃</a:t>
            </a:r>
            <a:endParaRPr lang="zh-CN" altLang="en-US" sz="2400">
              <a:solidFill>
                <a:srgbClr val="000000"/>
              </a:solidFill>
              <a:ea typeface="仿宋_GB2312" pitchFamily="1" charset="-122"/>
              <a:sym typeface="Arial" panose="020B0604020202020204" pitchFamily="34" charset="0"/>
            </a:endParaRPr>
          </a:p>
          <a:p>
            <a:pPr>
              <a:lnSpc>
                <a:spcPct val="120000"/>
              </a:lnSpc>
            </a:pPr>
            <a:r>
              <a:rPr lang="zh-CN" altLang="en-US" sz="2400">
                <a:solidFill>
                  <a:srgbClr val="000000"/>
                </a:solidFill>
                <a:ea typeface="仿宋_GB2312" pitchFamily="1" charset="-122"/>
                <a:sym typeface="Arial" panose="020B0604020202020204" pitchFamily="34" charset="0"/>
              </a:rPr>
              <a:t>和芭蕾女神乌兰诺娃</a:t>
            </a:r>
            <a:endParaRPr lang="zh-CN" altLang="en-US"/>
          </a:p>
        </p:txBody>
      </p:sp>
      <p:sp>
        <p:nvSpPr>
          <p:cNvPr id="40966" name="灯片编号占位符 7"/>
          <p:cNvSpPr>
            <a:spLocks noGrp="1" noChangeArrowheads="1"/>
          </p:cNvSpPr>
          <p:nvPr/>
        </p:nvSpPr>
        <p:spPr bwMode="auto">
          <a:xfrm>
            <a:off x="8647113" y="6407150"/>
            <a:ext cx="366712" cy="365125"/>
          </a:xfrm>
          <a:prstGeom prst="rect">
            <a:avLst/>
          </a:prstGeom>
          <a:noFill/>
          <a:ln w="9525">
            <a:noFill/>
            <a:miter lim="800000"/>
          </a:ln>
        </p:spPr>
        <p:txBody>
          <a:bodyPr/>
          <a:lstStyle/>
          <a:p>
            <a:endParaRPr lang="zh-CN" alt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descr="DSC04306"/>
          <p:cNvPicPr preferRelativeResize="0">
            <a:picLocks noGrp="1" noChangeAspect="1" noChangeArrowheads="1"/>
          </p:cNvPicPr>
          <p:nvPr>
            <p:ph idx="1"/>
          </p:nvPr>
        </p:nvPicPr>
        <p:blipFill>
          <a:blip r:embed="rId1" cstate="print"/>
          <a:stretch>
            <a:fillRect/>
          </a:stretch>
        </p:blipFill>
        <p:spPr>
          <a:xfrm>
            <a:off x="539552" y="980728"/>
            <a:ext cx="4235335" cy="3179618"/>
          </a:xfrm>
        </p:spPr>
      </p:pic>
      <p:pic>
        <p:nvPicPr>
          <p:cNvPr id="41988" name="Picture 4" descr="DSC04313"/>
          <p:cNvPicPr>
            <a:picLocks noChangeAspect="1" noChangeArrowheads="1"/>
          </p:cNvPicPr>
          <p:nvPr/>
        </p:nvPicPr>
        <p:blipFill>
          <a:blip r:embed="rId2" cstate="print"/>
          <a:srcRect/>
          <a:stretch>
            <a:fillRect/>
          </a:stretch>
        </p:blipFill>
        <p:spPr bwMode="auto">
          <a:xfrm>
            <a:off x="4355976" y="2204864"/>
            <a:ext cx="4392613" cy="3292475"/>
          </a:xfrm>
          <a:prstGeom prst="rect">
            <a:avLst/>
          </a:prstGeom>
          <a:noFill/>
          <a:ln w="9525">
            <a:noFill/>
            <a:miter lim="800000"/>
            <a:headEnd/>
            <a:tailEnd/>
          </a:ln>
        </p:spPr>
      </p:pic>
      <p:sp>
        <p:nvSpPr>
          <p:cNvPr id="41989" name="Text Box 5"/>
          <p:cNvSpPr>
            <a:spLocks noChangeArrowheads="1"/>
          </p:cNvSpPr>
          <p:nvPr/>
        </p:nvSpPr>
        <p:spPr bwMode="auto">
          <a:xfrm>
            <a:off x="5148064" y="1412776"/>
            <a:ext cx="3240360" cy="461665"/>
          </a:xfrm>
          <a:prstGeom prst="rect">
            <a:avLst/>
          </a:prstGeom>
          <a:noFill/>
          <a:ln w="9525">
            <a:noFill/>
            <a:miter lim="800000"/>
          </a:ln>
        </p:spPr>
        <p:txBody>
          <a:bodyPr wrap="square">
            <a:spAutoFit/>
          </a:bodyPr>
          <a:lstStyle/>
          <a:p>
            <a:r>
              <a:rPr lang="zh-CN" altLang="en-US" sz="2400" dirty="0">
                <a:solidFill>
                  <a:srgbClr val="000000"/>
                </a:solidFill>
                <a:ea typeface="仿宋_GB2312" pitchFamily="1" charset="-122"/>
                <a:sym typeface="Arial" panose="020B0604020202020204" pitchFamily="34" charset="0"/>
              </a:rPr>
              <a:t>一位产科医生的墓碑</a:t>
            </a:r>
            <a:endParaRPr lang="zh-CN" altLang="en-US" dirty="0"/>
          </a:p>
        </p:txBody>
      </p:sp>
      <p:sp>
        <p:nvSpPr>
          <p:cNvPr id="41990" name="Text Box 6"/>
          <p:cNvSpPr>
            <a:spLocks noChangeArrowheads="1"/>
          </p:cNvSpPr>
          <p:nvPr/>
        </p:nvSpPr>
        <p:spPr bwMode="auto">
          <a:xfrm>
            <a:off x="395536" y="4581128"/>
            <a:ext cx="3860800" cy="968375"/>
          </a:xfrm>
          <a:prstGeom prst="rect">
            <a:avLst/>
          </a:prstGeom>
          <a:noFill/>
          <a:ln w="9525">
            <a:noFill/>
            <a:miter lim="800000"/>
          </a:ln>
        </p:spPr>
        <p:txBody>
          <a:bodyPr wrap="none">
            <a:spAutoFit/>
          </a:bodyPr>
          <a:lstStyle/>
          <a:p>
            <a:pPr>
              <a:lnSpc>
                <a:spcPct val="120000"/>
              </a:lnSpc>
            </a:pPr>
            <a:r>
              <a:rPr lang="zh-CN" altLang="en-US" sz="2400" dirty="0">
                <a:solidFill>
                  <a:srgbClr val="000000"/>
                </a:solidFill>
                <a:ea typeface="仿宋_GB2312" pitchFamily="1" charset="-122"/>
                <a:sym typeface="Arial" panose="020B0604020202020204" pitchFamily="34" charset="0"/>
              </a:rPr>
              <a:t>莫斯科大马戏创始人尤里</a:t>
            </a:r>
            <a:r>
              <a:rPr lang="en-US" altLang="zh-CN" sz="2400" dirty="0">
                <a:solidFill>
                  <a:srgbClr val="000000"/>
                </a:solidFill>
                <a:latin typeface="宋体" panose="02010600030101010101" pitchFamily="2" charset="-122"/>
                <a:ea typeface="仿宋_GB2312" pitchFamily="1" charset="-122"/>
                <a:sym typeface="宋体" panose="02010600030101010101" pitchFamily="2" charset="-122"/>
              </a:rPr>
              <a:t>·</a:t>
            </a:r>
            <a:endParaRPr lang="zh-CN" altLang="en-US" sz="2400" dirty="0">
              <a:solidFill>
                <a:srgbClr val="000000"/>
              </a:solidFill>
              <a:latin typeface="宋体" panose="02010600030101010101" pitchFamily="2" charset="-122"/>
              <a:ea typeface="仿宋_GB2312" pitchFamily="1" charset="-122"/>
              <a:sym typeface="宋体" panose="02010600030101010101" pitchFamily="2" charset="-122"/>
            </a:endParaRPr>
          </a:p>
          <a:p>
            <a:pPr>
              <a:lnSpc>
                <a:spcPct val="120000"/>
              </a:lnSpc>
            </a:pPr>
            <a:r>
              <a:rPr lang="zh-CN" altLang="en-US" sz="2400" dirty="0">
                <a:solidFill>
                  <a:srgbClr val="000000"/>
                </a:solidFill>
                <a:latin typeface="宋体" panose="02010600030101010101" pitchFamily="2" charset="-122"/>
                <a:ea typeface="仿宋_GB2312" pitchFamily="1" charset="-122"/>
                <a:sym typeface="宋体" panose="02010600030101010101" pitchFamily="2" charset="-122"/>
              </a:rPr>
              <a:t>弗拉基迷人洛维奇</a:t>
            </a:r>
            <a:r>
              <a:rPr lang="en-US" altLang="zh-CN" sz="2400" dirty="0">
                <a:solidFill>
                  <a:srgbClr val="000000"/>
                </a:solidFill>
                <a:latin typeface="宋体" panose="02010600030101010101" pitchFamily="2" charset="-122"/>
                <a:ea typeface="仿宋_GB2312" pitchFamily="1" charset="-122"/>
                <a:sym typeface="宋体" panose="02010600030101010101" pitchFamily="2" charset="-122"/>
              </a:rPr>
              <a:t>·</a:t>
            </a:r>
            <a:r>
              <a:rPr lang="zh-CN" altLang="en-US" sz="2400" dirty="0">
                <a:solidFill>
                  <a:srgbClr val="000000"/>
                </a:solidFill>
                <a:latin typeface="宋体" panose="02010600030101010101" pitchFamily="2" charset="-122"/>
                <a:ea typeface="仿宋_GB2312" pitchFamily="1" charset="-122"/>
                <a:sym typeface="宋体" panose="02010600030101010101" pitchFamily="2" charset="-122"/>
              </a:rPr>
              <a:t>尼库林</a:t>
            </a:r>
            <a:endParaRPr lang="zh-CN" altLang="en-US" sz="2400" dirty="0">
              <a:solidFill>
                <a:srgbClr val="000000"/>
              </a:solidFill>
              <a:ea typeface="仿宋_GB2312" pitchFamily="1" charset="-122"/>
              <a:sym typeface="Arial" panose="020B0604020202020204" pitchFamily="34" charset="0"/>
            </a:endParaRPr>
          </a:p>
        </p:txBody>
      </p:sp>
      <p:sp>
        <p:nvSpPr>
          <p:cNvPr id="41992" name="灯片编号占位符 8"/>
          <p:cNvSpPr>
            <a:spLocks noGrp="1" noChangeArrowheads="1"/>
          </p:cNvSpPr>
          <p:nvPr/>
        </p:nvSpPr>
        <p:spPr bwMode="auto">
          <a:xfrm>
            <a:off x="8647113" y="6407150"/>
            <a:ext cx="366712" cy="365125"/>
          </a:xfrm>
          <a:prstGeom prst="rect">
            <a:avLst/>
          </a:prstGeom>
          <a:noFill/>
          <a:ln w="9525">
            <a:noFill/>
            <a:miter lim="800000"/>
          </a:ln>
        </p:spPr>
        <p:txBody>
          <a:bodyPr/>
          <a:lstStyle/>
          <a:p>
            <a:endParaRPr lang="zh-CN"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pPr algn="l"/>
            <a:r>
              <a:rPr lang="zh-CN" altLang="en-US" sz="4000" dirty="0">
                <a:solidFill>
                  <a:srgbClr val="C00000"/>
                </a:solidFill>
              </a:rPr>
              <a:t>“两个所有”的</a:t>
            </a:r>
            <a:r>
              <a:rPr lang="zh-CN" altLang="en-US" sz="4000" dirty="0">
                <a:solidFill>
                  <a:srgbClr val="C00000"/>
                </a:solidFill>
                <a:latin typeface="黑体" panose="02010609060101010101" pitchFamily="49" charset="-122"/>
                <a:ea typeface="黑体" panose="02010609060101010101" pitchFamily="49" charset="-122"/>
                <a:cs typeface="+mn-cs"/>
              </a:rPr>
              <a:t>工作</a:t>
            </a:r>
            <a:r>
              <a:rPr lang="zh-CN" altLang="en-US" sz="4000" dirty="0">
                <a:solidFill>
                  <a:srgbClr val="C00000"/>
                </a:solidFill>
              </a:rPr>
              <a:t>要求：</a:t>
            </a:r>
            <a:endParaRPr lang="zh-CN" altLang="en-US" sz="4000" dirty="0">
              <a:solidFill>
                <a:srgbClr val="C00000"/>
              </a:solidFill>
            </a:endParaRPr>
          </a:p>
        </p:txBody>
      </p:sp>
      <p:sp>
        <p:nvSpPr>
          <p:cNvPr id="4" name="内容占位符 3"/>
          <p:cNvSpPr>
            <a:spLocks noGrp="1"/>
          </p:cNvSpPr>
          <p:nvPr>
            <p:ph idx="1"/>
          </p:nvPr>
        </p:nvSpPr>
        <p:spPr>
          <a:xfrm>
            <a:off x="642392" y="1624013"/>
            <a:ext cx="7859216" cy="4037236"/>
          </a:xfrm>
        </p:spPr>
        <p:txBody>
          <a:bodyPr>
            <a:normAutofit/>
          </a:bodyPr>
          <a:lstStyle/>
          <a:p>
            <a:pPr marL="0" indent="0">
              <a:lnSpc>
                <a:spcPct val="150000"/>
              </a:lnSpc>
              <a:buNone/>
            </a:pPr>
            <a:r>
              <a:rPr lang="zh-CN" altLang="en-US" dirty="0">
                <a:latin typeface="黑体" panose="02010609060101010101" pitchFamily="49" charset="-122"/>
                <a:ea typeface="黑体" panose="02010609060101010101" pitchFamily="49" charset="-122"/>
              </a:rPr>
              <a:t>    我把</a:t>
            </a:r>
            <a:r>
              <a:rPr lang="en-US" altLang="zh-CN" dirty="0">
                <a:latin typeface="黑体" panose="02010609060101010101" pitchFamily="49" charset="-122"/>
                <a:ea typeface="黑体" panose="02010609060101010101" pitchFamily="49" charset="-122"/>
              </a:rPr>
              <a:t>2004</a:t>
            </a:r>
            <a:r>
              <a:rPr lang="zh-CN" altLang="en-US" dirty="0">
                <a:latin typeface="黑体" panose="02010609060101010101" pitchFamily="49" charset="-122"/>
                <a:ea typeface="黑体" panose="02010609060101010101" pitchFamily="49" charset="-122"/>
              </a:rPr>
              <a:t>年中央文件种提出的“</a:t>
            </a:r>
            <a:r>
              <a:rPr lang="zh-CN" altLang="zh-CN" dirty="0">
                <a:solidFill>
                  <a:srgbClr val="FF0000"/>
                </a:solidFill>
                <a:latin typeface="黑体" panose="02010609060101010101" pitchFamily="49" charset="-122"/>
                <a:ea typeface="黑体" panose="02010609060101010101" pitchFamily="49" charset="-122"/>
              </a:rPr>
              <a:t>所有教师都负有育人职责</a:t>
            </a: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2006</a:t>
            </a:r>
            <a:r>
              <a:rPr lang="zh-CN" altLang="en-US" dirty="0">
                <a:latin typeface="黑体" panose="02010609060101010101" pitchFamily="49" charset="-122"/>
                <a:ea typeface="黑体" panose="02010609060101010101" pitchFamily="49" charset="-122"/>
              </a:rPr>
              <a:t>年习近平总书记在全国高校思想政治工作会议上提出的“</a:t>
            </a:r>
            <a:r>
              <a:rPr lang="zh-CN" altLang="en-US" dirty="0">
                <a:solidFill>
                  <a:srgbClr val="FF0000"/>
                </a:solidFill>
                <a:latin typeface="黑体" panose="02010609060101010101" pitchFamily="49" charset="-122"/>
                <a:ea typeface="黑体" panose="02010609060101010101" pitchFamily="49" charset="-122"/>
              </a:rPr>
              <a:t>所有课堂都有育人功能</a:t>
            </a:r>
            <a:r>
              <a:rPr lang="zh-CN" altLang="en-US" dirty="0">
                <a:latin typeface="黑体" panose="02010609060101010101" pitchFamily="49" charset="-122"/>
                <a:ea typeface="黑体" panose="02010609060101010101" pitchFamily="49" charset="-122"/>
              </a:rPr>
              <a:t>”这两项要求，我把它概括为“</a:t>
            </a:r>
            <a:r>
              <a:rPr lang="zh-CN" altLang="en-US" dirty="0">
                <a:solidFill>
                  <a:srgbClr val="FF0000"/>
                </a:solidFill>
                <a:latin typeface="黑体" panose="02010609060101010101" pitchFamily="49" charset="-122"/>
                <a:ea typeface="黑体" panose="02010609060101010101" pitchFamily="49" charset="-122"/>
              </a:rPr>
              <a:t>两个所有</a:t>
            </a:r>
            <a:r>
              <a:rPr lang="zh-CN" altLang="en-US" dirty="0">
                <a:latin typeface="黑体" panose="02010609060101010101" pitchFamily="49" charset="-122"/>
                <a:ea typeface="黑体" panose="02010609060101010101" pitchFamily="49" charset="-122"/>
              </a:rPr>
              <a:t>”的工作要求。</a:t>
            </a:r>
            <a:endParaRPr lang="zh-CN" altLang="en-US" dirty="0">
              <a:latin typeface="黑体" panose="02010609060101010101" pitchFamily="49" charset="-122"/>
              <a:ea typeface="黑体" panose="02010609060101010101" pitchFamily="49" charset="-122"/>
            </a:endParaRPr>
          </a:p>
        </p:txBody>
      </p:sp>
      <p:sp>
        <p:nvSpPr>
          <p:cNvPr id="2" name="灯片编号占位符 1"/>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895B4E39-F20D-4CCA-B929-0DDB2BF4E3A1}" type="slidenum">
              <a:rPr lang="zh-CN" altLang="en-US" smtClean="0"/>
            </a:fld>
            <a:endParaRPr lang="zh-CN" altLang="en-US"/>
          </a:p>
        </p:txBody>
      </p:sp>
      <p:sp>
        <p:nvSpPr>
          <p:cNvPr id="93186" name="AutoShape 2" descr="http://img4.imgtn.bdimg.com/it/u=1657403018,2159986862&amp;fm=11&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93188" name="AutoShape 4" descr="http://img4.imgtn.bdimg.com/it/u=1657403018,2159986862&amp;fm=11&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93190" name="AutoShape 6" descr="http://img4.imgtn.bdimg.com/it/u=1657403018,2159986862&amp;fm=11&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pic>
        <p:nvPicPr>
          <p:cNvPr id="93192" name="Picture 8"/>
          <p:cNvPicPr>
            <a:picLocks noChangeAspect="1" noChangeArrowheads="1"/>
          </p:cNvPicPr>
          <p:nvPr/>
        </p:nvPicPr>
        <p:blipFill>
          <a:blip r:embed="rId1" cstate="print"/>
          <a:srcRect/>
          <a:stretch>
            <a:fillRect/>
          </a:stretch>
        </p:blipFill>
        <p:spPr bwMode="auto">
          <a:xfrm>
            <a:off x="1331640" y="476672"/>
            <a:ext cx="5000625" cy="2847975"/>
          </a:xfrm>
          <a:prstGeom prst="rect">
            <a:avLst/>
          </a:prstGeom>
          <a:noFill/>
          <a:ln w="9525">
            <a:noFill/>
            <a:miter lim="800000"/>
            <a:headEnd/>
            <a:tailEnd/>
          </a:ln>
          <a:effectLst/>
        </p:spPr>
      </p:pic>
      <p:pic>
        <p:nvPicPr>
          <p:cNvPr id="93193" name="Picture 9"/>
          <p:cNvPicPr>
            <a:picLocks noChangeAspect="1" noChangeArrowheads="1"/>
          </p:cNvPicPr>
          <p:nvPr/>
        </p:nvPicPr>
        <p:blipFill>
          <a:blip r:embed="rId2" cstate="print"/>
          <a:srcRect/>
          <a:stretch>
            <a:fillRect/>
          </a:stretch>
        </p:blipFill>
        <p:spPr bwMode="auto">
          <a:xfrm>
            <a:off x="5076056" y="2060848"/>
            <a:ext cx="3744416" cy="2269116"/>
          </a:xfrm>
          <a:prstGeom prst="rect">
            <a:avLst/>
          </a:prstGeom>
          <a:noFill/>
          <a:ln w="9525">
            <a:noFill/>
            <a:miter lim="800000"/>
            <a:headEnd/>
            <a:tailEnd/>
          </a:ln>
          <a:effectLst/>
        </p:spPr>
      </p:pic>
      <p:pic>
        <p:nvPicPr>
          <p:cNvPr id="9" name="Picture 7"/>
          <p:cNvPicPr>
            <a:picLocks noChangeAspect="1" noChangeArrowheads="1"/>
          </p:cNvPicPr>
          <p:nvPr/>
        </p:nvPicPr>
        <p:blipFill>
          <a:blip r:embed="rId3" cstate="print"/>
          <a:srcRect/>
          <a:stretch>
            <a:fillRect/>
          </a:stretch>
        </p:blipFill>
        <p:spPr bwMode="auto">
          <a:xfrm>
            <a:off x="611560" y="3212976"/>
            <a:ext cx="4833713" cy="2880698"/>
          </a:xfrm>
          <a:prstGeom prst="rect">
            <a:avLst/>
          </a:prstGeom>
          <a:noFill/>
          <a:ln w="9525">
            <a:noFill/>
            <a:miter lim="800000"/>
            <a:headEnd/>
            <a:tailEnd/>
          </a:ln>
          <a:effec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908720"/>
            <a:ext cx="7931224" cy="5217443"/>
          </a:xfrm>
        </p:spPr>
        <p:txBody>
          <a:bodyPr>
            <a:normAutofit/>
          </a:bodyPr>
          <a:lstStyle/>
          <a:p>
            <a:pPr>
              <a:lnSpc>
                <a:spcPct val="150000"/>
              </a:lnSpc>
              <a:buNone/>
            </a:pPr>
            <a:r>
              <a:rPr lang="zh-CN" altLang="en-US" sz="2800" dirty="0">
                <a:latin typeface="黑体" panose="02010609060101010101" pitchFamily="49" charset="-122"/>
                <a:ea typeface="黑体" panose="02010609060101010101" pitchFamily="49" charset="-122"/>
              </a:rPr>
              <a:t>      隐性教育和显性教育又可以成为情感教育和理性教育。</a:t>
            </a:r>
            <a:endParaRPr lang="en-US" altLang="zh-CN" sz="2800" dirty="0">
              <a:latin typeface="黑体" panose="02010609060101010101" pitchFamily="49" charset="-122"/>
              <a:ea typeface="黑体" panose="02010609060101010101" pitchFamily="49" charset="-122"/>
            </a:endParaRPr>
          </a:p>
          <a:p>
            <a:pPr>
              <a:lnSpc>
                <a:spcPct val="150000"/>
              </a:lnSpc>
              <a:buNone/>
            </a:pPr>
            <a:r>
              <a:rPr lang="en-US" altLang="zh-CN" sz="2800" dirty="0">
                <a:latin typeface="黑体" panose="02010609060101010101" pitchFamily="49" charset="-122"/>
                <a:ea typeface="黑体" panose="02010609060101010101" pitchFamily="49" charset="-122"/>
              </a:rPr>
              <a:t>      </a:t>
            </a:r>
            <a:r>
              <a:rPr lang="zh-CN" altLang="en-US" sz="2800" dirty="0">
                <a:solidFill>
                  <a:srgbClr val="FF0000"/>
                </a:solidFill>
                <a:latin typeface="黑体" panose="02010609060101010101" pitchFamily="49" charset="-122"/>
                <a:ea typeface="黑体" panose="02010609060101010101" pitchFamily="49" charset="-122"/>
              </a:rPr>
              <a:t>情感教育</a:t>
            </a:r>
            <a:r>
              <a:rPr lang="zh-CN" altLang="en-US" sz="2800" dirty="0">
                <a:latin typeface="黑体" panose="02010609060101010101" pitchFamily="49" charset="-122"/>
                <a:ea typeface="黑体" panose="02010609060101010101" pitchFamily="49" charset="-122"/>
              </a:rPr>
              <a:t>能使人在较短时间内形成某种观点，或采取某种行动；</a:t>
            </a:r>
            <a:r>
              <a:rPr lang="zh-CN" altLang="en-US" sz="2800" dirty="0">
                <a:solidFill>
                  <a:srgbClr val="FF0000"/>
                </a:solidFill>
                <a:latin typeface="黑体" panose="02010609060101010101" pitchFamily="49" charset="-122"/>
                <a:ea typeface="黑体" panose="02010609060101010101" pitchFamily="49" charset="-122"/>
              </a:rPr>
              <a:t>理性教育</a:t>
            </a:r>
            <a:r>
              <a:rPr lang="zh-CN" altLang="en-US" sz="2800" dirty="0">
                <a:latin typeface="黑体" panose="02010609060101010101" pitchFamily="49" charset="-122"/>
                <a:ea typeface="黑体" panose="02010609060101010101" pitchFamily="49" charset="-122"/>
              </a:rPr>
              <a:t>虽不如情感教育的效果快，但持久性明显占优势。</a:t>
            </a:r>
            <a:endParaRPr lang="en-US" altLang="zh-CN" sz="2800" dirty="0">
              <a:latin typeface="黑体" panose="02010609060101010101" pitchFamily="49" charset="-122"/>
              <a:ea typeface="黑体" panose="02010609060101010101" pitchFamily="49" charset="-122"/>
            </a:endParaRPr>
          </a:p>
          <a:p>
            <a:pPr>
              <a:lnSpc>
                <a:spcPct val="150000"/>
              </a:lnSpc>
              <a:buNone/>
            </a:pPr>
            <a:r>
              <a:rPr lang="en-US" altLang="zh-CN" sz="2800" dirty="0">
                <a:latin typeface="黑体" panose="02010609060101010101" pitchFamily="49" charset="-122"/>
                <a:ea typeface="黑体" panose="02010609060101010101" pitchFamily="49" charset="-122"/>
              </a:rPr>
              <a:t>      </a:t>
            </a:r>
            <a:r>
              <a:rPr lang="zh-CN" altLang="en-US" sz="2800" dirty="0">
                <a:latin typeface="黑体" panose="02010609060101010101" pitchFamily="49" charset="-122"/>
                <a:ea typeface="黑体" panose="02010609060101010101" pitchFamily="49" charset="-122"/>
              </a:rPr>
              <a:t>一般情况下，</a:t>
            </a:r>
            <a:r>
              <a:rPr lang="zh-CN" altLang="en-US" sz="2800" dirty="0">
                <a:solidFill>
                  <a:srgbClr val="FF0000"/>
                </a:solidFill>
                <a:latin typeface="黑体" panose="02010609060101010101" pitchFamily="49" charset="-122"/>
                <a:ea typeface="黑体" panose="02010609060101010101" pitchFamily="49" charset="-122"/>
              </a:rPr>
              <a:t>以情入手</a:t>
            </a:r>
            <a:r>
              <a:rPr lang="zh-CN" altLang="en-US" sz="2800" dirty="0">
                <a:latin typeface="黑体" panose="02010609060101010101" pitchFamily="49" charset="-122"/>
                <a:ea typeface="黑体" panose="02010609060101010101" pitchFamily="49" charset="-122"/>
              </a:rPr>
              <a:t>，</a:t>
            </a:r>
            <a:r>
              <a:rPr lang="zh-CN" altLang="en-US" sz="2800" dirty="0">
                <a:solidFill>
                  <a:srgbClr val="FF0000"/>
                </a:solidFill>
                <a:latin typeface="黑体" panose="02010609060101010101" pitchFamily="49" charset="-122"/>
                <a:ea typeface="黑体" panose="02010609060101010101" pitchFamily="49" charset="-122"/>
              </a:rPr>
              <a:t>晓之以理</a:t>
            </a:r>
            <a:r>
              <a:rPr lang="zh-CN" altLang="en-US" sz="2800" dirty="0">
                <a:latin typeface="黑体" panose="02010609060101010101" pitchFamily="49" charset="-122"/>
                <a:ea typeface="黑体" panose="02010609060101010101" pitchFamily="49" charset="-122"/>
              </a:rPr>
              <a:t>，做到</a:t>
            </a:r>
            <a:r>
              <a:rPr lang="zh-CN" altLang="en-US" sz="2800" dirty="0">
                <a:solidFill>
                  <a:srgbClr val="FF0000"/>
                </a:solidFill>
                <a:latin typeface="黑体" panose="02010609060101010101" pitchFamily="49" charset="-122"/>
                <a:ea typeface="黑体" panose="02010609060101010101" pitchFamily="49" charset="-122"/>
              </a:rPr>
              <a:t>情通理达</a:t>
            </a:r>
            <a:r>
              <a:rPr lang="zh-CN" altLang="en-US" sz="2800" dirty="0">
                <a:latin typeface="黑体" panose="02010609060101010101" pitchFamily="49" charset="-122"/>
                <a:ea typeface="黑体" panose="02010609060101010101" pitchFamily="49" charset="-122"/>
              </a:rPr>
              <a:t>。</a:t>
            </a:r>
            <a:endParaRPr lang="zh-CN" altLang="en-US" sz="2800" dirty="0">
              <a:latin typeface="黑体" panose="02010609060101010101" pitchFamily="49" charset="-122"/>
              <a:ea typeface="黑体" panose="02010609060101010101" pitchFamily="49" charset="-122"/>
            </a:endParaRPr>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5536" y="274638"/>
            <a:ext cx="8291264" cy="1143000"/>
          </a:xfrm>
        </p:spPr>
        <p:txBody>
          <a:bodyPr>
            <a:normAutofit/>
          </a:bodyPr>
          <a:lstStyle/>
          <a:p>
            <a:pPr algn="l"/>
            <a:r>
              <a:rPr lang="zh-CN" altLang="en-US" sz="4000" dirty="0">
                <a:latin typeface="+mj-ea"/>
              </a:rPr>
              <a:t>要坚持“融入性原则”</a:t>
            </a:r>
            <a:endParaRPr lang="zh-CN" altLang="en-US" sz="4000" dirty="0">
              <a:solidFill>
                <a:srgbClr val="C00000"/>
              </a:solidFill>
            </a:endParaRPr>
          </a:p>
        </p:txBody>
      </p:sp>
      <p:sp>
        <p:nvSpPr>
          <p:cNvPr id="3" name="内容占位符 2"/>
          <p:cNvSpPr>
            <a:spLocks noGrp="1"/>
          </p:cNvSpPr>
          <p:nvPr>
            <p:ph idx="1"/>
          </p:nvPr>
        </p:nvSpPr>
        <p:spPr>
          <a:xfrm>
            <a:off x="611560" y="1556792"/>
            <a:ext cx="7715200" cy="4799557"/>
          </a:xfrm>
        </p:spPr>
        <p:txBody>
          <a:bodyPr>
            <a:normAutofit/>
          </a:bodyPr>
          <a:lstStyle/>
          <a:p>
            <a:pPr>
              <a:lnSpc>
                <a:spcPct val="150000"/>
              </a:lnSpc>
              <a:buNone/>
            </a:pP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德育内容应该与课程体系的知识点相联系，</a:t>
            </a:r>
            <a:r>
              <a:rPr lang="zh-CN" altLang="en-US" dirty="0">
                <a:solidFill>
                  <a:srgbClr val="FF0000"/>
                </a:solidFill>
                <a:latin typeface="黑体" panose="02010609060101010101" pitchFamily="49" charset="-122"/>
                <a:ea typeface="黑体" panose="02010609060101010101" pitchFamily="49" charset="-122"/>
              </a:rPr>
              <a:t>挖掘专业知识体系本身所蕴含的德育内容</a:t>
            </a:r>
            <a:r>
              <a:rPr lang="zh-CN" altLang="en-US" dirty="0">
                <a:latin typeface="黑体" panose="02010609060101010101" pitchFamily="49" charset="-122"/>
                <a:ea typeface="黑体" panose="02010609060101010101" pitchFamily="49" charset="-122"/>
              </a:rPr>
              <a:t>。</a:t>
            </a:r>
            <a:endParaRPr lang="en-US" altLang="zh-CN" dirty="0">
              <a:latin typeface="黑体" panose="02010609060101010101" pitchFamily="49" charset="-122"/>
              <a:ea typeface="黑体" panose="02010609060101010101" pitchFamily="49" charset="-122"/>
            </a:endParaRPr>
          </a:p>
          <a:p>
            <a:pPr>
              <a:lnSpc>
                <a:spcPct val="150000"/>
              </a:lnSpc>
              <a:buNone/>
            </a:pPr>
            <a:r>
              <a:rPr lang="en-US" altLang="zh-CN" dirty="0">
                <a:latin typeface="黑体" panose="02010609060101010101" pitchFamily="49" charset="-122"/>
                <a:ea typeface="黑体" panose="02010609060101010101" pitchFamily="49" charset="-122"/>
              </a:rPr>
              <a:t>□ </a:t>
            </a:r>
            <a:r>
              <a:rPr lang="zh-CN" altLang="zh-CN" dirty="0">
                <a:latin typeface="黑体" panose="02010609060101010101" pitchFamily="49" charset="-122"/>
                <a:ea typeface="黑体" panose="02010609060101010101" pitchFamily="49" charset="-122"/>
              </a:rPr>
              <a:t>合理、自然、有效</a:t>
            </a:r>
            <a:endParaRPr lang="en-US" altLang="zh-CN" dirty="0">
              <a:latin typeface="黑体" panose="02010609060101010101" pitchFamily="49" charset="-122"/>
              <a:ea typeface="黑体" panose="02010609060101010101" pitchFamily="49" charset="-122"/>
            </a:endParaRPr>
          </a:p>
          <a:p>
            <a:pPr>
              <a:lnSpc>
                <a:spcPct val="150000"/>
              </a:lnSpc>
              <a:buNone/>
            </a:pP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建议不用“渗透”二字。全国高校思想政治工作会议都用“融入”二字。</a:t>
            </a:r>
            <a:endParaRPr lang="zh-CN" altLang="en-US" dirty="0">
              <a:latin typeface="黑体" panose="02010609060101010101" pitchFamily="49" charset="-122"/>
              <a:ea typeface="黑体" panose="02010609060101010101" pitchFamily="49" charset="-122"/>
            </a:endParaRPr>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55576" y="1268760"/>
            <a:ext cx="7416824" cy="4752528"/>
          </a:xfrm>
        </p:spPr>
        <p:txBody>
          <a:bodyPr>
            <a:normAutofit fontScale="92500"/>
          </a:bodyPr>
          <a:lstStyle/>
          <a:p>
            <a:pPr>
              <a:lnSpc>
                <a:spcPct val="200000"/>
              </a:lnSpc>
              <a:buNone/>
            </a:pPr>
            <a:r>
              <a:rPr lang="zh-CN" altLang="en-US" dirty="0">
                <a:latin typeface="黑体" panose="02010609060101010101" pitchFamily="49" charset="-122"/>
                <a:ea typeface="黑体" panose="02010609060101010101" pitchFamily="49" charset="-122"/>
              </a:rPr>
              <a:t>     “有同志比喻，</a:t>
            </a:r>
            <a:r>
              <a:rPr lang="zh-CN" altLang="en-US" dirty="0">
                <a:solidFill>
                  <a:srgbClr val="FF0000"/>
                </a:solidFill>
                <a:latin typeface="黑体" panose="02010609060101010101" pitchFamily="49" charset="-122"/>
                <a:ea typeface="黑体" panose="02010609060101010101" pitchFamily="49" charset="-122"/>
              </a:rPr>
              <a:t>好的思想政治工作应该像盐</a:t>
            </a:r>
            <a:r>
              <a:rPr lang="zh-CN" altLang="en-US" dirty="0">
                <a:latin typeface="黑体" panose="02010609060101010101" pitchFamily="49" charset="-122"/>
                <a:ea typeface="黑体" panose="02010609060101010101" pitchFamily="49" charset="-122"/>
              </a:rPr>
              <a:t>，但不能光吃盐，最好的方式是</a:t>
            </a:r>
            <a:r>
              <a:rPr lang="zh-CN" altLang="en-US" dirty="0">
                <a:solidFill>
                  <a:srgbClr val="FF0000"/>
                </a:solidFill>
                <a:latin typeface="黑体" panose="02010609060101010101" pitchFamily="49" charset="-122"/>
                <a:ea typeface="黑体" panose="02010609060101010101" pitchFamily="49" charset="-122"/>
              </a:rPr>
              <a:t>将盐溶解在各种食物中自然而然吸收</a:t>
            </a:r>
            <a:r>
              <a:rPr lang="zh-CN" altLang="en-US" dirty="0">
                <a:latin typeface="黑体" panose="02010609060101010101" pitchFamily="49" charset="-122"/>
                <a:ea typeface="黑体" panose="02010609060101010101" pitchFamily="49" charset="-122"/>
              </a:rPr>
              <a:t>。”</a:t>
            </a:r>
            <a:endParaRPr lang="en-US" altLang="zh-CN" dirty="0">
              <a:latin typeface="黑体" panose="02010609060101010101" pitchFamily="49" charset="-122"/>
              <a:ea typeface="黑体" panose="02010609060101010101" pitchFamily="49" charset="-122"/>
            </a:endParaRPr>
          </a:p>
          <a:p>
            <a:pPr>
              <a:lnSpc>
                <a:spcPct val="150000"/>
              </a:lnSpc>
              <a:buNone/>
            </a:pPr>
            <a:r>
              <a:rPr lang="en-US" altLang="zh-CN" dirty="0">
                <a:latin typeface="仿宋" panose="02010609060101010101" pitchFamily="49" charset="-122"/>
                <a:ea typeface="仿宋" panose="02010609060101010101" pitchFamily="49" charset="-122"/>
              </a:rPr>
              <a:t>             ——</a:t>
            </a:r>
            <a:r>
              <a:rPr lang="zh-CN" altLang="en-US" dirty="0">
                <a:latin typeface="仿宋" panose="02010609060101010101" pitchFamily="49" charset="-122"/>
                <a:ea typeface="仿宋" panose="02010609060101010101" pitchFamily="49" charset="-122"/>
              </a:rPr>
              <a:t>习近平在全国高校思政</a:t>
            </a:r>
            <a:endParaRPr lang="en-US" altLang="zh-CN" dirty="0">
              <a:latin typeface="仿宋" panose="02010609060101010101" pitchFamily="49" charset="-122"/>
              <a:ea typeface="仿宋" panose="02010609060101010101" pitchFamily="49" charset="-122"/>
            </a:endParaRPr>
          </a:p>
          <a:p>
            <a:pPr>
              <a:lnSpc>
                <a:spcPct val="150000"/>
              </a:lnSpc>
              <a:buNone/>
            </a:pPr>
            <a:r>
              <a:rPr lang="en-US" altLang="zh-CN" dirty="0">
                <a:latin typeface="仿宋" panose="02010609060101010101" pitchFamily="49" charset="-122"/>
                <a:ea typeface="仿宋" panose="02010609060101010101" pitchFamily="49" charset="-122"/>
              </a:rPr>
              <a:t>                 </a:t>
            </a:r>
            <a:r>
              <a:rPr lang="zh-CN" altLang="en-US" dirty="0">
                <a:latin typeface="仿宋" panose="02010609060101010101" pitchFamily="49" charset="-122"/>
                <a:ea typeface="仿宋" panose="02010609060101010101" pitchFamily="49" charset="-122"/>
              </a:rPr>
              <a:t>工作会议上的讲话</a:t>
            </a:r>
            <a:endParaRPr lang="zh-CN" altLang="en-US" dirty="0">
              <a:latin typeface="仿宋" panose="02010609060101010101" pitchFamily="49" charset="-122"/>
              <a:ea typeface="仿宋" panose="02010609060101010101" pitchFamily="49" charset="-122"/>
            </a:endParaRPr>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587337"/>
            <a:ext cx="8229600" cy="1143000"/>
          </a:xfrm>
        </p:spPr>
        <p:txBody>
          <a:bodyPr>
            <a:noAutofit/>
          </a:bodyPr>
          <a:lstStyle/>
          <a:p>
            <a:pPr algn="l"/>
            <a:r>
              <a:rPr lang="en-US" altLang="zh-CN" sz="4000" dirty="0">
                <a:solidFill>
                  <a:srgbClr val="C00000"/>
                </a:solidFill>
              </a:rPr>
              <a:t>4. </a:t>
            </a:r>
            <a:r>
              <a:rPr lang="zh-CN" altLang="zh-CN" sz="4000" dirty="0">
                <a:solidFill>
                  <a:srgbClr val="C00000"/>
                </a:solidFill>
              </a:rPr>
              <a:t>处理好个人与团队</a:t>
            </a:r>
            <a:r>
              <a:rPr lang="zh-CN" altLang="en-US" sz="4000" dirty="0">
                <a:solidFill>
                  <a:srgbClr val="C00000"/>
                </a:solidFill>
              </a:rPr>
              <a:t>、</a:t>
            </a:r>
            <a:r>
              <a:rPr lang="zh-CN" altLang="zh-CN" sz="4000" dirty="0">
                <a:solidFill>
                  <a:srgbClr val="C00000"/>
                </a:solidFill>
              </a:rPr>
              <a:t>社会的关系</a:t>
            </a:r>
            <a:endParaRPr lang="zh-CN" altLang="en-US" sz="4000" dirty="0">
              <a:solidFill>
                <a:srgbClr val="C00000"/>
              </a:solidFill>
            </a:endParaRPr>
          </a:p>
        </p:txBody>
      </p:sp>
      <p:sp>
        <p:nvSpPr>
          <p:cNvPr id="3" name="内容占位符 2"/>
          <p:cNvSpPr>
            <a:spLocks noGrp="1"/>
          </p:cNvSpPr>
          <p:nvPr>
            <p:ph idx="1"/>
          </p:nvPr>
        </p:nvSpPr>
        <p:spPr>
          <a:xfrm>
            <a:off x="714400" y="1844824"/>
            <a:ext cx="7715200" cy="4109244"/>
          </a:xfrm>
        </p:spPr>
        <p:txBody>
          <a:bodyPr/>
          <a:lstStyle/>
          <a:p>
            <a:pPr marL="0" indent="0">
              <a:lnSpc>
                <a:spcPct val="150000"/>
              </a:lnSpc>
              <a:buNone/>
            </a:pPr>
            <a:r>
              <a:rPr lang="zh-CN" altLang="en-US" dirty="0">
                <a:latin typeface="黑体" panose="02010609060101010101" pitchFamily="49" charset="-122"/>
                <a:ea typeface="黑体" panose="02010609060101010101" pitchFamily="49" charset="-122"/>
              </a:rPr>
              <a:t>    我们这里要讨论人的成长规律问题。</a:t>
            </a:r>
            <a:r>
              <a:rPr lang="zh-CN" altLang="en-US" dirty="0">
                <a:solidFill>
                  <a:srgbClr val="FF0000"/>
                </a:solidFill>
                <a:latin typeface="黑体" panose="02010609060101010101" pitchFamily="49" charset="-122"/>
                <a:ea typeface="黑体" panose="02010609060101010101" pitchFamily="49" charset="-122"/>
              </a:rPr>
              <a:t>人都是</a:t>
            </a:r>
            <a:r>
              <a:rPr lang="zh-CN" altLang="zh-CN" dirty="0">
                <a:solidFill>
                  <a:srgbClr val="FF0000"/>
                </a:solidFill>
                <a:latin typeface="黑体" panose="02010609060101010101" pitchFamily="49" charset="-122"/>
                <a:ea typeface="黑体" panose="02010609060101010101" pitchFamily="49" charset="-122"/>
              </a:rPr>
              <a:t>在为</a:t>
            </a:r>
            <a:r>
              <a:rPr lang="zh-CN" altLang="en-US" dirty="0">
                <a:solidFill>
                  <a:srgbClr val="FF0000"/>
                </a:solidFill>
                <a:latin typeface="黑体" panose="02010609060101010101" pitchFamily="49" charset="-122"/>
                <a:ea typeface="黑体" panose="02010609060101010101" pitchFamily="49" charset="-122"/>
              </a:rPr>
              <a:t>团队和</a:t>
            </a:r>
            <a:r>
              <a:rPr lang="zh-CN" altLang="zh-CN" dirty="0">
                <a:solidFill>
                  <a:srgbClr val="FF0000"/>
                </a:solidFill>
                <a:latin typeface="黑体" panose="02010609060101010101" pitchFamily="49" charset="-122"/>
                <a:ea typeface="黑体" panose="02010609060101010101" pitchFamily="49" charset="-122"/>
              </a:rPr>
              <a:t>社会发展作出应有贡献</a:t>
            </a:r>
            <a:r>
              <a:rPr lang="zh-CN" altLang="en-US" dirty="0">
                <a:solidFill>
                  <a:srgbClr val="FF0000"/>
                </a:solidFill>
                <a:latin typeface="黑体" panose="02010609060101010101" pitchFamily="49" charset="-122"/>
                <a:ea typeface="黑体" panose="02010609060101010101" pitchFamily="49" charset="-122"/>
              </a:rPr>
              <a:t>的过程</a:t>
            </a:r>
            <a:r>
              <a:rPr lang="zh-CN" altLang="zh-CN" dirty="0">
                <a:solidFill>
                  <a:srgbClr val="FF0000"/>
                </a:solidFill>
                <a:latin typeface="黑体" panose="02010609060101010101" pitchFamily="49" charset="-122"/>
                <a:ea typeface="黑体" panose="02010609060101010101" pitchFamily="49" charset="-122"/>
              </a:rPr>
              <a:t>中</a:t>
            </a:r>
            <a:r>
              <a:rPr lang="zh-CN" altLang="en-US" dirty="0">
                <a:solidFill>
                  <a:srgbClr val="FF0000"/>
                </a:solidFill>
                <a:latin typeface="黑体" panose="02010609060101010101" pitchFamily="49" charset="-122"/>
                <a:ea typeface="黑体" panose="02010609060101010101" pitchFamily="49" charset="-122"/>
              </a:rPr>
              <a:t>发展和成长起来的</a:t>
            </a:r>
            <a:r>
              <a:rPr lang="zh-CN" altLang="en-US" dirty="0">
                <a:latin typeface="黑体" panose="02010609060101010101" pitchFamily="49" charset="-122"/>
                <a:ea typeface="黑体" panose="02010609060101010101" pitchFamily="49" charset="-122"/>
              </a:rPr>
              <a:t>，这是一条基本规律，中央领导和文件中多次对青年学生提到这一规律问题。</a:t>
            </a:r>
            <a:endParaRPr lang="zh-CN" altLang="en-US" dirty="0">
              <a:latin typeface="黑体" panose="02010609060101010101" pitchFamily="49" charset="-122"/>
              <a:ea typeface="黑体" panose="02010609060101010101" pitchFamily="49" charset="-122"/>
            </a:endParaRPr>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3" name="矩形 2"/>
          <p:cNvSpPr/>
          <p:nvPr/>
        </p:nvSpPr>
        <p:spPr>
          <a:xfrm>
            <a:off x="1043608" y="692696"/>
            <a:ext cx="7416824" cy="5262979"/>
          </a:xfrm>
          <a:prstGeom prst="rect">
            <a:avLst/>
          </a:prstGeom>
        </p:spPr>
        <p:txBody>
          <a:bodyPr wrap="square">
            <a:spAutoFit/>
          </a:bodyPr>
          <a:lstStyle/>
          <a:p>
            <a:pPr>
              <a:lnSpc>
                <a:spcPct val="200000"/>
              </a:lnSpc>
              <a:buNone/>
            </a:pPr>
            <a:r>
              <a:rPr lang="en-US" altLang="zh-CN" sz="3200" dirty="0">
                <a:latin typeface="黑体" panose="02010609060101010101" pitchFamily="49" charset="-122"/>
                <a:ea typeface="黑体" panose="02010609060101010101" pitchFamily="49" charset="-122"/>
              </a:rPr>
              <a:t>  </a:t>
            </a:r>
            <a:r>
              <a:rPr lang="zh-CN" altLang="zh-CN" sz="2800" dirty="0">
                <a:latin typeface="黑体" panose="02010609060101010101" pitchFamily="49" charset="-122"/>
                <a:ea typeface="黑体" panose="02010609060101010101" pitchFamily="49" charset="-122"/>
              </a:rPr>
              <a:t>“引导大学生树立正确的世界观、人生观、价值观，……正确处理国家、集体和个人利益关系，</a:t>
            </a:r>
            <a:r>
              <a:rPr lang="zh-CN" altLang="zh-CN" sz="2800" dirty="0">
                <a:solidFill>
                  <a:srgbClr val="FF0000"/>
                </a:solidFill>
                <a:latin typeface="黑体" panose="02010609060101010101" pitchFamily="49" charset="-122"/>
                <a:ea typeface="黑体" panose="02010609060101010101" pitchFamily="49" charset="-122"/>
              </a:rPr>
              <a:t>自觉把个人奋斗与国家民族的前途命运联系起来，在为社会发展进步作出应有贡献中实现自己的人生价值</a:t>
            </a:r>
            <a:r>
              <a:rPr lang="zh-CN" altLang="en-US" sz="2800" dirty="0">
                <a:latin typeface="黑体" panose="02010609060101010101" pitchFamily="49" charset="-122"/>
                <a:ea typeface="黑体" panose="02010609060101010101" pitchFamily="49" charset="-122"/>
              </a:rPr>
              <a:t>。</a:t>
            </a:r>
            <a:r>
              <a:rPr lang="en-US" altLang="zh-CN" sz="2800" dirty="0">
                <a:latin typeface="黑体" panose="02010609060101010101" pitchFamily="49" charset="-122"/>
                <a:ea typeface="黑体" panose="02010609060101010101" pitchFamily="49" charset="-122"/>
              </a:rPr>
              <a:t>”</a:t>
            </a:r>
            <a:r>
              <a:rPr lang="zh-CN" altLang="zh-CN" sz="2800" dirty="0">
                <a:solidFill>
                  <a:srgbClr val="FF0000"/>
                </a:solidFill>
                <a:latin typeface="黑体" panose="02010609060101010101" pitchFamily="49" charset="-122"/>
                <a:ea typeface="黑体" panose="02010609060101010101" pitchFamily="49" charset="-122"/>
              </a:rPr>
              <a:t> </a:t>
            </a:r>
            <a:r>
              <a:rPr lang="en-US" altLang="zh-CN" sz="2800" dirty="0">
                <a:solidFill>
                  <a:srgbClr val="FF0000"/>
                </a:solidFill>
                <a:latin typeface="黑体" panose="02010609060101010101" pitchFamily="49" charset="-122"/>
                <a:ea typeface="黑体" panose="02010609060101010101" pitchFamily="49" charset="-122"/>
              </a:rPr>
              <a:t>    </a:t>
            </a:r>
            <a:endParaRPr lang="en-US" altLang="zh-CN" sz="2800" dirty="0">
              <a:solidFill>
                <a:srgbClr val="FF0000"/>
              </a:solidFill>
              <a:latin typeface="黑体" panose="02010609060101010101" pitchFamily="49" charset="-122"/>
              <a:ea typeface="黑体" panose="02010609060101010101" pitchFamily="49" charset="-122"/>
            </a:endParaRPr>
          </a:p>
          <a:p>
            <a:pPr>
              <a:lnSpc>
                <a:spcPct val="150000"/>
              </a:lnSpc>
              <a:buNone/>
            </a:pPr>
            <a:r>
              <a:rPr lang="en-US" altLang="zh-CN" sz="2800" dirty="0">
                <a:solidFill>
                  <a:srgbClr val="FF0000"/>
                </a:solidFill>
                <a:latin typeface="黑体" panose="02010609060101010101" pitchFamily="49" charset="-122"/>
                <a:ea typeface="黑体" panose="02010609060101010101" pitchFamily="49" charset="-122"/>
              </a:rPr>
              <a:t>         </a:t>
            </a:r>
            <a:r>
              <a:rPr lang="zh-CN" altLang="zh-CN" sz="2800" dirty="0">
                <a:latin typeface="仿宋" panose="02010609060101010101" pitchFamily="49" charset="-122"/>
                <a:ea typeface="仿宋" panose="02010609060101010101" pitchFamily="49" charset="-122"/>
              </a:rPr>
              <a:t>——中共中央办公厅</a:t>
            </a:r>
            <a:r>
              <a:rPr lang="en-US" altLang="zh-CN" sz="2800" dirty="0">
                <a:latin typeface="仿宋" panose="02010609060101010101" pitchFamily="49" charset="-122"/>
                <a:ea typeface="仿宋" panose="02010609060101010101" pitchFamily="49" charset="-122"/>
              </a:rPr>
              <a:t>2010</a:t>
            </a:r>
            <a:r>
              <a:rPr lang="zh-CN" altLang="zh-CN" sz="2800" dirty="0">
                <a:latin typeface="仿宋" panose="02010609060101010101" pitchFamily="49" charset="-122"/>
                <a:ea typeface="仿宋" panose="02010609060101010101" pitchFamily="49" charset="-122"/>
              </a:rPr>
              <a:t>年</a:t>
            </a:r>
            <a:r>
              <a:rPr lang="en-US" altLang="zh-CN" sz="2800" dirty="0">
                <a:latin typeface="仿宋" panose="02010609060101010101" pitchFamily="49" charset="-122"/>
                <a:ea typeface="仿宋" panose="02010609060101010101" pitchFamily="49" charset="-122"/>
              </a:rPr>
              <a:t>5</a:t>
            </a:r>
            <a:r>
              <a:rPr lang="zh-CN" altLang="zh-CN" sz="2800" dirty="0">
                <a:latin typeface="仿宋" panose="02010609060101010101" pitchFamily="49" charset="-122"/>
                <a:ea typeface="仿宋" panose="02010609060101010101" pitchFamily="49" charset="-122"/>
              </a:rPr>
              <a:t>号文件</a:t>
            </a:r>
            <a:r>
              <a:rPr lang="zh-CN" altLang="zh-CN" sz="3200" dirty="0">
                <a:latin typeface="仿宋" panose="02010609060101010101" pitchFamily="49" charset="-122"/>
                <a:ea typeface="仿宋" panose="02010609060101010101" pitchFamily="49" charset="-122"/>
              </a:rPr>
              <a:t> </a:t>
            </a:r>
            <a:endParaRPr lang="zh-CN" altLang="en-US" sz="3200" dirty="0">
              <a:latin typeface="仿宋" panose="02010609060101010101" pitchFamily="49" charset="-122"/>
              <a:ea typeface="仿宋" panose="02010609060101010101" pitchFamily="49" charset="-122"/>
            </a:endParaRP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3" name="矩形 2"/>
          <p:cNvSpPr/>
          <p:nvPr/>
        </p:nvSpPr>
        <p:spPr>
          <a:xfrm>
            <a:off x="1115616" y="932723"/>
            <a:ext cx="7056784" cy="4515660"/>
          </a:xfrm>
          <a:prstGeom prst="rect">
            <a:avLst/>
          </a:prstGeom>
        </p:spPr>
        <p:txBody>
          <a:bodyPr wrap="square">
            <a:spAutoFit/>
          </a:bodyPr>
          <a:lstStyle/>
          <a:p>
            <a:pPr>
              <a:lnSpc>
                <a:spcPct val="150000"/>
              </a:lnSpc>
              <a:buNone/>
            </a:pPr>
            <a:r>
              <a:rPr lang="en-US" altLang="zh-CN" sz="2400" dirty="0">
                <a:latin typeface="黑体" panose="02010609060101010101" pitchFamily="49" charset="-122"/>
                <a:ea typeface="黑体" panose="02010609060101010101" pitchFamily="49" charset="-122"/>
              </a:rPr>
              <a:t>    </a:t>
            </a:r>
            <a:r>
              <a:rPr lang="zh-CN" altLang="zh-CN" sz="2800" dirty="0">
                <a:latin typeface="黑体" panose="02010609060101010101" pitchFamily="49" charset="-122"/>
                <a:ea typeface="黑体" panose="02010609060101010101" pitchFamily="49" charset="-122"/>
              </a:rPr>
              <a:t>“牢固树立正确的世界观、人生观、价值观，胸怀</a:t>
            </a:r>
            <a:r>
              <a:rPr lang="zh-CN" altLang="zh-CN" sz="2800" dirty="0">
                <a:solidFill>
                  <a:srgbClr val="FF0000"/>
                </a:solidFill>
                <a:latin typeface="黑体" panose="02010609060101010101" pitchFamily="49" charset="-122"/>
                <a:ea typeface="黑体" panose="02010609060101010101" pitchFamily="49" charset="-122"/>
              </a:rPr>
              <a:t>远大理想</a:t>
            </a:r>
            <a:r>
              <a:rPr lang="zh-CN" altLang="zh-CN" sz="2800" dirty="0">
                <a:latin typeface="黑体" panose="02010609060101010101" pitchFamily="49" charset="-122"/>
                <a:ea typeface="黑体" panose="02010609060101010101" pitchFamily="49" charset="-122"/>
              </a:rPr>
              <a:t>，陶冶</a:t>
            </a:r>
            <a:r>
              <a:rPr lang="zh-CN" altLang="zh-CN" sz="2800" dirty="0">
                <a:solidFill>
                  <a:srgbClr val="FF0000"/>
                </a:solidFill>
                <a:latin typeface="黑体" panose="02010609060101010101" pitchFamily="49" charset="-122"/>
                <a:ea typeface="黑体" panose="02010609060101010101" pitchFamily="49" charset="-122"/>
              </a:rPr>
              <a:t>高尚情操</a:t>
            </a:r>
            <a:r>
              <a:rPr lang="zh-CN" altLang="zh-CN" sz="2800" dirty="0">
                <a:latin typeface="黑体" panose="02010609060101010101" pitchFamily="49" charset="-122"/>
                <a:ea typeface="黑体" panose="02010609060101010101" pitchFamily="49" charset="-122"/>
              </a:rPr>
              <a:t>，培育</a:t>
            </a:r>
            <a:r>
              <a:rPr lang="zh-CN" altLang="zh-CN" sz="2800" dirty="0">
                <a:solidFill>
                  <a:srgbClr val="FF0000"/>
                </a:solidFill>
                <a:latin typeface="黑体" panose="02010609060101010101" pitchFamily="49" charset="-122"/>
                <a:ea typeface="黑体" panose="02010609060101010101" pitchFamily="49" charset="-122"/>
              </a:rPr>
              <a:t>科学精神</a:t>
            </a:r>
            <a:r>
              <a:rPr lang="zh-CN" altLang="zh-CN" sz="2800" dirty="0">
                <a:latin typeface="黑体" panose="02010609060101010101" pitchFamily="49" charset="-122"/>
                <a:ea typeface="黑体" panose="02010609060101010101" pitchFamily="49" charset="-122"/>
              </a:rPr>
              <a:t>，立</a:t>
            </a:r>
            <a:r>
              <a:rPr lang="zh-CN" altLang="zh-CN" sz="2800" dirty="0">
                <a:solidFill>
                  <a:srgbClr val="FF0000"/>
                </a:solidFill>
                <a:latin typeface="黑体" panose="02010609060101010101" pitchFamily="49" charset="-122"/>
                <a:ea typeface="黑体" panose="02010609060101010101" pitchFamily="49" charset="-122"/>
              </a:rPr>
              <a:t>为国奉献</a:t>
            </a:r>
            <a:r>
              <a:rPr lang="zh-CN" altLang="zh-CN" sz="2800" dirty="0">
                <a:latin typeface="黑体" panose="02010609060101010101" pitchFamily="49" charset="-122"/>
                <a:ea typeface="黑体" panose="02010609060101010101" pitchFamily="49" charset="-122"/>
              </a:rPr>
              <a:t>之志，立</a:t>
            </a:r>
            <a:r>
              <a:rPr lang="zh-CN" altLang="zh-CN" sz="2800" dirty="0">
                <a:solidFill>
                  <a:srgbClr val="FF0000"/>
                </a:solidFill>
                <a:latin typeface="黑体" panose="02010609060101010101" pitchFamily="49" charset="-122"/>
                <a:ea typeface="黑体" panose="02010609060101010101" pitchFamily="49" charset="-122"/>
              </a:rPr>
              <a:t>为民服务</a:t>
            </a:r>
            <a:r>
              <a:rPr lang="zh-CN" altLang="zh-CN" sz="2800" dirty="0">
                <a:latin typeface="黑体" panose="02010609060101010101" pitchFamily="49" charset="-122"/>
                <a:ea typeface="黑体" panose="02010609060101010101" pitchFamily="49" charset="-122"/>
              </a:rPr>
              <a:t>之志，牢牢把握人生正确航向，</a:t>
            </a:r>
            <a:r>
              <a:rPr lang="zh-CN" altLang="zh-CN" sz="2800" dirty="0">
                <a:solidFill>
                  <a:srgbClr val="FF0000"/>
                </a:solidFill>
                <a:latin typeface="黑体" panose="02010609060101010101" pitchFamily="49" charset="-122"/>
                <a:ea typeface="黑体" panose="02010609060101010101" pitchFamily="49" charset="-122"/>
              </a:rPr>
              <a:t>把个人成长成才融入祖国和人民的伟大事业之中</a:t>
            </a:r>
            <a:r>
              <a:rPr lang="en-US" altLang="zh-CN" sz="2800" dirty="0">
                <a:latin typeface="黑体" panose="02010609060101010101" pitchFamily="49" charset="-122"/>
                <a:ea typeface="黑体" panose="02010609060101010101" pitchFamily="49" charset="-122"/>
              </a:rPr>
              <a:t>”</a:t>
            </a:r>
            <a:r>
              <a:rPr lang="zh-CN" altLang="zh-CN" sz="2800" dirty="0">
                <a:latin typeface="黑体" panose="02010609060101010101" pitchFamily="49" charset="-122"/>
                <a:ea typeface="黑体" panose="02010609060101010101" pitchFamily="49" charset="-122"/>
              </a:rPr>
              <a:t>。 </a:t>
            </a:r>
            <a:endParaRPr lang="zh-CN" altLang="zh-CN" sz="2800" dirty="0">
              <a:latin typeface="黑体" panose="02010609060101010101" pitchFamily="49" charset="-122"/>
              <a:ea typeface="黑体" panose="02010609060101010101" pitchFamily="49" charset="-122"/>
            </a:endParaRPr>
          </a:p>
          <a:p>
            <a:pPr>
              <a:lnSpc>
                <a:spcPct val="150000"/>
              </a:lnSpc>
              <a:buNone/>
            </a:pPr>
            <a:r>
              <a:rPr lang="en-US" altLang="zh-CN" sz="2800" dirty="0">
                <a:latin typeface="仿宋" panose="02010609060101010101" pitchFamily="49" charset="-122"/>
                <a:ea typeface="仿宋" panose="02010609060101010101" pitchFamily="49" charset="-122"/>
              </a:rPr>
              <a:t>             </a:t>
            </a:r>
            <a:r>
              <a:rPr lang="zh-CN" altLang="zh-CN" sz="2800" dirty="0">
                <a:latin typeface="仿宋" panose="02010609060101010101" pitchFamily="49" charset="-122"/>
                <a:ea typeface="仿宋" panose="02010609060101010101" pitchFamily="49" charset="-122"/>
              </a:rPr>
              <a:t>——</a:t>
            </a:r>
            <a:r>
              <a:rPr lang="en-US" altLang="zh-CN" sz="2800" dirty="0">
                <a:latin typeface="仿宋" panose="02010609060101010101" pitchFamily="49" charset="-122"/>
                <a:ea typeface="仿宋" panose="02010609060101010101" pitchFamily="49" charset="-122"/>
              </a:rPr>
              <a:t>2011</a:t>
            </a:r>
            <a:r>
              <a:rPr lang="zh-CN" altLang="zh-CN" sz="2800" dirty="0">
                <a:latin typeface="仿宋" panose="02010609060101010101" pitchFamily="49" charset="-122"/>
                <a:ea typeface="仿宋" panose="02010609060101010101" pitchFamily="49" charset="-122"/>
              </a:rPr>
              <a:t>年</a:t>
            </a:r>
            <a:r>
              <a:rPr lang="en-US" altLang="zh-CN" sz="2800" dirty="0">
                <a:latin typeface="仿宋" panose="02010609060101010101" pitchFamily="49" charset="-122"/>
                <a:ea typeface="仿宋" panose="02010609060101010101" pitchFamily="49" charset="-122"/>
              </a:rPr>
              <a:t>4</a:t>
            </a:r>
            <a:r>
              <a:rPr lang="zh-CN" altLang="zh-CN" sz="2800" dirty="0">
                <a:latin typeface="仿宋" panose="02010609060101010101" pitchFamily="49" charset="-122"/>
                <a:ea typeface="仿宋" panose="02010609060101010101" pitchFamily="49" charset="-122"/>
              </a:rPr>
              <a:t>月</a:t>
            </a:r>
            <a:r>
              <a:rPr lang="zh-CN" altLang="en-US" sz="2800" dirty="0">
                <a:latin typeface="仿宋" panose="02010609060101010101" pitchFamily="49" charset="-122"/>
                <a:ea typeface="仿宋" panose="02010609060101010101" pitchFamily="49" charset="-122"/>
              </a:rPr>
              <a:t>，</a:t>
            </a:r>
            <a:r>
              <a:rPr lang="zh-CN" altLang="zh-CN" sz="2800" dirty="0">
                <a:latin typeface="仿宋" panose="02010609060101010101" pitchFamily="49" charset="-122"/>
                <a:ea typeface="仿宋" panose="02010609060101010101" pitchFamily="49" charset="-122"/>
              </a:rPr>
              <a:t>胡锦涛在庆祝清华大学建校 </a:t>
            </a:r>
            <a:r>
              <a:rPr lang="en-US" altLang="zh-CN" sz="2800" dirty="0">
                <a:latin typeface="仿宋" panose="02010609060101010101" pitchFamily="49" charset="-122"/>
                <a:ea typeface="仿宋" panose="02010609060101010101" pitchFamily="49" charset="-122"/>
              </a:rPr>
              <a:t>100</a:t>
            </a:r>
            <a:r>
              <a:rPr lang="zh-CN" altLang="zh-CN" sz="2800" dirty="0">
                <a:latin typeface="仿宋" panose="02010609060101010101" pitchFamily="49" charset="-122"/>
                <a:ea typeface="仿宋" panose="02010609060101010101" pitchFamily="49" charset="-122"/>
              </a:rPr>
              <a:t>周年大会上的讲话</a:t>
            </a:r>
            <a:endParaRPr lang="zh-CN" altLang="en-US" sz="2800" dirty="0">
              <a:latin typeface="仿宋" panose="02010609060101010101" pitchFamily="49" charset="-122"/>
              <a:ea typeface="仿宋" panose="02010609060101010101" pitchFamily="49" charset="-122"/>
            </a:endParaRP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3" name="矩形 2"/>
          <p:cNvSpPr/>
          <p:nvPr/>
        </p:nvSpPr>
        <p:spPr>
          <a:xfrm>
            <a:off x="1043608" y="836712"/>
            <a:ext cx="7200800" cy="5262979"/>
          </a:xfrm>
          <a:prstGeom prst="rect">
            <a:avLst/>
          </a:prstGeom>
        </p:spPr>
        <p:txBody>
          <a:bodyPr wrap="square">
            <a:spAutoFit/>
          </a:bodyPr>
          <a:lstStyle/>
          <a:p>
            <a:pPr>
              <a:lnSpc>
                <a:spcPct val="150000"/>
              </a:lnSpc>
              <a:buNone/>
            </a:pPr>
            <a:r>
              <a:rPr lang="en-US" altLang="zh-CN" sz="2400" dirty="0">
                <a:latin typeface="黑体" panose="02010609060101010101" pitchFamily="49" charset="-122"/>
                <a:ea typeface="黑体" panose="02010609060101010101" pitchFamily="49" charset="-122"/>
              </a:rPr>
              <a:t>     </a:t>
            </a:r>
            <a:r>
              <a:rPr lang="zh-CN" altLang="zh-CN" sz="2800" dirty="0">
                <a:latin typeface="黑体" panose="02010609060101010101" pitchFamily="49" charset="-122"/>
                <a:ea typeface="黑体" panose="02010609060101010101" pitchFamily="49" charset="-122"/>
              </a:rPr>
              <a:t>“全国广大青年一定要……永远</a:t>
            </a:r>
            <a:r>
              <a:rPr lang="zh-CN" altLang="zh-CN" sz="2800" dirty="0">
                <a:solidFill>
                  <a:srgbClr val="FF0000"/>
                </a:solidFill>
                <a:latin typeface="黑体" panose="02010609060101010101" pitchFamily="49" charset="-122"/>
                <a:ea typeface="黑体" panose="02010609060101010101" pitchFamily="49" charset="-122"/>
              </a:rPr>
              <a:t>热爱</a:t>
            </a:r>
            <a:r>
              <a:rPr lang="zh-CN" altLang="zh-CN" sz="2800" dirty="0">
                <a:latin typeface="黑体" panose="02010609060101010101" pitchFamily="49" charset="-122"/>
                <a:ea typeface="黑体" panose="02010609060101010101" pitchFamily="49" charset="-122"/>
              </a:rPr>
              <a:t>我们伟大的</a:t>
            </a:r>
            <a:r>
              <a:rPr lang="zh-CN" altLang="zh-CN" sz="2800" dirty="0">
                <a:solidFill>
                  <a:srgbClr val="FF0000"/>
                </a:solidFill>
                <a:latin typeface="黑体" panose="02010609060101010101" pitchFamily="49" charset="-122"/>
                <a:ea typeface="黑体" panose="02010609060101010101" pitchFamily="49" charset="-122"/>
              </a:rPr>
              <a:t>祖国</a:t>
            </a:r>
            <a:r>
              <a:rPr lang="zh-CN" altLang="zh-CN" sz="2800" dirty="0">
                <a:latin typeface="黑体" panose="02010609060101010101" pitchFamily="49" charset="-122"/>
                <a:ea typeface="黑体" panose="02010609060101010101" pitchFamily="49" charset="-122"/>
              </a:rPr>
              <a:t>，永远热爱我们伟大的</a:t>
            </a:r>
            <a:r>
              <a:rPr lang="zh-CN" altLang="zh-CN" sz="2800" dirty="0">
                <a:solidFill>
                  <a:srgbClr val="FF0000"/>
                </a:solidFill>
                <a:latin typeface="黑体" panose="02010609060101010101" pitchFamily="49" charset="-122"/>
                <a:ea typeface="黑体" panose="02010609060101010101" pitchFamily="49" charset="-122"/>
              </a:rPr>
              <a:t>人民</a:t>
            </a:r>
            <a:r>
              <a:rPr lang="zh-CN" altLang="zh-CN" sz="2800" dirty="0">
                <a:latin typeface="黑体" panose="02010609060101010101" pitchFamily="49" charset="-122"/>
                <a:ea typeface="黑体" panose="02010609060101010101" pitchFamily="49" charset="-122"/>
              </a:rPr>
              <a:t>，永远热爱我们伟大的</a:t>
            </a:r>
            <a:r>
              <a:rPr lang="zh-CN" altLang="zh-CN" sz="2800" dirty="0">
                <a:solidFill>
                  <a:srgbClr val="FF0000"/>
                </a:solidFill>
                <a:latin typeface="黑体" panose="02010609060101010101" pitchFamily="49" charset="-122"/>
                <a:ea typeface="黑体" panose="02010609060101010101" pitchFamily="49" charset="-122"/>
              </a:rPr>
              <a:t>中华民族</a:t>
            </a:r>
            <a:r>
              <a:rPr lang="zh-CN" altLang="zh-CN" sz="2800" dirty="0">
                <a:latin typeface="黑体" panose="02010609060101010101" pitchFamily="49" charset="-122"/>
                <a:ea typeface="黑体" panose="02010609060101010101" pitchFamily="49" charset="-122"/>
              </a:rPr>
              <a:t>，……在人生的广阔舞台上充分发挥聪明才智、尽情展现人生价值，</a:t>
            </a:r>
            <a:r>
              <a:rPr lang="zh-CN" altLang="zh-CN" sz="2800" dirty="0">
                <a:solidFill>
                  <a:srgbClr val="FF0000"/>
                </a:solidFill>
                <a:latin typeface="黑体" panose="02010609060101010101" pitchFamily="49" charset="-122"/>
                <a:ea typeface="黑体" panose="02010609060101010101" pitchFamily="49" charset="-122"/>
              </a:rPr>
              <a:t>让青春在为党和人民建功立业中焕发出绚丽光彩</a:t>
            </a:r>
            <a:r>
              <a:rPr lang="zh-CN" altLang="zh-CN" sz="2800" dirty="0">
                <a:latin typeface="黑体" panose="02010609060101010101" pitchFamily="49" charset="-122"/>
                <a:ea typeface="黑体" panose="02010609060101010101" pitchFamily="49" charset="-122"/>
              </a:rPr>
              <a:t>。” </a:t>
            </a:r>
            <a:endParaRPr lang="zh-CN" altLang="zh-CN" sz="2800" dirty="0">
              <a:latin typeface="黑体" panose="02010609060101010101" pitchFamily="49" charset="-122"/>
              <a:ea typeface="黑体" panose="02010609060101010101" pitchFamily="49" charset="-122"/>
            </a:endParaRPr>
          </a:p>
          <a:p>
            <a:pPr>
              <a:lnSpc>
                <a:spcPct val="150000"/>
              </a:lnSpc>
              <a:buNone/>
            </a:pPr>
            <a:r>
              <a:rPr lang="en-US" altLang="zh-CN" sz="2800" dirty="0">
                <a:latin typeface="仿宋" panose="02010609060101010101" pitchFamily="49" charset="-122"/>
                <a:ea typeface="仿宋" panose="02010609060101010101" pitchFamily="49" charset="-122"/>
              </a:rPr>
              <a:t>              </a:t>
            </a:r>
            <a:r>
              <a:rPr lang="zh-CN" altLang="zh-CN" sz="2800" dirty="0">
                <a:latin typeface="仿宋" panose="02010609060101010101" pitchFamily="49" charset="-122"/>
                <a:ea typeface="仿宋" panose="02010609060101010101" pitchFamily="49" charset="-122"/>
              </a:rPr>
              <a:t>——</a:t>
            </a:r>
            <a:r>
              <a:rPr lang="en-US" altLang="zh-CN" sz="2800" dirty="0">
                <a:latin typeface="仿宋" panose="02010609060101010101" pitchFamily="49" charset="-122"/>
                <a:ea typeface="仿宋" panose="02010609060101010101" pitchFamily="49" charset="-122"/>
              </a:rPr>
              <a:t>2011</a:t>
            </a:r>
            <a:r>
              <a:rPr lang="zh-CN" altLang="zh-CN" sz="2800" dirty="0">
                <a:latin typeface="仿宋" panose="02010609060101010101" pitchFamily="49" charset="-122"/>
                <a:ea typeface="仿宋" panose="02010609060101010101" pitchFamily="49" charset="-122"/>
              </a:rPr>
              <a:t>年</a:t>
            </a:r>
            <a:r>
              <a:rPr lang="en-US" altLang="zh-CN" sz="2800" dirty="0">
                <a:latin typeface="仿宋" panose="02010609060101010101" pitchFamily="49" charset="-122"/>
                <a:ea typeface="仿宋" panose="02010609060101010101" pitchFamily="49" charset="-122"/>
              </a:rPr>
              <a:t>7</a:t>
            </a:r>
            <a:r>
              <a:rPr lang="zh-CN" altLang="zh-CN" sz="2800" dirty="0">
                <a:latin typeface="仿宋" panose="02010609060101010101" pitchFamily="49" charset="-122"/>
                <a:ea typeface="仿宋" panose="02010609060101010101" pitchFamily="49" charset="-122"/>
              </a:rPr>
              <a:t>月</a:t>
            </a:r>
            <a:r>
              <a:rPr lang="zh-CN" altLang="en-US" sz="2800" dirty="0">
                <a:latin typeface="仿宋" panose="02010609060101010101" pitchFamily="49" charset="-122"/>
                <a:ea typeface="仿宋" panose="02010609060101010101" pitchFamily="49" charset="-122"/>
              </a:rPr>
              <a:t>，</a:t>
            </a:r>
            <a:r>
              <a:rPr lang="zh-CN" altLang="zh-CN" sz="2800" dirty="0">
                <a:latin typeface="仿宋" panose="02010609060101010101" pitchFamily="49" charset="-122"/>
                <a:ea typeface="仿宋" panose="02010609060101010101" pitchFamily="49" charset="-122"/>
              </a:rPr>
              <a:t>胡锦涛在庆祝中国共产党成立９０周年大会上的讲话 </a:t>
            </a:r>
            <a:endParaRPr lang="zh-CN" altLang="en-US" sz="2800" dirty="0"/>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fld>
            <a:endParaRPr lang="zh-CN" altLang="en-US" dirty="0"/>
          </a:p>
        </p:txBody>
      </p:sp>
      <p:sp>
        <p:nvSpPr>
          <p:cNvPr id="3" name="矩形 2"/>
          <p:cNvSpPr/>
          <p:nvPr/>
        </p:nvSpPr>
        <p:spPr>
          <a:xfrm>
            <a:off x="971600" y="740702"/>
            <a:ext cx="7560840" cy="5262979"/>
          </a:xfrm>
          <a:prstGeom prst="rect">
            <a:avLst/>
          </a:prstGeom>
        </p:spPr>
        <p:txBody>
          <a:bodyPr wrap="square">
            <a:spAutoFit/>
          </a:bodyPr>
          <a:lstStyle/>
          <a:p>
            <a:pPr>
              <a:lnSpc>
                <a:spcPct val="150000"/>
              </a:lnSpc>
              <a:buNone/>
            </a:pPr>
            <a:r>
              <a:rPr lang="en-US" altLang="zh-CN" sz="2400" dirty="0">
                <a:latin typeface="黑体" panose="02010609060101010101" pitchFamily="49" charset="-122"/>
                <a:ea typeface="黑体" panose="02010609060101010101" pitchFamily="49" charset="-122"/>
              </a:rPr>
              <a:t>     </a:t>
            </a:r>
            <a:r>
              <a:rPr lang="zh-CN" altLang="zh-CN" sz="2800" dirty="0">
                <a:latin typeface="黑体" panose="02010609060101010101" pitchFamily="49" charset="-122"/>
                <a:ea typeface="黑体" panose="02010609060101010101" pitchFamily="49" charset="-122"/>
              </a:rPr>
              <a:t>“得其大者可以兼其小。</a:t>
            </a:r>
            <a:r>
              <a:rPr lang="zh-CN" altLang="zh-CN" sz="2800" dirty="0">
                <a:solidFill>
                  <a:srgbClr val="FF0000"/>
                </a:solidFill>
                <a:latin typeface="黑体" panose="02010609060101010101" pitchFamily="49" charset="-122"/>
                <a:ea typeface="黑体" panose="02010609060101010101" pitchFamily="49" charset="-122"/>
              </a:rPr>
              <a:t>只有把人生理想融入国家和民族的事业中，才能最终成就一番事业</a:t>
            </a:r>
            <a:r>
              <a:rPr lang="zh-CN" altLang="zh-CN" sz="2800" dirty="0">
                <a:latin typeface="黑体" panose="02010609060101010101" pitchFamily="49" charset="-122"/>
                <a:ea typeface="黑体" panose="02010609060101010101" pitchFamily="49" charset="-122"/>
              </a:rPr>
              <a:t>。希望你们珍惜韶华、奋发有为，</a:t>
            </a:r>
            <a:r>
              <a:rPr lang="zh-CN" altLang="zh-CN" sz="2800" dirty="0">
                <a:solidFill>
                  <a:srgbClr val="FF0000"/>
                </a:solidFill>
                <a:latin typeface="黑体" panose="02010609060101010101" pitchFamily="49" charset="-122"/>
                <a:ea typeface="黑体" panose="02010609060101010101" pitchFamily="49" charset="-122"/>
              </a:rPr>
              <a:t>勇做走在时代前面的奋进者</a:t>
            </a:r>
            <a:r>
              <a:rPr lang="zh-CN" altLang="zh-CN" sz="2800" dirty="0">
                <a:latin typeface="黑体" panose="02010609060101010101" pitchFamily="49" charset="-122"/>
                <a:ea typeface="黑体" panose="02010609060101010101" pitchFamily="49" charset="-122"/>
              </a:rPr>
              <a:t>、</a:t>
            </a:r>
            <a:r>
              <a:rPr lang="zh-CN" altLang="zh-CN" sz="2800" dirty="0">
                <a:solidFill>
                  <a:srgbClr val="FF0000"/>
                </a:solidFill>
                <a:latin typeface="黑体" panose="02010609060101010101" pitchFamily="49" charset="-122"/>
                <a:ea typeface="黑体" panose="02010609060101010101" pitchFamily="49" charset="-122"/>
              </a:rPr>
              <a:t>开拓者</a:t>
            </a:r>
            <a:r>
              <a:rPr lang="zh-CN" altLang="zh-CN" sz="2800" dirty="0">
                <a:latin typeface="黑体" panose="02010609060101010101" pitchFamily="49" charset="-122"/>
                <a:ea typeface="黑体" panose="02010609060101010101" pitchFamily="49" charset="-122"/>
              </a:rPr>
              <a:t>、奉献者，努力使自己成为祖国建设的有用之才、</a:t>
            </a:r>
            <a:r>
              <a:rPr lang="zh-CN" altLang="zh-CN" sz="2800" dirty="0">
                <a:solidFill>
                  <a:srgbClr val="FF0000"/>
                </a:solidFill>
                <a:latin typeface="黑体" panose="02010609060101010101" pitchFamily="49" charset="-122"/>
                <a:ea typeface="黑体" panose="02010609060101010101" pitchFamily="49" charset="-122"/>
              </a:rPr>
              <a:t>栋梁之材</a:t>
            </a:r>
            <a:r>
              <a:rPr lang="zh-CN" altLang="zh-CN" sz="2800" dirty="0">
                <a:latin typeface="黑体" panose="02010609060101010101" pitchFamily="49" charset="-122"/>
                <a:ea typeface="黑体" panose="02010609060101010101" pitchFamily="49" charset="-122"/>
              </a:rPr>
              <a:t>，为实现中国梦奉献智慧和力量。</a:t>
            </a:r>
            <a:r>
              <a:rPr lang="zh-CN" altLang="en-US" sz="2800" dirty="0">
                <a:latin typeface="黑体" panose="02010609060101010101" pitchFamily="49" charset="-122"/>
                <a:ea typeface="黑体" panose="02010609060101010101" pitchFamily="49" charset="-122"/>
              </a:rPr>
              <a:t>”</a:t>
            </a:r>
            <a:endParaRPr lang="zh-CN" altLang="zh-CN" sz="2800" dirty="0">
              <a:latin typeface="黑体" panose="02010609060101010101" pitchFamily="49" charset="-122"/>
              <a:ea typeface="黑体" panose="02010609060101010101" pitchFamily="49" charset="-122"/>
            </a:endParaRPr>
          </a:p>
          <a:p>
            <a:pPr>
              <a:lnSpc>
                <a:spcPct val="150000"/>
              </a:lnSpc>
              <a:buNone/>
            </a:pPr>
            <a:r>
              <a:rPr lang="en-US" altLang="zh-CN" sz="2800" dirty="0">
                <a:latin typeface="仿宋" panose="02010609060101010101" pitchFamily="49" charset="-122"/>
                <a:ea typeface="仿宋" panose="02010609060101010101" pitchFamily="49" charset="-122"/>
              </a:rPr>
              <a:t>          </a:t>
            </a:r>
            <a:r>
              <a:rPr lang="zh-CN" altLang="zh-CN" sz="2800" dirty="0">
                <a:latin typeface="仿宋" panose="02010609060101010101" pitchFamily="49" charset="-122"/>
                <a:ea typeface="仿宋" panose="02010609060101010101" pitchFamily="49" charset="-122"/>
              </a:rPr>
              <a:t>——</a:t>
            </a:r>
            <a:r>
              <a:rPr lang="en-US" altLang="zh-CN" sz="2800" dirty="0">
                <a:latin typeface="仿宋" panose="02010609060101010101" pitchFamily="49" charset="-122"/>
                <a:ea typeface="仿宋" panose="02010609060101010101" pitchFamily="49" charset="-122"/>
              </a:rPr>
              <a:t>2013</a:t>
            </a:r>
            <a:r>
              <a:rPr lang="zh-CN" altLang="zh-CN" sz="2800" dirty="0">
                <a:latin typeface="仿宋" panose="02010609060101010101" pitchFamily="49" charset="-122"/>
                <a:ea typeface="仿宋" panose="02010609060101010101" pitchFamily="49" charset="-122"/>
              </a:rPr>
              <a:t>年</a:t>
            </a:r>
            <a:r>
              <a:rPr lang="en-US" altLang="zh-CN" sz="2800" dirty="0">
                <a:latin typeface="仿宋" panose="02010609060101010101" pitchFamily="49" charset="-122"/>
                <a:ea typeface="仿宋" panose="02010609060101010101" pitchFamily="49" charset="-122"/>
              </a:rPr>
              <a:t>5</a:t>
            </a:r>
            <a:r>
              <a:rPr lang="zh-CN" altLang="zh-CN" sz="2800" dirty="0">
                <a:latin typeface="仿宋" panose="02010609060101010101" pitchFamily="49" charset="-122"/>
                <a:ea typeface="仿宋" panose="02010609060101010101" pitchFamily="49" charset="-122"/>
              </a:rPr>
              <a:t>月，习近平给北京大学考古文博学院</a:t>
            </a:r>
            <a:r>
              <a:rPr lang="en-US" altLang="zh-CN" sz="2800" dirty="0">
                <a:latin typeface="仿宋" panose="02010609060101010101" pitchFamily="49" charset="-122"/>
                <a:ea typeface="仿宋" panose="02010609060101010101" pitchFamily="49" charset="-122"/>
              </a:rPr>
              <a:t>2009</a:t>
            </a:r>
            <a:r>
              <a:rPr lang="zh-CN" altLang="zh-CN" sz="2800" dirty="0">
                <a:latin typeface="仿宋" panose="02010609060101010101" pitchFamily="49" charset="-122"/>
                <a:ea typeface="仿宋" panose="02010609060101010101" pitchFamily="49" charset="-122"/>
              </a:rPr>
              <a:t>级本科团支部全体同学回信</a:t>
            </a:r>
            <a:endParaRPr lang="zh-CN" altLang="en-US" sz="2800" dirty="0"/>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3" name="矩形 2"/>
          <p:cNvSpPr/>
          <p:nvPr/>
        </p:nvSpPr>
        <p:spPr>
          <a:xfrm>
            <a:off x="899592" y="740701"/>
            <a:ext cx="7272808" cy="5262979"/>
          </a:xfrm>
          <a:prstGeom prst="rect">
            <a:avLst/>
          </a:prstGeom>
        </p:spPr>
        <p:txBody>
          <a:bodyPr wrap="square">
            <a:spAutoFit/>
          </a:bodyPr>
          <a:lstStyle/>
          <a:p>
            <a:pPr>
              <a:lnSpc>
                <a:spcPct val="200000"/>
              </a:lnSpc>
              <a:buNone/>
            </a:pPr>
            <a:r>
              <a:rPr lang="zh-CN" altLang="en-US" sz="2400" dirty="0">
                <a:latin typeface="黑体" panose="02010609060101010101" pitchFamily="49" charset="-122"/>
                <a:ea typeface="黑体" panose="02010609060101010101" pitchFamily="49" charset="-122"/>
              </a:rPr>
              <a:t>     </a:t>
            </a:r>
            <a:r>
              <a:rPr lang="zh-CN" altLang="en-US" sz="2800" dirty="0">
                <a:latin typeface="黑体" panose="02010609060101010101" pitchFamily="49" charset="-122"/>
                <a:ea typeface="黑体" panose="02010609060101010101" pitchFamily="49" charset="-122"/>
              </a:rPr>
              <a:t>“要激励学生自觉把个人的理想追求</a:t>
            </a:r>
            <a:r>
              <a:rPr lang="zh-CN" altLang="en-US" sz="2800" dirty="0">
                <a:solidFill>
                  <a:srgbClr val="FF0000"/>
                </a:solidFill>
                <a:latin typeface="黑体" panose="02010609060101010101" pitchFamily="49" charset="-122"/>
                <a:ea typeface="黑体" panose="02010609060101010101" pitchFamily="49" charset="-122"/>
              </a:rPr>
              <a:t>融入</a:t>
            </a:r>
            <a:r>
              <a:rPr lang="zh-CN" altLang="en-US" sz="2800" dirty="0">
                <a:latin typeface="黑体" panose="02010609060101010101" pitchFamily="49" charset="-122"/>
                <a:ea typeface="黑体" panose="02010609060101010101" pitchFamily="49" charset="-122"/>
              </a:rPr>
              <a:t>国家和民族的事业中，勇做走在时代前列的</a:t>
            </a:r>
            <a:r>
              <a:rPr lang="zh-CN" altLang="en-US" sz="2800" dirty="0">
                <a:solidFill>
                  <a:srgbClr val="FF0000"/>
                </a:solidFill>
                <a:latin typeface="黑体" panose="02010609060101010101" pitchFamily="49" charset="-122"/>
                <a:ea typeface="黑体" panose="02010609060101010101" pitchFamily="49" charset="-122"/>
              </a:rPr>
              <a:t>奋进者</a:t>
            </a:r>
            <a:r>
              <a:rPr lang="zh-CN" altLang="en-US" sz="2800" dirty="0">
                <a:latin typeface="黑体" panose="02010609060101010101" pitchFamily="49" charset="-122"/>
                <a:ea typeface="黑体" panose="02010609060101010101" pitchFamily="49" charset="-122"/>
              </a:rPr>
              <a:t>、</a:t>
            </a:r>
            <a:r>
              <a:rPr lang="zh-CN" altLang="en-US" sz="2800" dirty="0">
                <a:solidFill>
                  <a:srgbClr val="FF0000"/>
                </a:solidFill>
                <a:latin typeface="黑体" panose="02010609060101010101" pitchFamily="49" charset="-122"/>
                <a:ea typeface="黑体" panose="02010609060101010101" pitchFamily="49" charset="-122"/>
              </a:rPr>
              <a:t>开拓者</a:t>
            </a:r>
            <a:r>
              <a:rPr lang="zh-CN" altLang="en-US" sz="2800" dirty="0">
                <a:latin typeface="黑体" panose="02010609060101010101" pitchFamily="49" charset="-122"/>
                <a:ea typeface="黑体" panose="02010609060101010101" pitchFamily="49" charset="-122"/>
              </a:rPr>
              <a:t>，书写无愧于时代的青春之歌和精彩人生</a:t>
            </a:r>
            <a:r>
              <a:rPr lang="zh-CN" altLang="zh-CN" sz="2800" dirty="0">
                <a:latin typeface="黑体" panose="02010609060101010101" pitchFamily="49" charset="-122"/>
                <a:ea typeface="黑体" panose="02010609060101010101" pitchFamily="49" charset="-122"/>
              </a:rPr>
              <a:t>。</a:t>
            </a:r>
            <a:r>
              <a:rPr lang="zh-CN" altLang="en-US" sz="2800" dirty="0">
                <a:latin typeface="黑体" panose="02010609060101010101" pitchFamily="49" charset="-122"/>
                <a:ea typeface="黑体" panose="02010609060101010101" pitchFamily="49" charset="-122"/>
              </a:rPr>
              <a:t>”</a:t>
            </a:r>
            <a:endParaRPr lang="zh-CN" altLang="zh-CN" sz="2800" dirty="0">
              <a:latin typeface="黑体" panose="02010609060101010101" pitchFamily="49" charset="-122"/>
              <a:ea typeface="黑体" panose="02010609060101010101" pitchFamily="49" charset="-122"/>
            </a:endParaRPr>
          </a:p>
          <a:p>
            <a:pPr>
              <a:lnSpc>
                <a:spcPct val="200000"/>
              </a:lnSpc>
              <a:buNone/>
            </a:pPr>
            <a:r>
              <a:rPr lang="en-US" altLang="zh-CN" sz="2800" dirty="0">
                <a:latin typeface="仿宋" panose="02010609060101010101" pitchFamily="49" charset="-122"/>
                <a:ea typeface="仿宋" panose="02010609060101010101" pitchFamily="49" charset="-122"/>
              </a:rPr>
              <a:t>        </a:t>
            </a:r>
            <a:r>
              <a:rPr lang="zh-CN" altLang="zh-CN" sz="2800" dirty="0">
                <a:latin typeface="仿宋" panose="02010609060101010101" pitchFamily="49" charset="-122"/>
                <a:ea typeface="仿宋" panose="02010609060101010101" pitchFamily="49" charset="-122"/>
              </a:rPr>
              <a:t>　　</a:t>
            </a:r>
            <a:r>
              <a:rPr lang="en-US" altLang="zh-CN" sz="2800" dirty="0">
                <a:latin typeface="仿宋" panose="02010609060101010101" pitchFamily="49" charset="-122"/>
                <a:ea typeface="仿宋" panose="02010609060101010101" pitchFamily="49" charset="-122"/>
              </a:rPr>
              <a:t>  </a:t>
            </a:r>
            <a:r>
              <a:rPr lang="zh-CN" altLang="zh-CN" sz="2800" dirty="0">
                <a:latin typeface="仿宋" panose="02010609060101010101" pitchFamily="49" charset="-122"/>
                <a:ea typeface="仿宋" panose="02010609060101010101" pitchFamily="49" charset="-122"/>
              </a:rPr>
              <a:t>——</a:t>
            </a:r>
            <a:r>
              <a:rPr lang="en-US" altLang="zh-CN" sz="2800" dirty="0">
                <a:latin typeface="仿宋" panose="02010609060101010101" pitchFamily="49" charset="-122"/>
                <a:ea typeface="仿宋" panose="02010609060101010101" pitchFamily="49" charset="-122"/>
              </a:rPr>
              <a:t>2016</a:t>
            </a:r>
            <a:r>
              <a:rPr lang="zh-CN" altLang="zh-CN" sz="2800" dirty="0">
                <a:latin typeface="仿宋" panose="02010609060101010101" pitchFamily="49" charset="-122"/>
                <a:ea typeface="仿宋" panose="02010609060101010101" pitchFamily="49" charset="-122"/>
              </a:rPr>
              <a:t>年</a:t>
            </a:r>
            <a:r>
              <a:rPr lang="en-US" altLang="zh-CN" sz="2800" dirty="0">
                <a:latin typeface="仿宋" panose="02010609060101010101" pitchFamily="49" charset="-122"/>
                <a:ea typeface="仿宋" panose="02010609060101010101" pitchFamily="49" charset="-122"/>
              </a:rPr>
              <a:t>12</a:t>
            </a:r>
            <a:r>
              <a:rPr lang="zh-CN" altLang="zh-CN" sz="2800" dirty="0">
                <a:latin typeface="仿宋" panose="02010609060101010101" pitchFamily="49" charset="-122"/>
                <a:ea typeface="仿宋" panose="02010609060101010101" pitchFamily="49" charset="-122"/>
              </a:rPr>
              <a:t>月，习近平</a:t>
            </a:r>
            <a:r>
              <a:rPr lang="zh-CN" altLang="en-US" sz="2800" dirty="0">
                <a:latin typeface="仿宋" panose="02010609060101010101" pitchFamily="49" charset="-122"/>
                <a:ea typeface="仿宋" panose="02010609060101010101" pitchFamily="49" charset="-122"/>
              </a:rPr>
              <a:t>在全国高校思想政治工作会议上的讲话</a:t>
            </a:r>
            <a:endParaRPr lang="zh-CN" altLang="en-US" sz="2800" dirty="0"/>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6"/>
          <p:cNvSpPr>
            <a:spLocks noGrp="1"/>
          </p:cNvSpPr>
          <p:nvPr>
            <p:ph type="body" idx="1"/>
          </p:nvPr>
        </p:nvSpPr>
        <p:spPr>
          <a:xfrm>
            <a:off x="781635" y="1340768"/>
            <a:ext cx="7580729" cy="3888432"/>
          </a:xfrm>
        </p:spPr>
        <p:txBody>
          <a:bodyPr>
            <a:noAutofit/>
          </a:bodyPr>
          <a:lstStyle/>
          <a:p>
            <a:pPr>
              <a:lnSpc>
                <a:spcPct val="160000"/>
              </a:lnSpc>
            </a:pPr>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3200" dirty="0">
                <a:solidFill>
                  <a:schemeClr val="tx1">
                    <a:lumMod val="75000"/>
                    <a:lumOff val="25000"/>
                  </a:schemeClr>
                </a:solidFill>
                <a:latin typeface="黑体" panose="02010609060101010101" pitchFamily="49" charset="-122"/>
                <a:ea typeface="黑体" panose="02010609060101010101" pitchFamily="49" charset="-122"/>
              </a:rPr>
              <a:t>长期以来，高校思想政治工作的主体是</a:t>
            </a:r>
            <a:r>
              <a:rPr lang="zh-CN" altLang="en-US" sz="3200" dirty="0">
                <a:solidFill>
                  <a:srgbClr val="FF0000"/>
                </a:solidFill>
                <a:latin typeface="黑体" panose="02010609060101010101" pitchFamily="49" charset="-122"/>
                <a:ea typeface="黑体" panose="02010609060101010101" pitchFamily="49" charset="-122"/>
              </a:rPr>
              <a:t>思想政治理论课</a:t>
            </a:r>
            <a:r>
              <a:rPr lang="zh-CN" altLang="en-US" sz="3200" dirty="0">
                <a:solidFill>
                  <a:schemeClr val="tx1">
                    <a:lumMod val="75000"/>
                    <a:lumOff val="25000"/>
                  </a:schemeClr>
                </a:solidFill>
                <a:latin typeface="黑体" panose="02010609060101010101" pitchFamily="49" charset="-122"/>
                <a:ea typeface="黑体" panose="02010609060101010101" pitchFamily="49" charset="-122"/>
              </a:rPr>
              <a:t>、</a:t>
            </a:r>
            <a:r>
              <a:rPr lang="zh-CN" altLang="en-US" sz="3200" dirty="0">
                <a:solidFill>
                  <a:srgbClr val="FF0000"/>
                </a:solidFill>
                <a:latin typeface="黑体" panose="02010609060101010101" pitchFamily="49" charset="-122"/>
                <a:ea typeface="黑体" panose="02010609060101010101" pitchFamily="49" charset="-122"/>
              </a:rPr>
              <a:t>党团工作</a:t>
            </a:r>
            <a:r>
              <a:rPr lang="zh-CN" altLang="en-US" sz="3200" dirty="0">
                <a:solidFill>
                  <a:schemeClr val="tx1">
                    <a:lumMod val="75000"/>
                    <a:lumOff val="25000"/>
                  </a:schemeClr>
                </a:solidFill>
                <a:latin typeface="黑体" panose="02010609060101010101" pitchFamily="49" charset="-122"/>
                <a:ea typeface="黑体" panose="02010609060101010101" pitchFamily="49" charset="-122"/>
              </a:rPr>
              <a:t>、日常</a:t>
            </a:r>
            <a:r>
              <a:rPr lang="zh-CN" altLang="en-US" sz="3200" dirty="0">
                <a:solidFill>
                  <a:srgbClr val="FF0000"/>
                </a:solidFill>
                <a:latin typeface="黑体" panose="02010609060101010101" pitchFamily="49" charset="-122"/>
                <a:ea typeface="黑体" panose="02010609060101010101" pitchFamily="49" charset="-122"/>
              </a:rPr>
              <a:t>学生工作</a:t>
            </a:r>
            <a:r>
              <a:rPr lang="zh-CN" altLang="en-US" sz="3200" dirty="0">
                <a:solidFill>
                  <a:schemeClr val="tx1">
                    <a:lumMod val="75000"/>
                    <a:lumOff val="25000"/>
                  </a:schemeClr>
                </a:solidFill>
                <a:latin typeface="黑体" panose="02010609060101010101" pitchFamily="49" charset="-122"/>
                <a:ea typeface="黑体" panose="02010609060101010101" pitchFamily="49" charset="-122"/>
              </a:rPr>
              <a:t>等，取得了较好成效。今天我想和大家分享的是：把思想政治</a:t>
            </a:r>
            <a:r>
              <a:rPr lang="zh-CN" altLang="zh-CN" sz="3200" dirty="0">
                <a:solidFill>
                  <a:schemeClr val="tx1">
                    <a:lumMod val="75000"/>
                    <a:lumOff val="25000"/>
                  </a:schemeClr>
                </a:solidFill>
                <a:latin typeface="黑体" panose="02010609060101010101" pitchFamily="49" charset="-122"/>
                <a:ea typeface="黑体" panose="02010609060101010101" pitchFamily="49" charset="-122"/>
              </a:rPr>
              <a:t>教育</a:t>
            </a:r>
            <a:r>
              <a:rPr lang="zh-CN" altLang="en-US" sz="3200" dirty="0">
                <a:solidFill>
                  <a:srgbClr val="FF0000"/>
                </a:solidFill>
                <a:latin typeface="黑体" panose="02010609060101010101" pitchFamily="49" charset="-122"/>
                <a:ea typeface="黑体" panose="02010609060101010101" pitchFamily="49" charset="-122"/>
              </a:rPr>
              <a:t>融入专业教学</a:t>
            </a:r>
            <a:r>
              <a:rPr lang="zh-CN" altLang="en-US" sz="3200" dirty="0">
                <a:solidFill>
                  <a:schemeClr val="tx1">
                    <a:lumMod val="75000"/>
                    <a:lumOff val="25000"/>
                  </a:schemeClr>
                </a:solidFill>
                <a:latin typeface="黑体" panose="02010609060101010101" pitchFamily="49" charset="-122"/>
                <a:ea typeface="黑体" panose="02010609060101010101" pitchFamily="49" charset="-122"/>
              </a:rPr>
              <a:t>的</a:t>
            </a:r>
            <a:r>
              <a:rPr lang="zh-CN" altLang="en-US" sz="3200" dirty="0">
                <a:solidFill>
                  <a:srgbClr val="FF0000"/>
                </a:solidFill>
                <a:latin typeface="黑体" panose="02010609060101010101" pitchFamily="49" charset="-122"/>
                <a:ea typeface="黑体" panose="02010609060101010101" pitchFamily="49" charset="-122"/>
              </a:rPr>
              <a:t>可行性</a:t>
            </a:r>
            <a:r>
              <a:rPr lang="zh-CN" altLang="en-US" sz="3200" dirty="0">
                <a:solidFill>
                  <a:schemeClr val="tx1">
                    <a:lumMod val="75000"/>
                    <a:lumOff val="25000"/>
                  </a:schemeClr>
                </a:solidFill>
                <a:latin typeface="黑体" panose="02010609060101010101" pitchFamily="49" charset="-122"/>
                <a:ea typeface="黑体" panose="02010609060101010101" pitchFamily="49" charset="-122"/>
              </a:rPr>
              <a:t>和</a:t>
            </a:r>
            <a:r>
              <a:rPr lang="zh-CN" altLang="en-US" sz="3200" dirty="0">
                <a:solidFill>
                  <a:srgbClr val="FF0000"/>
                </a:solidFill>
                <a:latin typeface="黑体" panose="02010609060101010101" pitchFamily="49" charset="-122"/>
                <a:ea typeface="黑体" panose="02010609060101010101" pitchFamily="49" charset="-122"/>
              </a:rPr>
              <a:t>有效性</a:t>
            </a:r>
            <a:r>
              <a:rPr lang="zh-CN" altLang="en-US" sz="3200" dirty="0">
                <a:solidFill>
                  <a:schemeClr val="tx1">
                    <a:lumMod val="75000"/>
                    <a:lumOff val="25000"/>
                  </a:schemeClr>
                </a:solidFill>
                <a:latin typeface="黑体" panose="02010609060101010101" pitchFamily="49" charset="-122"/>
                <a:ea typeface="黑体" panose="02010609060101010101" pitchFamily="49" charset="-122"/>
              </a:rPr>
              <a:t>。</a:t>
            </a:r>
            <a:endParaRPr lang="zh-CN" altLang="en-US" sz="3200" dirty="0">
              <a:solidFill>
                <a:schemeClr val="tx1">
                  <a:lumMod val="75000"/>
                  <a:lumOff val="25000"/>
                </a:schemeClr>
              </a:solidFill>
              <a:latin typeface="黑体" panose="02010609060101010101" pitchFamily="49" charset="-122"/>
              <a:ea typeface="黑体" panose="02010609060101010101" pitchFamily="49" charset="-122"/>
            </a:endParaRPr>
          </a:p>
        </p:txBody>
      </p:sp>
      <p:sp>
        <p:nvSpPr>
          <p:cNvPr id="8" name="灯片编号占位符 7"/>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39552" y="620688"/>
            <a:ext cx="4906888" cy="2232248"/>
          </a:xfrm>
        </p:spPr>
        <p:txBody>
          <a:bodyPr>
            <a:normAutofit/>
          </a:bodyPr>
          <a:lstStyle/>
          <a:p>
            <a:pPr>
              <a:lnSpc>
                <a:spcPct val="150000"/>
              </a:lnSpc>
              <a:buNone/>
            </a:pPr>
            <a:r>
              <a:rPr lang="zh-CN" altLang="en-US" dirty="0"/>
              <a:t>         </a:t>
            </a:r>
            <a:r>
              <a:rPr lang="zh-CN" altLang="en-US" sz="2800" dirty="0">
                <a:latin typeface="+mj-ea"/>
                <a:ea typeface="+mj-ea"/>
              </a:rPr>
              <a:t>在学生时期的成长经历中，他们考取理想中的学校，获得学位，是</a:t>
            </a:r>
            <a:r>
              <a:rPr lang="zh-CN" altLang="en-US" sz="2800" dirty="0">
                <a:solidFill>
                  <a:srgbClr val="FF0000"/>
                </a:solidFill>
                <a:latin typeface="+mj-ea"/>
                <a:ea typeface="+mj-ea"/>
              </a:rPr>
              <a:t>靠自己的学业</a:t>
            </a:r>
            <a:endParaRPr lang="en-US" altLang="zh-CN" sz="2800" dirty="0">
              <a:latin typeface="+mj-ea"/>
              <a:ea typeface="+mj-ea"/>
            </a:endParaRPr>
          </a:p>
        </p:txBody>
      </p:sp>
      <p:sp>
        <p:nvSpPr>
          <p:cNvPr id="4" name="灯片编号占位符 3"/>
          <p:cNvSpPr>
            <a:spLocks noGrp="1"/>
          </p:cNvSpPr>
          <p:nvPr>
            <p:ph type="sldNum" sz="quarter" idx="12"/>
          </p:nvPr>
        </p:nvSpPr>
        <p:spPr/>
        <p:txBody>
          <a:bodyPr/>
          <a:lstStyle/>
          <a:p>
            <a:fld id="{E842BA98-F887-4B46-8C8A-C2307A61ADAB}" type="slidenum">
              <a:rPr lang="zh-CN" altLang="en-US" smtClean="0"/>
            </a:fld>
            <a:endParaRPr lang="zh-CN" altLang="en-US"/>
          </a:p>
        </p:txBody>
      </p:sp>
      <p:pic>
        <p:nvPicPr>
          <p:cNvPr id="1026" name="Picture 2"/>
          <p:cNvPicPr>
            <a:picLocks noChangeAspect="1" noChangeArrowheads="1"/>
          </p:cNvPicPr>
          <p:nvPr/>
        </p:nvPicPr>
        <p:blipFill>
          <a:blip r:embed="rId1" cstate="print"/>
          <a:srcRect/>
          <a:stretch>
            <a:fillRect/>
          </a:stretch>
        </p:blipFill>
        <p:spPr bwMode="auto">
          <a:xfrm>
            <a:off x="5652120" y="836712"/>
            <a:ext cx="2552700" cy="1714500"/>
          </a:xfrm>
          <a:prstGeom prst="rect">
            <a:avLst/>
          </a:prstGeom>
          <a:noFill/>
          <a:ln w="9525">
            <a:noFill/>
            <a:miter lim="800000"/>
            <a:headEnd/>
            <a:tailEnd/>
          </a:ln>
          <a:effectLst/>
        </p:spPr>
      </p:pic>
      <p:sp>
        <p:nvSpPr>
          <p:cNvPr id="6" name="矩形 5"/>
          <p:cNvSpPr/>
          <p:nvPr/>
        </p:nvSpPr>
        <p:spPr>
          <a:xfrm>
            <a:off x="899592" y="2636912"/>
            <a:ext cx="7488832" cy="1384995"/>
          </a:xfrm>
          <a:prstGeom prst="rect">
            <a:avLst/>
          </a:prstGeom>
        </p:spPr>
        <p:txBody>
          <a:bodyPr wrap="square">
            <a:spAutoFit/>
          </a:bodyPr>
          <a:lstStyle/>
          <a:p>
            <a:pPr>
              <a:lnSpc>
                <a:spcPct val="150000"/>
              </a:lnSpc>
              <a:buNone/>
            </a:pPr>
            <a:r>
              <a:rPr lang="zh-CN" altLang="en-US" sz="2800" dirty="0">
                <a:solidFill>
                  <a:srgbClr val="FF0000"/>
                </a:solidFill>
                <a:latin typeface="+mj-ea"/>
                <a:ea typeface="+mj-ea"/>
              </a:rPr>
              <a:t>成绩</a:t>
            </a:r>
            <a:r>
              <a:rPr lang="zh-CN" altLang="en-US" sz="2800" dirty="0">
                <a:latin typeface="+mj-ea"/>
                <a:ea typeface="+mj-ea"/>
              </a:rPr>
              <a:t>，并不需要融入国家和民族事业的发展中，他们还没有这方面的体验。</a:t>
            </a:r>
            <a:endParaRPr lang="en-US" altLang="zh-CN" sz="2800" dirty="0">
              <a:latin typeface="+mj-ea"/>
              <a:ea typeface="+mj-ea"/>
            </a:endParaRPr>
          </a:p>
        </p:txBody>
      </p:sp>
      <p:pic>
        <p:nvPicPr>
          <p:cNvPr id="1027" name="Picture 3" descr="D:\张智强文档\002-上海中医药大学\055-张智强讲稿\009-辅导员培训\fea39993099b4e3ba183b92c89be0a69_th.jpeg"/>
          <p:cNvPicPr>
            <a:picLocks noChangeAspect="1" noChangeArrowheads="1"/>
          </p:cNvPicPr>
          <p:nvPr/>
        </p:nvPicPr>
        <p:blipFill>
          <a:blip r:embed="rId2" cstate="print"/>
          <a:srcRect/>
          <a:stretch>
            <a:fillRect/>
          </a:stretch>
        </p:blipFill>
        <p:spPr bwMode="auto">
          <a:xfrm>
            <a:off x="827584" y="3933056"/>
            <a:ext cx="2296206" cy="2266578"/>
          </a:xfrm>
          <a:prstGeom prst="rect">
            <a:avLst/>
          </a:prstGeom>
          <a:noFill/>
        </p:spPr>
      </p:pic>
      <p:sp>
        <p:nvSpPr>
          <p:cNvPr id="9" name="矩形 8"/>
          <p:cNvSpPr/>
          <p:nvPr/>
        </p:nvSpPr>
        <p:spPr>
          <a:xfrm>
            <a:off x="3419872" y="4005064"/>
            <a:ext cx="4896544" cy="2031325"/>
          </a:xfrm>
          <a:prstGeom prst="rect">
            <a:avLst/>
          </a:prstGeom>
        </p:spPr>
        <p:txBody>
          <a:bodyPr wrap="square">
            <a:spAutoFit/>
          </a:bodyPr>
          <a:lstStyle/>
          <a:p>
            <a:pPr>
              <a:lnSpc>
                <a:spcPct val="150000"/>
              </a:lnSpc>
            </a:pPr>
            <a:r>
              <a:rPr lang="zh-CN" altLang="en-US" sz="2800" dirty="0"/>
              <a:t>       </a:t>
            </a:r>
            <a:r>
              <a:rPr lang="zh-CN" altLang="en-US" sz="2800" dirty="0">
                <a:latin typeface="+mj-ea"/>
                <a:ea typeface="+mj-ea"/>
              </a:rPr>
              <a:t>但学生走上社会后，个人的成长是在</a:t>
            </a:r>
            <a:r>
              <a:rPr lang="zh-CN" altLang="en-US" sz="2800" dirty="0">
                <a:solidFill>
                  <a:srgbClr val="FF0000"/>
                </a:solidFill>
                <a:latin typeface="+mj-ea"/>
                <a:ea typeface="+mj-ea"/>
              </a:rPr>
              <a:t>为团队和社会做出的贡献</a:t>
            </a:r>
            <a:r>
              <a:rPr lang="zh-CN" altLang="en-US" sz="2800" dirty="0">
                <a:latin typeface="+mj-ea"/>
                <a:ea typeface="+mj-ea"/>
              </a:rPr>
              <a:t>的基础上实现的。</a:t>
            </a:r>
            <a:endParaRPr lang="zh-CN" altLang="en-US" sz="2800" dirty="0">
              <a:latin typeface="+mj-ea"/>
              <a:ea typeface="+mj-ea"/>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E842BA98-F887-4B46-8C8A-C2307A61ADAB}" type="slidenum">
              <a:rPr lang="zh-CN" altLang="en-US" smtClean="0"/>
            </a:fld>
            <a:endParaRPr lang="zh-CN" altLang="en-US"/>
          </a:p>
        </p:txBody>
      </p:sp>
      <p:sp>
        <p:nvSpPr>
          <p:cNvPr id="3074" name="Oval 2"/>
          <p:cNvSpPr>
            <a:spLocks noChangeArrowheads="1"/>
          </p:cNvSpPr>
          <p:nvPr/>
        </p:nvSpPr>
        <p:spPr bwMode="auto">
          <a:xfrm>
            <a:off x="4283968" y="1124744"/>
            <a:ext cx="1728192" cy="1747515"/>
          </a:xfrm>
          <a:prstGeom prst="ellipse">
            <a:avLst/>
          </a:prstGeom>
          <a:solidFill>
            <a:schemeClr val="accent1">
              <a:lumMod val="40000"/>
              <a:lumOff val="60000"/>
            </a:schemeClr>
          </a:solidFill>
          <a:ln w="38100">
            <a:solidFill>
              <a:srgbClr val="F2F2F2"/>
            </a:solidFill>
            <a:round/>
          </a:ln>
          <a:effectLst>
            <a:outerShdw dist="28398" dir="3806097" algn="ctr" rotWithShape="0">
              <a:srgbClr val="205867">
                <a:alpha val="50000"/>
              </a:srgbClr>
            </a:outerShdw>
          </a:effectLst>
        </p:spPr>
        <p:txBody>
          <a:bodyPr vert="horz" wrap="square" lIns="91440" tIns="45720" rIns="91440" bIns="45720" numCol="1" anchor="t" anchorCtr="0" compatLnSpc="1"/>
          <a:lstStyle/>
          <a:p>
            <a:pPr marR="0" indent="0" algn="just" fontAlgn="base">
              <a:spcBef>
                <a:spcPct val="0"/>
              </a:spcBef>
              <a:spcAft>
                <a:spcPct val="0"/>
              </a:spcAft>
              <a:buClrTx/>
              <a:buSzTx/>
              <a:buFontTx/>
              <a:buNone/>
            </a:pPr>
            <a:endParaRPr lang="en-US" altLang="zh-CN" b="1" dirty="0"/>
          </a:p>
          <a:p>
            <a:pPr marR="0" indent="0" algn="just" fontAlgn="base">
              <a:spcBef>
                <a:spcPct val="0"/>
              </a:spcBef>
              <a:spcAft>
                <a:spcPct val="0"/>
              </a:spcAft>
              <a:buClrTx/>
              <a:buSzTx/>
              <a:buFontTx/>
              <a:buNone/>
            </a:pPr>
            <a:r>
              <a:rPr lang="zh-CN" altLang="en-US" b="1" dirty="0"/>
              <a:t>发展 合作</a:t>
            </a:r>
            <a:endParaRPr lang="en-US" altLang="zh-CN" b="1" dirty="0"/>
          </a:p>
          <a:p>
            <a:pPr marR="0" indent="0" algn="just" fontAlgn="base">
              <a:spcBef>
                <a:spcPct val="0"/>
              </a:spcBef>
              <a:spcAft>
                <a:spcPct val="0"/>
              </a:spcAft>
              <a:buClrTx/>
              <a:buSzTx/>
              <a:buFontTx/>
              <a:buNone/>
            </a:pPr>
            <a:r>
              <a:rPr lang="zh-CN" altLang="en-US" b="1" dirty="0"/>
              <a:t>爱民 守法</a:t>
            </a:r>
            <a:endParaRPr lang="en-US" altLang="zh-CN" b="1" dirty="0"/>
          </a:p>
          <a:p>
            <a:pPr marL="0" marR="0" lvl="0" indent="0" algn="just" defTabSz="914400" rtl="0" eaLnBrk="1" fontAlgn="base" latinLnBrk="0" hangingPunct="1">
              <a:spcBef>
                <a:spcPct val="0"/>
              </a:spcBef>
              <a:spcAft>
                <a:spcPct val="0"/>
              </a:spcAft>
              <a:buClrTx/>
              <a:buSzTx/>
              <a:buFontTx/>
              <a:buNone/>
            </a:pPr>
            <a:endParaRPr kumimoji="0" lang="en-US" altLang="zh-CN"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0" algn="just" defTabSz="914400" rtl="0" eaLnBrk="1" fontAlgn="base" latinLnBrk="0" hangingPunct="1">
              <a:spcBef>
                <a:spcPct val="0"/>
              </a:spcBef>
              <a:spcAft>
                <a:spcPct val="0"/>
              </a:spcAft>
              <a:buClrTx/>
              <a:buSzTx/>
              <a:buFontTx/>
              <a:buNone/>
            </a:pPr>
            <a:r>
              <a:rPr lang="en-US" altLang="zh-CN" dirty="0">
                <a:latin typeface="Arial" panose="020B0604020202020204" pitchFamily="34" charset="0"/>
                <a:ea typeface="宋体" panose="02010600030101010101" pitchFamily="2" charset="-122"/>
                <a:cs typeface="宋体" panose="02010600030101010101" pitchFamily="2" charset="-122"/>
              </a:rPr>
              <a:t> </a:t>
            </a:r>
            <a:endParaRPr kumimoji="0" lang="en-US" altLang="zh-CN"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0" algn="just" defTabSz="914400" rtl="0" eaLnBrk="1" fontAlgn="base" latinLnBrk="0" hangingPunct="1">
              <a:lnSpc>
                <a:spcPct val="100000"/>
              </a:lnSpc>
              <a:spcBef>
                <a:spcPct val="0"/>
              </a:spcBef>
              <a:spcAft>
                <a:spcPct val="0"/>
              </a:spcAft>
              <a:buClrTx/>
              <a:buSzTx/>
              <a:buFontTx/>
              <a:buNone/>
            </a:pPr>
            <a:r>
              <a:rPr kumimoji="0" lang="zh-CN" altLang="en-US" sz="1800" b="0" i="0" u="none" strike="noStrike" cap="none" normalizeH="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  </a:t>
            </a:r>
            <a:endParaRPr kumimoji="0" lang="zh-CN"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3075" name="Oval 3"/>
          <p:cNvSpPr>
            <a:spLocks noChangeArrowheads="1"/>
          </p:cNvSpPr>
          <p:nvPr/>
        </p:nvSpPr>
        <p:spPr bwMode="auto">
          <a:xfrm>
            <a:off x="2555776" y="3501008"/>
            <a:ext cx="1800200" cy="1728192"/>
          </a:xfrm>
          <a:prstGeom prst="ellipse">
            <a:avLst/>
          </a:prstGeom>
          <a:solidFill>
            <a:schemeClr val="accent1">
              <a:lumMod val="40000"/>
              <a:lumOff val="60000"/>
            </a:schemeClr>
          </a:solidFill>
          <a:ln w="38100">
            <a:solidFill>
              <a:srgbClr val="F2F2F2"/>
            </a:solidFill>
            <a:round/>
          </a:ln>
          <a:effectLst>
            <a:outerShdw dist="28398" dir="3806097" algn="ctr" rotWithShape="0">
              <a:srgbClr val="205867">
                <a:alpha val="50000"/>
              </a:srgbClr>
            </a:outerShdw>
          </a:effectLst>
        </p:spPr>
        <p:txBody>
          <a:bodyPr vert="horz" wrap="square" lIns="91440" tIns="45720" rIns="91440" bIns="45720" numCol="1" anchor="t" anchorCtr="0" compatLnSpc="1"/>
          <a:lstStyle/>
          <a:p>
            <a:pPr lvl="0" algn="just" fontAlgn="base">
              <a:spcBef>
                <a:spcPct val="0"/>
              </a:spcBef>
              <a:spcAft>
                <a:spcPct val="0"/>
              </a:spcAft>
            </a:pPr>
            <a:endParaRPr lang="en-US" altLang="zh-CN" dirty="0"/>
          </a:p>
          <a:p>
            <a:pPr lvl="0" algn="just" fontAlgn="base">
              <a:spcBef>
                <a:spcPct val="0"/>
              </a:spcBef>
              <a:spcAft>
                <a:spcPct val="0"/>
              </a:spcAft>
            </a:pPr>
            <a:r>
              <a:rPr lang="zh-CN" altLang="zh-CN" b="1" dirty="0"/>
              <a:t>爱国</a:t>
            </a:r>
            <a:r>
              <a:rPr lang="en-US" altLang="zh-CN" b="1" dirty="0"/>
              <a:t> </a:t>
            </a:r>
            <a:r>
              <a:rPr lang="zh-CN" altLang="zh-CN" b="1" dirty="0"/>
              <a:t>敬业诚信</a:t>
            </a:r>
            <a:r>
              <a:rPr lang="en-US" altLang="zh-CN" b="1" dirty="0"/>
              <a:t>  </a:t>
            </a:r>
            <a:r>
              <a:rPr lang="zh-CN" altLang="zh-CN" b="1" dirty="0"/>
              <a:t>友善</a:t>
            </a:r>
            <a:endParaRPr lang="zh-CN" altLang="en-US" b="1" dirty="0"/>
          </a:p>
        </p:txBody>
      </p:sp>
      <p:sp>
        <p:nvSpPr>
          <p:cNvPr id="3076" name="Oval 4"/>
          <p:cNvSpPr>
            <a:spLocks noChangeArrowheads="1"/>
          </p:cNvSpPr>
          <p:nvPr/>
        </p:nvSpPr>
        <p:spPr bwMode="auto">
          <a:xfrm>
            <a:off x="6084168" y="3573016"/>
            <a:ext cx="1728192" cy="1656184"/>
          </a:xfrm>
          <a:prstGeom prst="ellipse">
            <a:avLst/>
          </a:prstGeom>
          <a:solidFill>
            <a:schemeClr val="accent1">
              <a:lumMod val="40000"/>
              <a:lumOff val="60000"/>
            </a:schemeClr>
          </a:solidFill>
          <a:ln w="38100">
            <a:solidFill>
              <a:srgbClr val="F2F2F2"/>
            </a:solidFill>
            <a:round/>
          </a:ln>
          <a:effectLst>
            <a:outerShdw dist="28398" dir="3806097" algn="ctr" rotWithShape="0">
              <a:srgbClr val="205867">
                <a:alpha val="50000"/>
              </a:srgbClr>
            </a:outerShdw>
          </a:effectLst>
        </p:spPr>
        <p:txBody>
          <a:bodyPr vert="horz" wrap="square" lIns="91440" tIns="45720" rIns="91440" bIns="45720" numCol="1" anchor="t" anchorCtr="0" compatLnSpc="1"/>
          <a:lstStyle/>
          <a:p>
            <a:pPr algn="just" fontAlgn="base">
              <a:spcBef>
                <a:spcPct val="0"/>
              </a:spcBef>
              <a:spcAft>
                <a:spcPct val="0"/>
              </a:spcAft>
            </a:pPr>
            <a:endParaRPr lang="en-US" altLang="zh-CN" dirty="0"/>
          </a:p>
          <a:p>
            <a:pPr algn="just" fontAlgn="base">
              <a:spcBef>
                <a:spcPct val="0"/>
              </a:spcBef>
              <a:spcAft>
                <a:spcPct val="0"/>
              </a:spcAft>
            </a:pPr>
            <a:r>
              <a:rPr lang="zh-CN" altLang="en-US" b="1" dirty="0"/>
              <a:t>自由 </a:t>
            </a:r>
            <a:r>
              <a:rPr lang="zh-CN" altLang="zh-CN" b="1" dirty="0"/>
              <a:t>平等公正</a:t>
            </a:r>
            <a:r>
              <a:rPr lang="en-US" altLang="zh-CN" b="1" dirty="0"/>
              <a:t>  </a:t>
            </a:r>
            <a:r>
              <a:rPr lang="zh-CN" altLang="zh-CN" b="1" dirty="0"/>
              <a:t>法治</a:t>
            </a:r>
            <a:endParaRPr lang="en-US" altLang="zh-CN" b="1" dirty="0"/>
          </a:p>
        </p:txBody>
      </p:sp>
      <p:sp>
        <p:nvSpPr>
          <p:cNvPr id="3077" name="Arc 5"/>
          <p:cNvSpPr/>
          <p:nvPr/>
        </p:nvSpPr>
        <p:spPr bwMode="auto">
          <a:xfrm rot="16907201">
            <a:off x="3634098" y="2864553"/>
            <a:ext cx="1009650" cy="669925"/>
          </a:xfrm>
          <a:custGeom>
            <a:avLst/>
            <a:gdLst>
              <a:gd name="G0" fmla="+- 0 0 0"/>
              <a:gd name="G1" fmla="+- 21384 0 0"/>
              <a:gd name="G2" fmla="+- 21600 0 0"/>
              <a:gd name="T0" fmla="*/ 3050 w 21595"/>
              <a:gd name="T1" fmla="*/ 0 h 21384"/>
              <a:gd name="T2" fmla="*/ 21595 w 21595"/>
              <a:gd name="T3" fmla="*/ 20917 h 21384"/>
              <a:gd name="T4" fmla="*/ 0 w 21595"/>
              <a:gd name="T5" fmla="*/ 21384 h 21384"/>
            </a:gdLst>
            <a:ahLst/>
            <a:cxnLst>
              <a:cxn ang="0">
                <a:pos x="T0" y="T1"/>
              </a:cxn>
              <a:cxn ang="0">
                <a:pos x="T2" y="T3"/>
              </a:cxn>
              <a:cxn ang="0">
                <a:pos x="T4" y="T5"/>
              </a:cxn>
            </a:cxnLst>
            <a:rect l="0" t="0" r="r" b="b"/>
            <a:pathLst>
              <a:path w="21595" h="21384" fill="none" extrusionOk="0">
                <a:moveTo>
                  <a:pt x="3049" y="0"/>
                </a:moveTo>
                <a:cubicBezTo>
                  <a:pt x="13518" y="1493"/>
                  <a:pt x="21366" y="10345"/>
                  <a:pt x="21594" y="20917"/>
                </a:cubicBezTo>
              </a:path>
              <a:path w="21595" h="21384" stroke="0" extrusionOk="0">
                <a:moveTo>
                  <a:pt x="3049" y="0"/>
                </a:moveTo>
                <a:cubicBezTo>
                  <a:pt x="13518" y="1493"/>
                  <a:pt x="21366" y="10345"/>
                  <a:pt x="21594" y="20917"/>
                </a:cubicBezTo>
                <a:lnTo>
                  <a:pt x="0" y="21384"/>
                </a:lnTo>
                <a:close/>
              </a:path>
            </a:pathLst>
          </a:custGeom>
          <a:noFill/>
          <a:ln w="9525">
            <a:solidFill>
              <a:srgbClr val="000000"/>
            </a:solidFill>
            <a:round/>
            <a:tailEnd type="triangle" w="med" len="med"/>
          </a:ln>
        </p:spPr>
        <p:txBody>
          <a:bodyPr vert="horz" wrap="square" lIns="91440" tIns="45720" rIns="91440" bIns="45720" numCol="1" anchor="t" anchorCtr="0" compatLnSpc="1"/>
          <a:lstStyle/>
          <a:p>
            <a:endParaRPr lang="zh-CN" altLang="en-US"/>
          </a:p>
        </p:txBody>
      </p:sp>
      <p:sp>
        <p:nvSpPr>
          <p:cNvPr id="3078" name="Arc 6"/>
          <p:cNvSpPr/>
          <p:nvPr/>
        </p:nvSpPr>
        <p:spPr bwMode="auto">
          <a:xfrm rot="6167411">
            <a:off x="3862457" y="2934218"/>
            <a:ext cx="996950" cy="669925"/>
          </a:xfrm>
          <a:custGeom>
            <a:avLst/>
            <a:gdLst>
              <a:gd name="G0" fmla="+- 0 0 0"/>
              <a:gd name="G1" fmla="+- 21384 0 0"/>
              <a:gd name="G2" fmla="+- 21600 0 0"/>
              <a:gd name="T0" fmla="*/ 3050 w 21327"/>
              <a:gd name="T1" fmla="*/ 0 h 21384"/>
              <a:gd name="T2" fmla="*/ 21327 w 21327"/>
              <a:gd name="T3" fmla="*/ 17961 h 21384"/>
              <a:gd name="T4" fmla="*/ 0 w 21327"/>
              <a:gd name="T5" fmla="*/ 21384 h 21384"/>
            </a:gdLst>
            <a:ahLst/>
            <a:cxnLst>
              <a:cxn ang="0">
                <a:pos x="T0" y="T1"/>
              </a:cxn>
              <a:cxn ang="0">
                <a:pos x="T2" y="T3"/>
              </a:cxn>
              <a:cxn ang="0">
                <a:pos x="T4" y="T5"/>
              </a:cxn>
            </a:cxnLst>
            <a:rect l="0" t="0" r="r" b="b"/>
            <a:pathLst>
              <a:path w="21327" h="21384" fill="none" extrusionOk="0">
                <a:moveTo>
                  <a:pt x="3049" y="0"/>
                </a:moveTo>
                <a:cubicBezTo>
                  <a:pt x="12419" y="1336"/>
                  <a:pt x="19827" y="8616"/>
                  <a:pt x="21327" y="17960"/>
                </a:cubicBezTo>
              </a:path>
              <a:path w="21327" h="21384" stroke="0" extrusionOk="0">
                <a:moveTo>
                  <a:pt x="3049" y="0"/>
                </a:moveTo>
                <a:cubicBezTo>
                  <a:pt x="12419" y="1336"/>
                  <a:pt x="19827" y="8616"/>
                  <a:pt x="21327" y="17960"/>
                </a:cubicBezTo>
                <a:lnTo>
                  <a:pt x="0" y="21384"/>
                </a:lnTo>
                <a:close/>
              </a:path>
            </a:pathLst>
          </a:custGeom>
          <a:noFill/>
          <a:ln w="9525">
            <a:solidFill>
              <a:srgbClr val="000000"/>
            </a:solidFill>
            <a:round/>
            <a:tailEnd type="triangle" w="med" len="med"/>
          </a:ln>
        </p:spPr>
        <p:txBody>
          <a:bodyPr vert="horz" wrap="square" lIns="91440" tIns="45720" rIns="91440" bIns="45720" numCol="1" anchor="t" anchorCtr="0" compatLnSpc="1"/>
          <a:lstStyle/>
          <a:p>
            <a:endParaRPr lang="zh-CN" altLang="en-US"/>
          </a:p>
        </p:txBody>
      </p:sp>
      <p:sp>
        <p:nvSpPr>
          <p:cNvPr id="3079" name="Arc 7"/>
          <p:cNvSpPr/>
          <p:nvPr/>
        </p:nvSpPr>
        <p:spPr bwMode="auto">
          <a:xfrm rot="1061183">
            <a:off x="5869999" y="2814938"/>
            <a:ext cx="792778" cy="609596"/>
          </a:xfrm>
          <a:custGeom>
            <a:avLst/>
            <a:gdLst>
              <a:gd name="G0" fmla="+- 0 0 0"/>
              <a:gd name="G1" fmla="+- 21595 0 0"/>
              <a:gd name="G2" fmla="+- 21600 0 0"/>
              <a:gd name="T0" fmla="*/ 485 w 21595"/>
              <a:gd name="T1" fmla="*/ 0 h 21595"/>
              <a:gd name="T2" fmla="*/ 21595 w 21595"/>
              <a:gd name="T3" fmla="*/ 21128 h 21595"/>
              <a:gd name="T4" fmla="*/ 0 w 21595"/>
              <a:gd name="T5" fmla="*/ 21595 h 21595"/>
            </a:gdLst>
            <a:ahLst/>
            <a:cxnLst>
              <a:cxn ang="0">
                <a:pos x="T0" y="T1"/>
              </a:cxn>
              <a:cxn ang="0">
                <a:pos x="T2" y="T3"/>
              </a:cxn>
              <a:cxn ang="0">
                <a:pos x="T4" y="T5"/>
              </a:cxn>
            </a:cxnLst>
            <a:rect l="0" t="0" r="r" b="b"/>
            <a:pathLst>
              <a:path w="21595" h="21595" fill="none" extrusionOk="0">
                <a:moveTo>
                  <a:pt x="484" y="0"/>
                </a:moveTo>
                <a:cubicBezTo>
                  <a:pt x="12041" y="259"/>
                  <a:pt x="21345" y="9571"/>
                  <a:pt x="21594" y="21128"/>
                </a:cubicBezTo>
              </a:path>
              <a:path w="21595" h="21595" stroke="0" extrusionOk="0">
                <a:moveTo>
                  <a:pt x="484" y="0"/>
                </a:moveTo>
                <a:cubicBezTo>
                  <a:pt x="12041" y="259"/>
                  <a:pt x="21345" y="9571"/>
                  <a:pt x="21594" y="21128"/>
                </a:cubicBezTo>
                <a:lnTo>
                  <a:pt x="0" y="21595"/>
                </a:lnTo>
                <a:close/>
              </a:path>
            </a:pathLst>
          </a:custGeom>
          <a:noFill/>
          <a:ln w="9525">
            <a:solidFill>
              <a:srgbClr val="000000"/>
            </a:solidFill>
            <a:round/>
            <a:tailEnd type="triangle" w="med" len="med"/>
          </a:ln>
        </p:spPr>
        <p:txBody>
          <a:bodyPr vert="horz" wrap="square" lIns="91440" tIns="45720" rIns="91440" bIns="45720" numCol="1" anchor="t" anchorCtr="0" compatLnSpc="1"/>
          <a:lstStyle/>
          <a:p>
            <a:endParaRPr lang="zh-CN" altLang="en-US"/>
          </a:p>
        </p:txBody>
      </p:sp>
      <p:sp>
        <p:nvSpPr>
          <p:cNvPr id="3080" name="Arc 8"/>
          <p:cNvSpPr/>
          <p:nvPr/>
        </p:nvSpPr>
        <p:spPr bwMode="auto">
          <a:xfrm rot="11738969">
            <a:off x="5645869" y="2950077"/>
            <a:ext cx="802378" cy="597806"/>
          </a:xfrm>
          <a:custGeom>
            <a:avLst/>
            <a:gdLst>
              <a:gd name="G0" fmla="+- 0 0 0"/>
              <a:gd name="G1" fmla="+- 21384 0 0"/>
              <a:gd name="G2" fmla="+- 21600 0 0"/>
              <a:gd name="T0" fmla="*/ 3050 w 21595"/>
              <a:gd name="T1" fmla="*/ 0 h 21384"/>
              <a:gd name="T2" fmla="*/ 21595 w 21595"/>
              <a:gd name="T3" fmla="*/ 20917 h 21384"/>
              <a:gd name="T4" fmla="*/ 0 w 21595"/>
              <a:gd name="T5" fmla="*/ 21384 h 21384"/>
            </a:gdLst>
            <a:ahLst/>
            <a:cxnLst>
              <a:cxn ang="0">
                <a:pos x="T0" y="T1"/>
              </a:cxn>
              <a:cxn ang="0">
                <a:pos x="T2" y="T3"/>
              </a:cxn>
              <a:cxn ang="0">
                <a:pos x="T4" y="T5"/>
              </a:cxn>
            </a:cxnLst>
            <a:rect l="0" t="0" r="r" b="b"/>
            <a:pathLst>
              <a:path w="21595" h="21384" fill="none" extrusionOk="0">
                <a:moveTo>
                  <a:pt x="3049" y="0"/>
                </a:moveTo>
                <a:cubicBezTo>
                  <a:pt x="13518" y="1493"/>
                  <a:pt x="21366" y="10345"/>
                  <a:pt x="21594" y="20917"/>
                </a:cubicBezTo>
              </a:path>
              <a:path w="21595" h="21384" stroke="0" extrusionOk="0">
                <a:moveTo>
                  <a:pt x="3049" y="0"/>
                </a:moveTo>
                <a:cubicBezTo>
                  <a:pt x="13518" y="1493"/>
                  <a:pt x="21366" y="10345"/>
                  <a:pt x="21594" y="20917"/>
                </a:cubicBezTo>
                <a:lnTo>
                  <a:pt x="0" y="21384"/>
                </a:lnTo>
                <a:close/>
              </a:path>
            </a:pathLst>
          </a:custGeom>
          <a:noFill/>
          <a:ln w="9525">
            <a:solidFill>
              <a:srgbClr val="000000"/>
            </a:solidFill>
            <a:round/>
            <a:tailEnd type="triangle" w="med" len="med"/>
          </a:ln>
        </p:spPr>
        <p:txBody>
          <a:bodyPr vert="horz" wrap="square" lIns="91440" tIns="45720" rIns="91440" bIns="45720" numCol="1" anchor="t" anchorCtr="0" compatLnSpc="1"/>
          <a:lstStyle/>
          <a:p>
            <a:endParaRPr lang="zh-CN" altLang="en-US"/>
          </a:p>
        </p:txBody>
      </p:sp>
      <p:sp>
        <p:nvSpPr>
          <p:cNvPr id="3081" name="Arc 9"/>
          <p:cNvSpPr/>
          <p:nvPr/>
        </p:nvSpPr>
        <p:spPr bwMode="auto">
          <a:xfrm rot="-1680594">
            <a:off x="4666366" y="3935752"/>
            <a:ext cx="1100138" cy="676275"/>
          </a:xfrm>
          <a:custGeom>
            <a:avLst/>
            <a:gdLst>
              <a:gd name="G0" fmla="+- 1938 0 0"/>
              <a:gd name="G1" fmla="+- 21600 0 0"/>
              <a:gd name="G2" fmla="+- 21600 0 0"/>
              <a:gd name="T0" fmla="*/ 0 w 23533"/>
              <a:gd name="T1" fmla="*/ 87 h 21600"/>
              <a:gd name="T2" fmla="*/ 23533 w 23533"/>
              <a:gd name="T3" fmla="*/ 21133 h 21600"/>
              <a:gd name="T4" fmla="*/ 1938 w 23533"/>
              <a:gd name="T5" fmla="*/ 21600 h 21600"/>
            </a:gdLst>
            <a:ahLst/>
            <a:cxnLst>
              <a:cxn ang="0">
                <a:pos x="T0" y="T1"/>
              </a:cxn>
              <a:cxn ang="0">
                <a:pos x="T2" y="T3"/>
              </a:cxn>
              <a:cxn ang="0">
                <a:pos x="T4" y="T5"/>
              </a:cxn>
            </a:cxnLst>
            <a:rect l="0" t="0" r="r" b="b"/>
            <a:pathLst>
              <a:path w="23533" h="21600" fill="none" extrusionOk="0">
                <a:moveTo>
                  <a:pt x="0" y="87"/>
                </a:moveTo>
                <a:cubicBezTo>
                  <a:pt x="644" y="29"/>
                  <a:pt x="1291" y="-1"/>
                  <a:pt x="1938" y="0"/>
                </a:cubicBezTo>
                <a:cubicBezTo>
                  <a:pt x="13685" y="0"/>
                  <a:pt x="23278" y="9388"/>
                  <a:pt x="23532" y="21133"/>
                </a:cubicBezTo>
              </a:path>
              <a:path w="23533" h="21600" stroke="0" extrusionOk="0">
                <a:moveTo>
                  <a:pt x="0" y="87"/>
                </a:moveTo>
                <a:cubicBezTo>
                  <a:pt x="644" y="29"/>
                  <a:pt x="1291" y="-1"/>
                  <a:pt x="1938" y="0"/>
                </a:cubicBezTo>
                <a:cubicBezTo>
                  <a:pt x="13685" y="0"/>
                  <a:pt x="23278" y="9388"/>
                  <a:pt x="23532" y="21133"/>
                </a:cubicBezTo>
                <a:lnTo>
                  <a:pt x="1938" y="21600"/>
                </a:lnTo>
                <a:close/>
              </a:path>
            </a:pathLst>
          </a:custGeom>
          <a:noFill/>
          <a:ln w="9525">
            <a:solidFill>
              <a:srgbClr val="000000"/>
            </a:solidFill>
            <a:round/>
            <a:tailEnd type="triangle" w="med" len="med"/>
          </a:ln>
        </p:spPr>
        <p:txBody>
          <a:bodyPr vert="horz" wrap="square" lIns="91440" tIns="45720" rIns="91440" bIns="45720" numCol="1" anchor="t" anchorCtr="0" compatLnSpc="1"/>
          <a:lstStyle/>
          <a:p>
            <a:endParaRPr lang="zh-CN" altLang="en-US"/>
          </a:p>
        </p:txBody>
      </p:sp>
      <p:sp>
        <p:nvSpPr>
          <p:cNvPr id="3082" name="Arc 10"/>
          <p:cNvSpPr/>
          <p:nvPr/>
        </p:nvSpPr>
        <p:spPr bwMode="auto">
          <a:xfrm rot="8815803">
            <a:off x="4746737" y="4153743"/>
            <a:ext cx="1009650" cy="676275"/>
          </a:xfrm>
          <a:custGeom>
            <a:avLst/>
            <a:gdLst>
              <a:gd name="G0" fmla="+- 0 0 0"/>
              <a:gd name="G1" fmla="+- 21585 0 0"/>
              <a:gd name="G2" fmla="+- 21600 0 0"/>
              <a:gd name="T0" fmla="*/ 796 w 21595"/>
              <a:gd name="T1" fmla="*/ 0 h 21585"/>
              <a:gd name="T2" fmla="*/ 21595 w 21595"/>
              <a:gd name="T3" fmla="*/ 21118 h 21585"/>
              <a:gd name="T4" fmla="*/ 0 w 21595"/>
              <a:gd name="T5" fmla="*/ 21585 h 21585"/>
            </a:gdLst>
            <a:ahLst/>
            <a:cxnLst>
              <a:cxn ang="0">
                <a:pos x="T0" y="T1"/>
              </a:cxn>
              <a:cxn ang="0">
                <a:pos x="T2" y="T3"/>
              </a:cxn>
              <a:cxn ang="0">
                <a:pos x="T4" y="T5"/>
              </a:cxn>
            </a:cxnLst>
            <a:rect l="0" t="0" r="r" b="b"/>
            <a:pathLst>
              <a:path w="21595" h="21585" fill="none" extrusionOk="0">
                <a:moveTo>
                  <a:pt x="796" y="-1"/>
                </a:moveTo>
                <a:cubicBezTo>
                  <a:pt x="12227" y="421"/>
                  <a:pt x="21347" y="9681"/>
                  <a:pt x="21594" y="21118"/>
                </a:cubicBezTo>
              </a:path>
              <a:path w="21595" h="21585" stroke="0" extrusionOk="0">
                <a:moveTo>
                  <a:pt x="796" y="-1"/>
                </a:moveTo>
                <a:cubicBezTo>
                  <a:pt x="12227" y="421"/>
                  <a:pt x="21347" y="9681"/>
                  <a:pt x="21594" y="21118"/>
                </a:cubicBezTo>
                <a:lnTo>
                  <a:pt x="0" y="21585"/>
                </a:lnTo>
                <a:close/>
              </a:path>
            </a:pathLst>
          </a:custGeom>
          <a:noFill/>
          <a:ln w="9525">
            <a:solidFill>
              <a:srgbClr val="000000"/>
            </a:solidFill>
            <a:round/>
            <a:tailEnd type="triangle" w="med" len="med"/>
          </a:ln>
        </p:spPr>
        <p:txBody>
          <a:bodyPr vert="horz" wrap="square" lIns="91440" tIns="45720" rIns="91440" bIns="45720" numCol="1" anchor="t" anchorCtr="0" compatLnSpc="1"/>
          <a:lstStyle/>
          <a:p>
            <a:endParaRPr lang="zh-CN" altLang="en-US"/>
          </a:p>
        </p:txBody>
      </p:sp>
      <p:sp>
        <p:nvSpPr>
          <p:cNvPr id="14" name="矩形 13"/>
          <p:cNvSpPr/>
          <p:nvPr/>
        </p:nvSpPr>
        <p:spPr>
          <a:xfrm>
            <a:off x="4572000" y="3356992"/>
            <a:ext cx="1584176" cy="461665"/>
          </a:xfrm>
          <a:prstGeom prst="rect">
            <a:avLst/>
          </a:prstGeom>
        </p:spPr>
        <p:txBody>
          <a:bodyPr wrap="square">
            <a:spAutoFit/>
          </a:bodyPr>
          <a:lstStyle/>
          <a:p>
            <a:r>
              <a:rPr lang="zh-CN" altLang="en-US" sz="2400" b="1" dirty="0">
                <a:latin typeface="+mj-ea"/>
                <a:ea typeface="+mj-ea"/>
              </a:rPr>
              <a:t>社会进步</a:t>
            </a:r>
            <a:endParaRPr lang="zh-CN" altLang="en-US" sz="2400" dirty="0">
              <a:latin typeface="+mj-ea"/>
              <a:ea typeface="+mj-ea"/>
            </a:endParaRPr>
          </a:p>
        </p:txBody>
      </p:sp>
      <p:sp>
        <p:nvSpPr>
          <p:cNvPr id="15" name="矩形 14"/>
          <p:cNvSpPr/>
          <p:nvPr/>
        </p:nvSpPr>
        <p:spPr>
          <a:xfrm>
            <a:off x="6163144" y="5517232"/>
            <a:ext cx="1731564" cy="461665"/>
          </a:xfrm>
          <a:prstGeom prst="rect">
            <a:avLst/>
          </a:prstGeom>
        </p:spPr>
        <p:txBody>
          <a:bodyPr wrap="none">
            <a:spAutoFit/>
          </a:bodyPr>
          <a:lstStyle/>
          <a:p>
            <a:r>
              <a:rPr lang="zh-CN" altLang="zh-CN" sz="2400" b="1" dirty="0"/>
              <a:t>社会价值观</a:t>
            </a:r>
            <a:endParaRPr lang="zh-CN" altLang="en-US" sz="2400" dirty="0"/>
          </a:p>
        </p:txBody>
      </p:sp>
      <p:sp>
        <p:nvSpPr>
          <p:cNvPr id="16" name="矩形 15"/>
          <p:cNvSpPr/>
          <p:nvPr/>
        </p:nvSpPr>
        <p:spPr>
          <a:xfrm>
            <a:off x="2653012" y="5517232"/>
            <a:ext cx="1731564" cy="461665"/>
          </a:xfrm>
          <a:prstGeom prst="rect">
            <a:avLst/>
          </a:prstGeom>
        </p:spPr>
        <p:txBody>
          <a:bodyPr wrap="none">
            <a:spAutoFit/>
          </a:bodyPr>
          <a:lstStyle/>
          <a:p>
            <a:r>
              <a:rPr lang="zh-CN" altLang="zh-CN" sz="2400" b="1" dirty="0"/>
              <a:t>个人价值观</a:t>
            </a:r>
            <a:endParaRPr lang="zh-CN" altLang="en-US" sz="2400" dirty="0"/>
          </a:p>
        </p:txBody>
      </p:sp>
      <p:sp>
        <p:nvSpPr>
          <p:cNvPr id="17" name="矩形 16"/>
          <p:cNvSpPr/>
          <p:nvPr/>
        </p:nvSpPr>
        <p:spPr>
          <a:xfrm>
            <a:off x="4283968" y="548607"/>
            <a:ext cx="1731564" cy="461665"/>
          </a:xfrm>
          <a:prstGeom prst="rect">
            <a:avLst/>
          </a:prstGeom>
        </p:spPr>
        <p:txBody>
          <a:bodyPr wrap="none">
            <a:spAutoFit/>
          </a:bodyPr>
          <a:lstStyle/>
          <a:p>
            <a:r>
              <a:rPr lang="zh-CN" altLang="zh-CN" sz="2400" b="1" dirty="0"/>
              <a:t>团队价值观</a:t>
            </a:r>
            <a:endParaRPr lang="zh-CN" altLang="en-US" sz="2400" dirty="0"/>
          </a:p>
        </p:txBody>
      </p:sp>
      <p:sp>
        <p:nvSpPr>
          <p:cNvPr id="18" name="TextBox 17"/>
          <p:cNvSpPr txBox="1"/>
          <p:nvPr/>
        </p:nvSpPr>
        <p:spPr>
          <a:xfrm>
            <a:off x="539552" y="764704"/>
            <a:ext cx="2602201" cy="1130246"/>
          </a:xfrm>
          <a:prstGeom prst="rect">
            <a:avLst/>
          </a:prstGeom>
          <a:solidFill>
            <a:schemeClr val="accent1">
              <a:lumMod val="40000"/>
              <a:lumOff val="60000"/>
            </a:schemeClr>
          </a:solidFill>
        </p:spPr>
        <p:txBody>
          <a:bodyPr wrap="square" rtlCol="0" anchor="ctr">
            <a:spAutoFit/>
          </a:bodyPr>
          <a:lstStyle/>
          <a:p>
            <a:pPr algn="ctr">
              <a:lnSpc>
                <a:spcPct val="150000"/>
              </a:lnSpc>
            </a:pPr>
            <a:r>
              <a:rPr lang="zh-CN" altLang="en-US" sz="2400" b="1" dirty="0"/>
              <a:t>个人与团队、与社会的关系模型</a:t>
            </a:r>
            <a:endParaRPr lang="en-US" altLang="zh-CN" sz="2400" b="1"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dirty="0"/>
          </a:p>
        </p:txBody>
      </p:sp>
      <p:sp>
        <p:nvSpPr>
          <p:cNvPr id="5" name="标题 1"/>
          <p:cNvSpPr>
            <a:spLocks noGrp="1"/>
          </p:cNvSpPr>
          <p:nvPr>
            <p:ph type="title"/>
          </p:nvPr>
        </p:nvSpPr>
        <p:spPr>
          <a:xfrm>
            <a:off x="678396" y="332656"/>
            <a:ext cx="8229600" cy="1143000"/>
          </a:xfrm>
        </p:spPr>
        <p:txBody>
          <a:bodyPr>
            <a:normAutofit fontScale="90000"/>
          </a:bodyPr>
          <a:lstStyle/>
          <a:p>
            <a:pPr algn="l"/>
            <a:r>
              <a:rPr lang="en-US" altLang="zh-CN" sz="4000" dirty="0">
                <a:solidFill>
                  <a:srgbClr val="C00000"/>
                </a:solidFill>
              </a:rPr>
              <a:t>5. </a:t>
            </a:r>
            <a:r>
              <a:rPr lang="zh-CN" altLang="en-US" sz="4000" dirty="0">
                <a:solidFill>
                  <a:srgbClr val="C00000"/>
                </a:solidFill>
              </a:rPr>
              <a:t>处理好</a:t>
            </a:r>
            <a:r>
              <a:rPr lang="zh-CN" altLang="zh-CN" sz="4000" dirty="0">
                <a:solidFill>
                  <a:srgbClr val="C00000"/>
                </a:solidFill>
              </a:rPr>
              <a:t>课堂</a:t>
            </a:r>
            <a:r>
              <a:rPr lang="zh-CN" altLang="en-US" sz="4000" dirty="0">
                <a:solidFill>
                  <a:srgbClr val="C00000"/>
                </a:solidFill>
              </a:rPr>
              <a:t>教学</a:t>
            </a:r>
            <a:r>
              <a:rPr lang="zh-CN" altLang="zh-CN" sz="4000" dirty="0">
                <a:solidFill>
                  <a:srgbClr val="C00000"/>
                </a:solidFill>
              </a:rPr>
              <a:t>与实践体验的关系</a:t>
            </a:r>
            <a:endParaRPr lang="zh-CN" altLang="en-US" sz="4000" dirty="0">
              <a:solidFill>
                <a:srgbClr val="C00000"/>
              </a:solidFill>
            </a:endParaRPr>
          </a:p>
        </p:txBody>
      </p:sp>
      <p:sp>
        <p:nvSpPr>
          <p:cNvPr id="6" name="内容占位符 3"/>
          <p:cNvSpPr>
            <a:spLocks noGrp="1"/>
          </p:cNvSpPr>
          <p:nvPr>
            <p:ph idx="1"/>
          </p:nvPr>
        </p:nvSpPr>
        <p:spPr>
          <a:xfrm>
            <a:off x="692260" y="1568524"/>
            <a:ext cx="7787208" cy="4694957"/>
          </a:xfrm>
        </p:spPr>
        <p:txBody>
          <a:bodyPr>
            <a:normAutofit/>
          </a:bodyPr>
          <a:lstStyle/>
          <a:p>
            <a:pPr>
              <a:lnSpc>
                <a:spcPct val="150000"/>
              </a:lnSpc>
              <a:buNone/>
            </a:pPr>
            <a:r>
              <a:rPr lang="zh-CN" altLang="en-US" sz="2800"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 价值观形成一定要</a:t>
            </a:r>
            <a:r>
              <a:rPr lang="zh-CN" altLang="en-US" dirty="0">
                <a:solidFill>
                  <a:srgbClr val="FF0000"/>
                </a:solidFill>
                <a:latin typeface="黑体" panose="02010609060101010101" pitchFamily="49" charset="-122"/>
                <a:ea typeface="黑体" panose="02010609060101010101" pitchFamily="49" charset="-122"/>
              </a:rPr>
              <a:t>经过实践认可</a:t>
            </a:r>
            <a:r>
              <a:rPr lang="zh-CN" altLang="en-US" dirty="0">
                <a:latin typeface="黑体" panose="02010609060101010101" pitchFamily="49" charset="-122"/>
                <a:ea typeface="黑体" panose="02010609060101010101" pitchFamily="49" charset="-122"/>
              </a:rPr>
              <a:t>的过程，也就是我们通常强调的</a:t>
            </a:r>
            <a:r>
              <a:rPr lang="zh-CN" altLang="en-US" dirty="0">
                <a:solidFill>
                  <a:srgbClr val="FF0000"/>
                </a:solidFill>
                <a:latin typeface="黑体" panose="02010609060101010101" pitchFamily="49" charset="-122"/>
                <a:ea typeface="黑体" panose="02010609060101010101" pitchFamily="49" charset="-122"/>
              </a:rPr>
              <a:t>实践性原则</a:t>
            </a:r>
            <a:r>
              <a:rPr lang="zh-CN" altLang="en-US" dirty="0">
                <a:latin typeface="黑体" panose="02010609060101010101" pitchFamily="49" charset="-122"/>
                <a:ea typeface="黑体" panose="02010609060101010101" pitchFamily="49" charset="-122"/>
              </a:rPr>
              <a:t>。</a:t>
            </a:r>
            <a:endParaRPr lang="en-US" altLang="zh-CN" dirty="0">
              <a:latin typeface="黑体" panose="02010609060101010101" pitchFamily="49" charset="-122"/>
              <a:ea typeface="黑体" panose="02010609060101010101" pitchFamily="49" charset="-122"/>
            </a:endParaRPr>
          </a:p>
          <a:p>
            <a:pPr>
              <a:lnSpc>
                <a:spcPct val="150000"/>
              </a:lnSpc>
              <a:buNone/>
            </a:pPr>
            <a:r>
              <a:rPr lang="zh-CN" altLang="en-US" dirty="0">
                <a:latin typeface="黑体" panose="02010609060101010101" pitchFamily="49" charset="-122"/>
                <a:ea typeface="黑体" panose="02010609060101010101" pitchFamily="49" charset="-122"/>
              </a:rPr>
              <a:t> □ 实践 </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认识 </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再实践 </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再认识；</a:t>
            </a:r>
            <a:endParaRPr lang="en-US" altLang="zh-CN" dirty="0">
              <a:latin typeface="黑体" panose="02010609060101010101" pitchFamily="49" charset="-122"/>
              <a:ea typeface="黑体" panose="02010609060101010101" pitchFamily="49" charset="-122"/>
            </a:endParaRPr>
          </a:p>
          <a:p>
            <a:pPr>
              <a:lnSpc>
                <a:spcPct val="150000"/>
              </a:lnSpc>
              <a:buNone/>
            </a:pPr>
            <a:r>
              <a:rPr lang="en-US" altLang="zh-CN" dirty="0">
                <a:latin typeface="黑体" panose="02010609060101010101" pitchFamily="49" charset="-122"/>
                <a:ea typeface="黑体" panose="02010609060101010101" pitchFamily="49" charset="-122"/>
              </a:rPr>
              <a:t> □ </a:t>
            </a:r>
            <a:r>
              <a:rPr lang="zh-CN" altLang="en-US" dirty="0">
                <a:solidFill>
                  <a:srgbClr val="FF0000"/>
                </a:solidFill>
                <a:latin typeface="黑体" panose="02010609060101010101" pitchFamily="49" charset="-122"/>
                <a:ea typeface="黑体" panose="02010609060101010101" pitchFamily="49" charset="-122"/>
              </a:rPr>
              <a:t>通过教学实践影响学生价值观</a:t>
            </a:r>
            <a:r>
              <a:rPr lang="zh-CN" altLang="en-US" dirty="0">
                <a:latin typeface="黑体" panose="02010609060101010101" pitchFamily="49" charset="-122"/>
                <a:ea typeface="黑体" panose="02010609060101010101" pitchFamily="49" charset="-122"/>
              </a:rPr>
              <a:t>，比如人体解破学、中药饮片识别、方剂学、龙舟课等。</a:t>
            </a:r>
            <a:endParaRPr lang="zh-CN" altLang="en-US" dirty="0">
              <a:latin typeface="黑体" panose="02010609060101010101" pitchFamily="49" charset="-122"/>
              <a:ea typeface="黑体" panose="02010609060101010101" pitchFamily="49" charset="-122"/>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1"/>
          <a:stretch>
            <a:fillRect/>
          </a:stretch>
        </p:blipFill>
        <p:spPr>
          <a:xfrm>
            <a:off x="1131613" y="908720"/>
            <a:ext cx="6880774" cy="4561699"/>
          </a:xfrm>
          <a:prstGeom prst="rect">
            <a:avLst/>
          </a:prstGeom>
        </p:spPr>
      </p:pic>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sp>
        <p:nvSpPr>
          <p:cNvPr id="6" name="文本框 5"/>
          <p:cNvSpPr txBox="1"/>
          <p:nvPr/>
        </p:nvSpPr>
        <p:spPr>
          <a:xfrm>
            <a:off x="2339752" y="5720933"/>
            <a:ext cx="4852610" cy="523220"/>
          </a:xfrm>
          <a:prstGeom prst="rect">
            <a:avLst/>
          </a:prstGeom>
          <a:noFill/>
        </p:spPr>
        <p:txBody>
          <a:bodyPr wrap="none" rtlCol="0">
            <a:spAutoFit/>
          </a:bodyPr>
          <a:lstStyle/>
          <a:p>
            <a:r>
              <a:rPr lang="zh-CN" altLang="en-US" sz="2800" dirty="0">
                <a:latin typeface="黑体" panose="02010609060101010101" pitchFamily="49" charset="-122"/>
                <a:ea typeface="黑体" panose="02010609060101010101" pitchFamily="49" charset="-122"/>
              </a:rPr>
              <a:t>走进遗体捐献者的内心世界。</a:t>
            </a:r>
            <a:endParaRPr lang="zh-CN" altLang="en-US" sz="2800" dirty="0">
              <a:latin typeface="黑体" panose="02010609060101010101" pitchFamily="49" charset="-122"/>
              <a:ea typeface="黑体" panose="02010609060101010101" pitchFamily="49" charset="-122"/>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31721" y="638119"/>
            <a:ext cx="8229600" cy="1143000"/>
          </a:xfrm>
        </p:spPr>
        <p:txBody>
          <a:bodyPr>
            <a:normAutofit/>
          </a:bodyPr>
          <a:lstStyle/>
          <a:p>
            <a:pPr algn="l"/>
            <a:r>
              <a:rPr lang="zh-CN" altLang="en-US" sz="4000" dirty="0">
                <a:solidFill>
                  <a:srgbClr val="C00000"/>
                </a:solidFill>
              </a:rPr>
              <a:t>中药饮片识别课服务社区：</a:t>
            </a:r>
            <a:endParaRPr lang="zh-CN" altLang="en-US" sz="4000" dirty="0">
              <a:solidFill>
                <a:srgbClr val="C00000"/>
              </a:solidFill>
            </a:endParaRPr>
          </a:p>
        </p:txBody>
      </p:sp>
      <p:pic>
        <p:nvPicPr>
          <p:cNvPr id="6" name="内容占位符 5"/>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473097" y="2132856"/>
            <a:ext cx="8229600" cy="3341913"/>
          </a:xfrm>
        </p:spPr>
      </p:pic>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r>
              <a:rPr lang="zh-CN" altLang="en-US" sz="4000" dirty="0">
                <a:solidFill>
                  <a:srgbClr val="C00000"/>
                </a:solidFill>
              </a:rPr>
              <a:t>方剂学课程中的实践活动：</a:t>
            </a:r>
            <a:endParaRPr lang="zh-CN" altLang="en-US" sz="4000" dirty="0">
              <a:solidFill>
                <a:srgbClr val="C00000"/>
              </a:solidFill>
            </a:endParaRPr>
          </a:p>
        </p:txBody>
      </p:sp>
      <p:pic>
        <p:nvPicPr>
          <p:cNvPr id="5" name="内容占位符 4"/>
          <p:cNvPicPr>
            <a:picLocks noGrp="1" noChangeAspect="1"/>
          </p:cNvPicPr>
          <p:nvPr>
            <p:ph idx="1"/>
          </p:nvPr>
        </p:nvPicPr>
        <p:blipFill>
          <a:blip r:embed="rId1"/>
          <a:stretch>
            <a:fillRect/>
          </a:stretch>
        </p:blipFill>
        <p:spPr>
          <a:xfrm>
            <a:off x="611560" y="1417638"/>
            <a:ext cx="1475857" cy="2262982"/>
          </a:xfrm>
          <a:prstGeom prst="rect">
            <a:avLst/>
          </a:prstGeom>
        </p:spPr>
      </p:pic>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pic>
        <p:nvPicPr>
          <p:cNvPr id="6" name="图片 5"/>
          <p:cNvPicPr>
            <a:picLocks noChangeAspect="1"/>
          </p:cNvPicPr>
          <p:nvPr/>
        </p:nvPicPr>
        <p:blipFill>
          <a:blip r:embed="rId2"/>
          <a:stretch>
            <a:fillRect/>
          </a:stretch>
        </p:blipFill>
        <p:spPr>
          <a:xfrm>
            <a:off x="1907704" y="2996952"/>
            <a:ext cx="1610144" cy="2211401"/>
          </a:xfrm>
          <a:prstGeom prst="rect">
            <a:avLst/>
          </a:prstGeom>
        </p:spPr>
      </p:pic>
      <p:pic>
        <p:nvPicPr>
          <p:cNvPr id="7" name="图片 6"/>
          <p:cNvPicPr>
            <a:picLocks noChangeAspect="1"/>
          </p:cNvPicPr>
          <p:nvPr/>
        </p:nvPicPr>
        <p:blipFill>
          <a:blip r:embed="rId3"/>
          <a:stretch>
            <a:fillRect/>
          </a:stretch>
        </p:blipFill>
        <p:spPr>
          <a:xfrm>
            <a:off x="3497015" y="1417638"/>
            <a:ext cx="3657917" cy="2743438"/>
          </a:xfrm>
          <a:prstGeom prst="rect">
            <a:avLst/>
          </a:prstGeom>
        </p:spPr>
      </p:pic>
      <p:pic>
        <p:nvPicPr>
          <p:cNvPr id="8" name="图片 7"/>
          <p:cNvPicPr>
            <a:picLocks noChangeAspect="1"/>
          </p:cNvPicPr>
          <p:nvPr/>
        </p:nvPicPr>
        <p:blipFill>
          <a:blip r:embed="rId4"/>
          <a:stretch>
            <a:fillRect/>
          </a:stretch>
        </p:blipFill>
        <p:spPr>
          <a:xfrm>
            <a:off x="4038197" y="4168158"/>
            <a:ext cx="3101609" cy="2286198"/>
          </a:xfrm>
          <a:prstGeom prst="rect">
            <a:avLst/>
          </a:prstGeom>
        </p:spPr>
      </p:pic>
      <p:pic>
        <p:nvPicPr>
          <p:cNvPr id="9" name="图片 8"/>
          <p:cNvPicPr>
            <a:picLocks noChangeAspect="1"/>
          </p:cNvPicPr>
          <p:nvPr/>
        </p:nvPicPr>
        <p:blipFill>
          <a:blip r:embed="rId5"/>
          <a:stretch>
            <a:fillRect/>
          </a:stretch>
        </p:blipFill>
        <p:spPr>
          <a:xfrm>
            <a:off x="712576" y="4168158"/>
            <a:ext cx="1475857" cy="2087285"/>
          </a:xfrm>
          <a:prstGeom prst="rect">
            <a:avLst/>
          </a:prstGeom>
        </p:spPr>
      </p:pic>
      <p:pic>
        <p:nvPicPr>
          <p:cNvPr id="10" name="图片 9"/>
          <p:cNvPicPr>
            <a:picLocks noChangeAspect="1"/>
          </p:cNvPicPr>
          <p:nvPr/>
        </p:nvPicPr>
        <p:blipFill>
          <a:blip r:embed="rId6"/>
          <a:stretch>
            <a:fillRect/>
          </a:stretch>
        </p:blipFill>
        <p:spPr>
          <a:xfrm>
            <a:off x="7139806" y="2772181"/>
            <a:ext cx="1546994" cy="2286198"/>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05927"/>
          </a:xfrm>
        </p:spPr>
        <p:txBody>
          <a:bodyPr/>
          <a:lstStyle/>
          <a:p>
            <a:pPr algn="l"/>
            <a:r>
              <a:rPr lang="zh-CN" altLang="en-US" dirty="0">
                <a:solidFill>
                  <a:srgbClr val="C00000"/>
                </a:solidFill>
              </a:rPr>
              <a:t>龙舟教学的实践体验：</a:t>
            </a:r>
            <a:endParaRPr lang="zh-CN" altLang="en-US" dirty="0">
              <a:solidFill>
                <a:srgbClr val="C00000"/>
              </a:solidFill>
            </a:endParaRPr>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pic>
        <p:nvPicPr>
          <p:cNvPr id="5" name="内容占位符 4"/>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845585" y="1387799"/>
            <a:ext cx="7452829" cy="4968551"/>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932040" y="836712"/>
            <a:ext cx="3456384" cy="2664296"/>
          </a:xfrm>
        </p:spPr>
        <p:txBody>
          <a:bodyPr>
            <a:normAutofit/>
          </a:bodyPr>
          <a:lstStyle/>
          <a:p>
            <a:pPr>
              <a:lnSpc>
                <a:spcPct val="150000"/>
              </a:lnSpc>
              <a:buNone/>
            </a:pPr>
            <a:r>
              <a:rPr lang="zh-CN" altLang="en-US" b="1" dirty="0">
                <a:latin typeface="仿宋" panose="02010609060101010101" pitchFamily="49" charset="-122"/>
                <a:ea typeface="仿宋" panose="02010609060101010101" pitchFamily="49" charset="-122"/>
              </a:rPr>
              <a:t>   </a:t>
            </a:r>
            <a:r>
              <a:rPr lang="zh-CN" altLang="en-US" sz="2400" dirty="0">
                <a:latin typeface="黑体" panose="02010609060101010101" pitchFamily="49" charset="-122"/>
                <a:ea typeface="黑体" panose="02010609060101010101" pitchFamily="49" charset="-122"/>
              </a:rPr>
              <a:t>上海世博会志愿者每天接待</a:t>
            </a:r>
            <a:r>
              <a:rPr lang="en-US" altLang="zh-CN" sz="2400" dirty="0">
                <a:latin typeface="黑体" panose="02010609060101010101" pitchFamily="49" charset="-122"/>
                <a:ea typeface="黑体" panose="02010609060101010101" pitchFamily="49" charset="-122"/>
              </a:rPr>
              <a:t>30-40</a:t>
            </a:r>
            <a:r>
              <a:rPr lang="zh-CN" altLang="en-US" sz="2400" dirty="0">
                <a:latin typeface="黑体" panose="02010609060101010101" pitchFamily="49" charset="-122"/>
                <a:ea typeface="黑体" panose="02010609060101010101" pitchFamily="49" charset="-122"/>
              </a:rPr>
              <a:t>万人，半年下来，</a:t>
            </a:r>
            <a:r>
              <a:rPr lang="zh-CN" altLang="en-US" sz="2400" dirty="0">
                <a:solidFill>
                  <a:srgbClr val="FF0000"/>
                </a:solidFill>
                <a:latin typeface="黑体" panose="02010609060101010101" pitchFamily="49" charset="-122"/>
                <a:ea typeface="黑体" panose="02010609060101010101" pitchFamily="49" charset="-122"/>
              </a:rPr>
              <a:t>“小白菜”服务质量之优，精神</a:t>
            </a:r>
            <a:endParaRPr lang="zh-CN" altLang="en-US" sz="2400" dirty="0">
              <a:latin typeface="黑体" panose="02010609060101010101" pitchFamily="49" charset="-122"/>
              <a:ea typeface="黑体" panose="02010609060101010101" pitchFamily="49" charset="-122"/>
            </a:endParaRPr>
          </a:p>
        </p:txBody>
      </p:sp>
      <p:sp>
        <p:nvSpPr>
          <p:cNvPr id="4" name="灯片编号占位符 3"/>
          <p:cNvSpPr>
            <a:spLocks noGrp="1"/>
          </p:cNvSpPr>
          <p:nvPr>
            <p:ph type="sldNum" sz="quarter" idx="12"/>
          </p:nvPr>
        </p:nvSpPr>
        <p:spPr/>
        <p:txBody>
          <a:bodyPr/>
          <a:lstStyle/>
          <a:p>
            <a:fld id="{E842BA98-F887-4B46-8C8A-C2307A61ADAB}" type="slidenum">
              <a:rPr lang="zh-CN" altLang="en-US" smtClean="0"/>
            </a:fld>
            <a:endParaRPr lang="zh-CN" altLang="en-US"/>
          </a:p>
        </p:txBody>
      </p:sp>
      <p:pic>
        <p:nvPicPr>
          <p:cNvPr id="6" name="Picture 2" descr="C:\Users\zzq\Desktop\9966046_9966046_1324043098330_mthumb.jpg"/>
          <p:cNvPicPr>
            <a:picLocks noChangeAspect="1" noChangeArrowheads="1"/>
          </p:cNvPicPr>
          <p:nvPr/>
        </p:nvPicPr>
        <p:blipFill>
          <a:blip r:embed="rId1" cstate="print"/>
          <a:srcRect/>
          <a:stretch>
            <a:fillRect/>
          </a:stretch>
        </p:blipFill>
        <p:spPr bwMode="auto">
          <a:xfrm>
            <a:off x="971600" y="836712"/>
            <a:ext cx="4070534" cy="2736304"/>
          </a:xfrm>
          <a:prstGeom prst="rect">
            <a:avLst/>
          </a:prstGeom>
          <a:noFill/>
        </p:spPr>
      </p:pic>
      <p:sp>
        <p:nvSpPr>
          <p:cNvPr id="7" name="矩形 6"/>
          <p:cNvSpPr/>
          <p:nvPr/>
        </p:nvSpPr>
        <p:spPr>
          <a:xfrm>
            <a:off x="899592" y="3717032"/>
            <a:ext cx="4752528" cy="2308324"/>
          </a:xfrm>
          <a:prstGeom prst="rect">
            <a:avLst/>
          </a:prstGeom>
        </p:spPr>
        <p:txBody>
          <a:bodyPr wrap="square">
            <a:spAutoFit/>
          </a:bodyPr>
          <a:lstStyle/>
          <a:p>
            <a:pPr>
              <a:lnSpc>
                <a:spcPct val="150000"/>
              </a:lnSpc>
            </a:pPr>
            <a:r>
              <a:rPr lang="zh-CN" altLang="en-US" sz="2400" dirty="0">
                <a:solidFill>
                  <a:srgbClr val="FF0000"/>
                </a:solidFill>
                <a:latin typeface="黑体" panose="02010609060101010101" pitchFamily="49" charset="-122"/>
                <a:ea typeface="黑体" panose="02010609060101010101" pitchFamily="49" charset="-122"/>
              </a:rPr>
              <a:t>面貌之好，得到国际认同，学生也感受到服务社会的意义</a:t>
            </a:r>
            <a:r>
              <a:rPr lang="zh-CN" altLang="en-US" sz="2400" dirty="0">
                <a:latin typeface="黑体" panose="02010609060101010101" pitchFamily="49" charset="-122"/>
                <a:ea typeface="黑体" panose="02010609060101010101" pitchFamily="49" charset="-122"/>
              </a:rPr>
              <a:t>。社会完全改变了对</a:t>
            </a:r>
            <a:r>
              <a:rPr lang="en-US" altLang="zh-CN" sz="2400" dirty="0">
                <a:latin typeface="黑体" panose="02010609060101010101" pitchFamily="49" charset="-122"/>
                <a:ea typeface="黑体" panose="02010609060101010101" pitchFamily="49" charset="-122"/>
              </a:rPr>
              <a:t>80</a:t>
            </a:r>
            <a:r>
              <a:rPr lang="zh-CN" altLang="en-US" sz="2400" dirty="0">
                <a:latin typeface="黑体" panose="02010609060101010101" pitchFamily="49" charset="-122"/>
                <a:ea typeface="黑体" panose="02010609060101010101" pitchFamily="49" charset="-122"/>
              </a:rPr>
              <a:t>后的看法。</a:t>
            </a:r>
            <a:r>
              <a:rPr lang="zh-CN" altLang="en-US" sz="2400" dirty="0">
                <a:solidFill>
                  <a:srgbClr val="FF0000"/>
                </a:solidFill>
                <a:latin typeface="黑体" panose="02010609060101010101" pitchFamily="49" charset="-122"/>
                <a:ea typeface="黑体" panose="02010609060101010101" pitchFamily="49" charset="-122"/>
              </a:rPr>
              <a:t>但在世博开馆之初，情况并不理想</a:t>
            </a:r>
            <a:r>
              <a:rPr lang="zh-CN" altLang="en-US" sz="2400" dirty="0">
                <a:latin typeface="黑体" panose="02010609060101010101" pitchFamily="49" charset="-122"/>
                <a:ea typeface="黑体" panose="02010609060101010101" pitchFamily="49" charset="-122"/>
              </a:rPr>
              <a:t>。</a:t>
            </a:r>
            <a:endParaRPr lang="zh-CN" altLang="en-US" sz="2400" dirty="0">
              <a:latin typeface="黑体" panose="02010609060101010101" pitchFamily="49" charset="-122"/>
              <a:ea typeface="黑体" panose="02010609060101010101" pitchFamily="49" charset="-122"/>
            </a:endParaRPr>
          </a:p>
        </p:txBody>
      </p:sp>
      <p:pic>
        <p:nvPicPr>
          <p:cNvPr id="8" name="Picture 5" descr="DSCF0062"/>
          <p:cNvPicPr>
            <a:picLocks noChangeAspect="1" noChangeArrowheads="1"/>
          </p:cNvPicPr>
          <p:nvPr/>
        </p:nvPicPr>
        <p:blipFill>
          <a:blip r:embed="rId2" cstate="print"/>
          <a:srcRect/>
          <a:stretch>
            <a:fillRect/>
          </a:stretch>
        </p:blipFill>
        <p:spPr bwMode="auto">
          <a:xfrm>
            <a:off x="5868144" y="3573016"/>
            <a:ext cx="2016224" cy="2660670"/>
          </a:xfrm>
          <a:prstGeom prst="rect">
            <a:avLst/>
          </a:prstGeom>
          <a:noFill/>
          <a:ln w="9525">
            <a:noFill/>
            <a:miter lim="800000"/>
            <a:headEnd/>
            <a:tailEnd/>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r>
              <a:rPr lang="en-US" altLang="zh-CN" sz="4000" dirty="0">
                <a:solidFill>
                  <a:srgbClr val="C00000"/>
                </a:solidFill>
              </a:rPr>
              <a:t>6. </a:t>
            </a:r>
            <a:r>
              <a:rPr lang="zh-CN" altLang="en-US" sz="4000" dirty="0">
                <a:solidFill>
                  <a:srgbClr val="C00000"/>
                </a:solidFill>
              </a:rPr>
              <a:t>处理好小目标与大目标的关系</a:t>
            </a:r>
            <a:endParaRPr lang="zh-CN" altLang="en-US" sz="4000" dirty="0">
              <a:solidFill>
                <a:srgbClr val="C00000"/>
              </a:solidFill>
            </a:endParaRPr>
          </a:p>
        </p:txBody>
      </p:sp>
      <p:sp>
        <p:nvSpPr>
          <p:cNvPr id="3" name="内容占位符 2"/>
          <p:cNvSpPr>
            <a:spLocks noGrp="1"/>
          </p:cNvSpPr>
          <p:nvPr>
            <p:ph idx="1"/>
          </p:nvPr>
        </p:nvSpPr>
        <p:spPr>
          <a:xfrm>
            <a:off x="913747" y="1624012"/>
            <a:ext cx="7787208" cy="4525963"/>
          </a:xfrm>
        </p:spPr>
        <p:txBody>
          <a:bodyPr>
            <a:normAutofit/>
          </a:bodyPr>
          <a:lstStyle/>
          <a:p>
            <a:pPr marL="0" indent="0">
              <a:lnSpc>
                <a:spcPct val="150000"/>
              </a:lnSpc>
              <a:buNone/>
            </a:pPr>
            <a:r>
              <a:rPr lang="zh-CN" altLang="en-US" dirty="0">
                <a:latin typeface="+mj-ea"/>
                <a:ea typeface="+mj-ea"/>
              </a:rPr>
              <a:t>    现在开展“课程思政”工作，不少专业教师感到困惑，不理解</a:t>
            </a:r>
            <a:r>
              <a:rPr lang="zh-CN" altLang="en-US" dirty="0">
                <a:solidFill>
                  <a:srgbClr val="FF0000"/>
                </a:solidFill>
                <a:latin typeface="+mj-ea"/>
                <a:ea typeface="+mj-ea"/>
              </a:rPr>
              <a:t>为什么要这么做</a:t>
            </a:r>
            <a:r>
              <a:rPr lang="zh-CN" altLang="en-US" dirty="0">
                <a:latin typeface="+mj-ea"/>
                <a:ea typeface="+mj-ea"/>
              </a:rPr>
              <a:t>，不理解“课程思政”</a:t>
            </a:r>
            <a:r>
              <a:rPr lang="zh-CN" altLang="en-US" dirty="0">
                <a:solidFill>
                  <a:srgbClr val="FF0000"/>
                </a:solidFill>
                <a:latin typeface="+mj-ea"/>
                <a:ea typeface="+mj-ea"/>
              </a:rPr>
              <a:t>与自己的专业教学是什么关系</a:t>
            </a:r>
            <a:r>
              <a:rPr lang="zh-CN" altLang="en-US" dirty="0">
                <a:latin typeface="+mj-ea"/>
                <a:ea typeface="+mj-ea"/>
              </a:rPr>
              <a:t>。有的高校领导</a:t>
            </a:r>
            <a:r>
              <a:rPr lang="zh-CN" altLang="en-US" dirty="0">
                <a:solidFill>
                  <a:srgbClr val="FF0000"/>
                </a:solidFill>
                <a:latin typeface="+mj-ea"/>
                <a:ea typeface="+mj-ea"/>
              </a:rPr>
              <a:t>只和老师谈论教书育人的大目标</a:t>
            </a:r>
            <a:r>
              <a:rPr lang="zh-CN" altLang="en-US" dirty="0">
                <a:latin typeface="+mj-ea"/>
                <a:ea typeface="+mj-ea"/>
              </a:rPr>
              <a:t>，不重视专业教学中的具体德育目标，</a:t>
            </a:r>
            <a:r>
              <a:rPr lang="zh-CN" altLang="en-US" dirty="0">
                <a:solidFill>
                  <a:srgbClr val="FF0000"/>
                </a:solidFill>
                <a:latin typeface="+mj-ea"/>
                <a:ea typeface="+mj-ea"/>
              </a:rPr>
              <a:t>效果也不好</a:t>
            </a:r>
            <a:r>
              <a:rPr lang="zh-CN" altLang="en-US" dirty="0">
                <a:latin typeface="+mj-ea"/>
                <a:ea typeface="+mj-ea"/>
              </a:rPr>
              <a:t>。</a:t>
            </a:r>
            <a:endParaRPr lang="zh-CN" altLang="en-US" dirty="0">
              <a:latin typeface="+mj-ea"/>
              <a:ea typeface="+mj-ea"/>
            </a:endParaRPr>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gn="l"/>
            <a:r>
              <a:rPr lang="zh-CN" altLang="en-US" dirty="0">
                <a:solidFill>
                  <a:srgbClr val="C00000"/>
                </a:solidFill>
              </a:rPr>
              <a:t>学生的学习积极性来自于价值追求</a:t>
            </a:r>
            <a:endParaRPr lang="zh-CN" altLang="en-US" dirty="0">
              <a:solidFill>
                <a:srgbClr val="C00000"/>
              </a:solidFill>
            </a:endParaRPr>
          </a:p>
        </p:txBody>
      </p:sp>
      <p:sp>
        <p:nvSpPr>
          <p:cNvPr id="3" name="内容占位符 2"/>
          <p:cNvSpPr>
            <a:spLocks noGrp="1"/>
          </p:cNvSpPr>
          <p:nvPr>
            <p:ph idx="1"/>
          </p:nvPr>
        </p:nvSpPr>
        <p:spPr>
          <a:xfrm>
            <a:off x="698984" y="1650818"/>
            <a:ext cx="7746032" cy="4472351"/>
          </a:xfrm>
        </p:spPr>
        <p:txBody>
          <a:bodyPr>
            <a:normAutofit/>
          </a:bodyPr>
          <a:lstStyle/>
          <a:p>
            <a:pPr marL="0" indent="0">
              <a:lnSpc>
                <a:spcPct val="150000"/>
              </a:lnSpc>
              <a:buNone/>
            </a:pPr>
            <a:r>
              <a:rPr lang="en-US" altLang="zh-CN" sz="2800" dirty="0">
                <a:latin typeface="黑体" panose="02010609060101010101" pitchFamily="49" charset="-122"/>
                <a:ea typeface="黑体" panose="02010609060101010101" pitchFamily="49" charset="-122"/>
              </a:rPr>
              <a:t>    </a:t>
            </a:r>
            <a:r>
              <a:rPr lang="zh-CN" altLang="zh-CN" dirty="0">
                <a:latin typeface="黑体" panose="02010609060101010101" pitchFamily="49" charset="-122"/>
                <a:ea typeface="黑体" panose="02010609060101010101" pitchFamily="49" charset="-122"/>
              </a:rPr>
              <a:t>以前我们调动学生的学习积极性，比较注重通过改进教学方法，但效果是有限的。因为</a:t>
            </a:r>
            <a:r>
              <a:rPr lang="zh-CN" altLang="zh-CN" dirty="0">
                <a:solidFill>
                  <a:srgbClr val="FF0000"/>
                </a:solidFill>
                <a:latin typeface="黑体" panose="02010609060101010101" pitchFamily="49" charset="-122"/>
                <a:ea typeface="黑体" panose="02010609060101010101" pitchFamily="49" charset="-122"/>
              </a:rPr>
              <a:t>学生对专业和职业的认同，对专业和职业背后的社会责任的认可，都是价值追求层面的东西</a:t>
            </a:r>
            <a:r>
              <a:rPr lang="zh-CN" altLang="zh-CN" dirty="0">
                <a:latin typeface="黑体" panose="02010609060101010101" pitchFamily="49" charset="-122"/>
                <a:ea typeface="黑体" panose="02010609060101010101" pitchFamily="49" charset="-122"/>
              </a:rPr>
              <a:t>。所以提高学生学习积极性，还要有价值引领。</a:t>
            </a:r>
            <a:endParaRPr lang="zh-CN" altLang="en-US" dirty="0">
              <a:latin typeface="黑体" panose="02010609060101010101" pitchFamily="49" charset="-122"/>
              <a:ea typeface="黑体" panose="02010609060101010101" pitchFamily="49" charset="-122"/>
            </a:endParaRPr>
          </a:p>
        </p:txBody>
      </p:sp>
      <p:sp>
        <p:nvSpPr>
          <p:cNvPr id="4" name="灯片编号占位符 3"/>
          <p:cNvSpPr>
            <a:spLocks noGrp="1"/>
          </p:cNvSpPr>
          <p:nvPr>
            <p:ph type="sldNum" sz="quarter" idx="12"/>
          </p:nvPr>
        </p:nvSpPr>
        <p:spPr/>
        <p:txBody>
          <a:bodyPr/>
          <a:lstStyle/>
          <a:p>
            <a:fld id="{895B4E39-F20D-4CCA-B929-0DDB2BF4E3A1}" type="slidenum">
              <a:rPr lang="zh-CN" altLang="en-US" smtClean="0"/>
            </a:fld>
            <a:endParaRPr lang="zh-CN" altLang="en-US"/>
          </a:p>
        </p:txBody>
      </p:sp>
    </p:spTree>
  </p:cSld>
  <p:clrMapOvr>
    <a:masterClrMapping/>
  </p:clrMapOvr>
</p:sld>
</file>

<file path=ppt/theme/theme1.xml><?xml version="1.0" encoding="utf-8"?>
<a:theme xmlns:a="http://schemas.openxmlformats.org/drawingml/2006/main" name="Office 主题">
  <a:themeElements>
    <a:clrScheme name="自定义 1">
      <a:dk1>
        <a:sysClr val="windowText" lastClr="000000"/>
      </a:dk1>
      <a:lt1>
        <a:sysClr val="window" lastClr="FFFFFF"/>
      </a:lt1>
      <a:dk2>
        <a:srgbClr val="4E5B6F"/>
      </a:dk2>
      <a:lt2>
        <a:srgbClr val="FDD093"/>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经典">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13486</Words>
  <Application>WPS 演示</Application>
  <PresentationFormat>全屏显示(4:3)</PresentationFormat>
  <Paragraphs>998</Paragraphs>
  <Slides>127</Slides>
  <Notes>7</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127</vt:i4>
      </vt:variant>
    </vt:vector>
  </HeadingPairs>
  <TitlesOfParts>
    <vt:vector size="142" baseType="lpstr">
      <vt:lpstr>Arial</vt:lpstr>
      <vt:lpstr>宋体</vt:lpstr>
      <vt:lpstr>Wingdings</vt:lpstr>
      <vt:lpstr>微软雅黑</vt:lpstr>
      <vt:lpstr>黑体</vt:lpstr>
      <vt:lpstr>仿宋</vt:lpstr>
      <vt:lpstr>Times New Roman</vt:lpstr>
      <vt:lpstr>Arial Unicode MS</vt:lpstr>
      <vt:lpstr>Calibri</vt:lpstr>
      <vt:lpstr>Calibri</vt:lpstr>
      <vt:lpstr>等线</vt:lpstr>
      <vt:lpstr>微软雅黑 Light</vt:lpstr>
      <vt:lpstr>Times New Roman</vt:lpstr>
      <vt:lpstr>仿宋_GB2312</vt:lpstr>
      <vt:lpstr>Office 主题</vt:lpstr>
      <vt:lpstr>把思政教育有效融入 专业教学的探索与实践</vt:lpstr>
      <vt:lpstr>与大家交流四方面内容：</vt:lpstr>
      <vt:lpstr>PowerPoint 演示文稿</vt:lpstr>
      <vt:lpstr>PowerPoint 演示文稿</vt:lpstr>
      <vt:lpstr>PowerPoint 演示文稿</vt:lpstr>
      <vt:lpstr>PowerPoint 演示文稿</vt:lpstr>
      <vt:lpstr>PowerPoint 演示文稿</vt:lpstr>
      <vt:lpstr>“两个所有”的工作要求：</vt:lpstr>
      <vt:lpstr>PowerPoint 演示文稿</vt:lpstr>
      <vt:lpstr>与大家交流第二方面内容：</vt:lpstr>
      <vt:lpstr>四年多的探索与实践：</vt:lpstr>
      <vt:lpstr>例一：张黎声老师的人体解剖课</vt:lpstr>
      <vt:lpstr>PowerPoint 演示文稿</vt:lpstr>
      <vt:lpstr>PowerPoint 演示文稿</vt:lpstr>
      <vt:lpstr>PowerPoint 演示文稿</vt:lpstr>
      <vt:lpstr>PowerPoint 演示文稿</vt:lpstr>
      <vt:lpstr>PowerPoint 演示文稿</vt:lpstr>
      <vt:lpstr>PowerPoint 演示文稿</vt:lpstr>
      <vt:lpstr>例二：在方剂学课程中的探索</vt:lpstr>
      <vt:lpstr>PowerPoint 演示文稿</vt:lpstr>
      <vt:lpstr>PowerPoint 演示文稿</vt:lpstr>
      <vt:lpstr>PowerPoint 演示文稿</vt:lpstr>
      <vt:lpstr>例三：中药饮片识别课的探索</vt:lpstr>
      <vt:lpstr>PowerPoint 演示文稿</vt:lpstr>
      <vt:lpstr>PowerPoint 演示文稿</vt:lpstr>
      <vt:lpstr>学生感言：</vt:lpstr>
      <vt:lpstr>PowerPoint 演示文稿</vt:lpstr>
      <vt:lpstr>例四：在医古文课程中的探索</vt:lpstr>
      <vt:lpstr>PowerPoint 演示文稿</vt:lpstr>
      <vt:lpstr>代表篇目，凝练主题：</vt:lpstr>
      <vt:lpstr>PowerPoint 演示文稿</vt:lpstr>
      <vt:lpstr>PowerPoint 演示文稿</vt:lpstr>
      <vt:lpstr>PowerPoint 演示文稿</vt:lpstr>
      <vt:lpstr>任课老师的体会：</vt:lpstr>
      <vt:lpstr>成效与思考：</vt:lpstr>
      <vt:lpstr>从一门课推广到课程群：</vt:lpstr>
      <vt:lpstr>例五：体育课的育人功能</vt:lpstr>
      <vt:lpstr>龙舟精神：</vt:lpstr>
      <vt:lpstr>龙舟教学的德育目标：</vt:lpstr>
      <vt:lpstr>PowerPoint 演示文稿</vt:lpstr>
      <vt:lpstr>学生反馈情况：</vt:lpstr>
      <vt:lpstr>比赛成绩明显提升：</vt:lpstr>
      <vt:lpstr>例六：外语教学中的德育功能</vt:lpstr>
      <vt:lpstr>PowerPoint 演示文稿</vt:lpstr>
      <vt:lpstr>PowerPoint 演示文稿</vt:lpstr>
      <vt:lpstr>例七：法学教学中的探索</vt:lpstr>
      <vt:lpstr>案例八：临床教学中的德育：</vt:lpstr>
      <vt:lpstr>PowerPoint 演示文稿</vt:lpstr>
      <vt:lpstr>PowerPoint 演示文稿</vt:lpstr>
      <vt:lpstr>PowerPoint 演示文稿</vt:lpstr>
      <vt:lpstr>PowerPoint 演示文稿</vt:lpstr>
      <vt:lpstr>案例九：留学生中的思政教育</vt:lpstr>
      <vt:lpstr>PowerPoint 演示文稿</vt:lpstr>
      <vt:lpstr>PowerPoint 演示文稿</vt:lpstr>
      <vt:lpstr>PowerPoint 演示文稿</vt:lpstr>
      <vt:lpstr>何为“课程思政”？</vt:lpstr>
      <vt:lpstr>思政教育的内容：</vt:lpstr>
      <vt:lpstr>2018年1月16日，教育部党组在上海召开现场会</vt:lpstr>
      <vt:lpstr>为何做得不很好？</vt:lpstr>
      <vt:lpstr>与大家交流第三方面内容：</vt:lpstr>
      <vt:lpstr>把握好方法论</vt:lpstr>
      <vt:lpstr>1. 实事求是的思想方法</vt:lpstr>
      <vt:lpstr>切忌产生新的“两张皮”</vt:lpstr>
      <vt:lpstr>PowerPoint 演示文稿</vt:lpstr>
      <vt:lpstr>PowerPoint 演示文稿</vt:lpstr>
      <vt:lpstr>PowerPoint 演示文稿</vt:lpstr>
      <vt:lpstr>PowerPoint 演示文稿</vt:lpstr>
      <vt:lpstr>PowerPoint 演示文稿</vt:lpstr>
      <vt:lpstr>PowerPoint 演示文稿</vt:lpstr>
      <vt:lpstr>2. 处理好知识技能与价值观的关系</vt:lpstr>
      <vt:lpstr>PowerPoint 演示文稿</vt:lpstr>
      <vt:lpstr>PowerPoint 演示文稿</vt:lpstr>
      <vt:lpstr>3. 处理好显性与隐性教育的关系</vt:lpstr>
      <vt:lpstr>PowerPoint 演示文稿</vt:lpstr>
      <vt:lpstr>PowerPoint 演示文稿</vt:lpstr>
      <vt:lpstr>莫斯科新圣女公墓</vt:lpstr>
      <vt:lpstr>PowerPoint 演示文稿</vt:lpstr>
      <vt:lpstr>PowerPoint 演示文稿</vt:lpstr>
      <vt:lpstr>PowerPoint 演示文稿</vt:lpstr>
      <vt:lpstr>PowerPoint 演示文稿</vt:lpstr>
      <vt:lpstr>PowerPoint 演示文稿</vt:lpstr>
      <vt:lpstr>要坚持“融入性原则”</vt:lpstr>
      <vt:lpstr>PowerPoint 演示文稿</vt:lpstr>
      <vt:lpstr>4. 处理好个人与团队、社会的关系</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5. 处理好课堂教学与实践体验的关系</vt:lpstr>
      <vt:lpstr>PowerPoint 演示文稿</vt:lpstr>
      <vt:lpstr>中药饮片识别课服务社区：</vt:lpstr>
      <vt:lpstr>方剂学课程中的实践活动：</vt:lpstr>
      <vt:lpstr>龙舟教学的实践体验：</vt:lpstr>
      <vt:lpstr>PowerPoint 演示文稿</vt:lpstr>
      <vt:lpstr>6. 处理好小目标与大目标的关系</vt:lpstr>
      <vt:lpstr>学生的学习积极性来自于价值追求</vt:lpstr>
      <vt:lpstr>专业课程融入德育的小目标：</vt:lpstr>
      <vt:lpstr>中央对青年工作的大目标：</vt:lpstr>
      <vt:lpstr>当代青年与中国梦的关系：</vt:lpstr>
      <vt:lpstr>PowerPoint 演示文稿</vt:lpstr>
      <vt:lpstr>PowerPoint 演示文稿</vt:lpstr>
      <vt:lpstr>担当起实现中国梦的历史重任</vt:lpstr>
      <vt:lpstr>PowerPoint 演示文稿</vt:lpstr>
      <vt:lpstr>PowerPoint 演示文稿</vt:lpstr>
      <vt:lpstr>成为实现中国梦的开拓者和领导者</vt:lpstr>
      <vt:lpstr>PowerPoint 演示文稿</vt:lpstr>
      <vt:lpstr>青年一代必将大有可为、大有作为</vt:lpstr>
      <vt:lpstr>PowerPoint 演示文稿</vt:lpstr>
      <vt:lpstr>青年一代必将大有可为、大有作为</vt:lpstr>
      <vt:lpstr>PowerPoint 演示文稿</vt:lpstr>
      <vt:lpstr>小目标与大目标的关系：</vt:lpstr>
      <vt:lpstr>PowerPoint 演示文稿</vt:lpstr>
      <vt:lpstr>香港非法占中运动</vt:lpstr>
      <vt:lpstr>PowerPoint 演示文稿</vt:lpstr>
      <vt:lpstr>7.处理好思政课与专业课的关系</vt:lpstr>
      <vt:lpstr>与大家交流第四方面内容：</vt:lpstr>
      <vt:lpstr>推进这项工作的难点</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专业课程德育功能的德育探索与实践</dc:title>
  <dc:creator>张智强</dc:creator>
  <cp:lastModifiedBy>国际交流中心207会议室</cp:lastModifiedBy>
  <cp:revision>212</cp:revision>
  <dcterms:created xsi:type="dcterms:W3CDTF">2017-04-15T23:54:00Z</dcterms:created>
  <dcterms:modified xsi:type="dcterms:W3CDTF">2018-04-25T08:50:29Z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2052-10.1.0.7023</vt:lpwstr>
  </property>
</Properties>
</file>